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FDAA0-B3BC-43CD-B5B0-396F71DC69DA}" v="5" dt="2023-11-28T11:42:16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yvenberg van, Hilco" userId="24c39e92-c95a-4d3f-a99f-9d0ce2070cd9" providerId="ADAL" clId="{13EFDAA0-B3BC-43CD-B5B0-396F71DC69DA}"/>
    <pc:docChg chg="undo custSel modSld">
      <pc:chgData name="Stuyvenberg van, Hilco" userId="24c39e92-c95a-4d3f-a99f-9d0ce2070cd9" providerId="ADAL" clId="{13EFDAA0-B3BC-43CD-B5B0-396F71DC69DA}" dt="2023-11-28T11:44:03.018" v="590" actId="20577"/>
      <pc:docMkLst>
        <pc:docMk/>
      </pc:docMkLst>
      <pc:sldChg chg="modSp mod">
        <pc:chgData name="Stuyvenberg van, Hilco" userId="24c39e92-c95a-4d3f-a99f-9d0ce2070cd9" providerId="ADAL" clId="{13EFDAA0-B3BC-43CD-B5B0-396F71DC69DA}" dt="2023-11-28T11:29:35.337" v="9" actId="113"/>
        <pc:sldMkLst>
          <pc:docMk/>
          <pc:sldMk cId="1566895336" sldId="257"/>
        </pc:sldMkLst>
        <pc:spChg chg="mod">
          <ac:chgData name="Stuyvenberg van, Hilco" userId="24c39e92-c95a-4d3f-a99f-9d0ce2070cd9" providerId="ADAL" clId="{13EFDAA0-B3BC-43CD-B5B0-396F71DC69DA}" dt="2023-11-28T11:29:35.337" v="9" actId="113"/>
          <ac:spMkLst>
            <pc:docMk/>
            <pc:sldMk cId="1566895336" sldId="257"/>
            <ac:spMk id="4" creationId="{9E88282C-731F-1C6C-5326-84F8E7A2060F}"/>
          </ac:spMkLst>
        </pc:spChg>
      </pc:sldChg>
      <pc:sldChg chg="modSp mod">
        <pc:chgData name="Stuyvenberg van, Hilco" userId="24c39e92-c95a-4d3f-a99f-9d0ce2070cd9" providerId="ADAL" clId="{13EFDAA0-B3BC-43CD-B5B0-396F71DC69DA}" dt="2023-11-28T11:33:43.614" v="266" actId="20577"/>
        <pc:sldMkLst>
          <pc:docMk/>
          <pc:sldMk cId="3041394037" sldId="258"/>
        </pc:sldMkLst>
        <pc:spChg chg="mod">
          <ac:chgData name="Stuyvenberg van, Hilco" userId="24c39e92-c95a-4d3f-a99f-9d0ce2070cd9" providerId="ADAL" clId="{13EFDAA0-B3BC-43CD-B5B0-396F71DC69DA}" dt="2023-11-28T11:33:43.614" v="266" actId="20577"/>
          <ac:spMkLst>
            <pc:docMk/>
            <pc:sldMk cId="3041394037" sldId="258"/>
            <ac:spMk id="3" creationId="{D941BB7D-FB0F-6DFC-F6BF-7265047FD2E2}"/>
          </ac:spMkLst>
        </pc:spChg>
      </pc:sldChg>
      <pc:sldChg chg="modSp mod">
        <pc:chgData name="Stuyvenberg van, Hilco" userId="24c39e92-c95a-4d3f-a99f-9d0ce2070cd9" providerId="ADAL" clId="{13EFDAA0-B3BC-43CD-B5B0-396F71DC69DA}" dt="2023-11-28T11:38:32.806" v="496" actId="207"/>
        <pc:sldMkLst>
          <pc:docMk/>
          <pc:sldMk cId="1767014361" sldId="259"/>
        </pc:sldMkLst>
        <pc:spChg chg="mod">
          <ac:chgData name="Stuyvenberg van, Hilco" userId="24c39e92-c95a-4d3f-a99f-9d0ce2070cd9" providerId="ADAL" clId="{13EFDAA0-B3BC-43CD-B5B0-396F71DC69DA}" dt="2023-11-28T11:38:32.806" v="496" actId="207"/>
          <ac:spMkLst>
            <pc:docMk/>
            <pc:sldMk cId="1767014361" sldId="259"/>
            <ac:spMk id="3" creationId="{1BA8B0B8-55FB-C09C-CA64-DCF51861A300}"/>
          </ac:spMkLst>
        </pc:spChg>
      </pc:sldChg>
      <pc:sldChg chg="addSp delSp modSp mod">
        <pc:chgData name="Stuyvenberg van, Hilco" userId="24c39e92-c95a-4d3f-a99f-9d0ce2070cd9" providerId="ADAL" clId="{13EFDAA0-B3BC-43CD-B5B0-396F71DC69DA}" dt="2023-11-28T11:42:31.905" v="555" actId="20577"/>
        <pc:sldMkLst>
          <pc:docMk/>
          <pc:sldMk cId="1464087263" sldId="261"/>
        </pc:sldMkLst>
        <pc:spChg chg="mod">
          <ac:chgData name="Stuyvenberg van, Hilco" userId="24c39e92-c95a-4d3f-a99f-9d0ce2070cd9" providerId="ADAL" clId="{13EFDAA0-B3BC-43CD-B5B0-396F71DC69DA}" dt="2023-11-28T11:42:31.905" v="555" actId="20577"/>
          <ac:spMkLst>
            <pc:docMk/>
            <pc:sldMk cId="1464087263" sldId="261"/>
            <ac:spMk id="8" creationId="{C4059458-FDD8-1024-3677-522F3A6038E9}"/>
          </ac:spMkLst>
        </pc:spChg>
        <pc:spChg chg="mod">
          <ac:chgData name="Stuyvenberg van, Hilco" userId="24c39e92-c95a-4d3f-a99f-9d0ce2070cd9" providerId="ADAL" clId="{13EFDAA0-B3BC-43CD-B5B0-396F71DC69DA}" dt="2023-11-28T11:39:20.912" v="513" actId="1076"/>
          <ac:spMkLst>
            <pc:docMk/>
            <pc:sldMk cId="1464087263" sldId="261"/>
            <ac:spMk id="9" creationId="{25BF3CF5-4EC4-5052-69A2-361916A5E465}"/>
          </ac:spMkLst>
        </pc:spChg>
        <pc:picChg chg="del">
          <ac:chgData name="Stuyvenberg van, Hilco" userId="24c39e92-c95a-4d3f-a99f-9d0ce2070cd9" providerId="ADAL" clId="{13EFDAA0-B3BC-43CD-B5B0-396F71DC69DA}" dt="2023-11-28T11:39:39.154" v="514" actId="21"/>
          <ac:picMkLst>
            <pc:docMk/>
            <pc:sldMk cId="1464087263" sldId="261"/>
            <ac:picMk id="4" creationId="{62BA930B-D5E9-5096-0B2C-D8CFED1564A1}"/>
          </ac:picMkLst>
        </pc:picChg>
        <pc:picChg chg="add mod modCrop">
          <ac:chgData name="Stuyvenberg van, Hilco" userId="24c39e92-c95a-4d3f-a99f-9d0ce2070cd9" providerId="ADAL" clId="{13EFDAA0-B3BC-43CD-B5B0-396F71DC69DA}" dt="2023-11-28T11:41:02.859" v="547" actId="14100"/>
          <ac:picMkLst>
            <pc:docMk/>
            <pc:sldMk cId="1464087263" sldId="261"/>
            <ac:picMk id="5" creationId="{F187C351-1412-0890-1E73-1E9081363432}"/>
          </ac:picMkLst>
        </pc:picChg>
        <pc:picChg chg="add mod">
          <ac:chgData name="Stuyvenberg van, Hilco" userId="24c39e92-c95a-4d3f-a99f-9d0ce2070cd9" providerId="ADAL" clId="{13EFDAA0-B3BC-43CD-B5B0-396F71DC69DA}" dt="2023-11-28T11:42:16.965" v="554"/>
          <ac:picMkLst>
            <pc:docMk/>
            <pc:sldMk cId="1464087263" sldId="261"/>
            <ac:picMk id="10" creationId="{A56D03DC-26D7-A071-42E8-57492ADD02B0}"/>
          </ac:picMkLst>
        </pc:picChg>
      </pc:sldChg>
      <pc:sldChg chg="modSp mod">
        <pc:chgData name="Stuyvenberg van, Hilco" userId="24c39e92-c95a-4d3f-a99f-9d0ce2070cd9" providerId="ADAL" clId="{13EFDAA0-B3BC-43CD-B5B0-396F71DC69DA}" dt="2023-11-28T11:44:03.018" v="590" actId="20577"/>
        <pc:sldMkLst>
          <pc:docMk/>
          <pc:sldMk cId="692147624" sldId="262"/>
        </pc:sldMkLst>
        <pc:spChg chg="mod">
          <ac:chgData name="Stuyvenberg van, Hilco" userId="24c39e92-c95a-4d3f-a99f-9d0ce2070cd9" providerId="ADAL" clId="{13EFDAA0-B3BC-43CD-B5B0-396F71DC69DA}" dt="2023-11-28T11:44:03.018" v="590" actId="20577"/>
          <ac:spMkLst>
            <pc:docMk/>
            <pc:sldMk cId="692147624" sldId="262"/>
            <ac:spMk id="2" creationId="{FCE49378-0EDB-D49D-52CA-295832978898}"/>
          </ac:spMkLst>
        </pc:spChg>
        <pc:spChg chg="mod">
          <ac:chgData name="Stuyvenberg van, Hilco" userId="24c39e92-c95a-4d3f-a99f-9d0ce2070cd9" providerId="ADAL" clId="{13EFDAA0-B3BC-43CD-B5B0-396F71DC69DA}" dt="2023-11-28T11:43:05.507" v="570" actId="20577"/>
          <ac:spMkLst>
            <pc:docMk/>
            <pc:sldMk cId="692147624" sldId="262"/>
            <ac:spMk id="3" creationId="{E818462D-F04C-BBBA-4AB4-1A5EBB4733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1158-91C6-9A11-9549-995E5DC3E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AD68A3-7D84-E02E-A0D5-A63E9B2D7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02C2A0-33D2-DDA3-3461-099C027A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30CA61-5F17-8524-E90D-B86DE9DE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5CCBE8-2E2A-0E5F-071B-6176C85D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44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428DD-AD3D-E5C4-5381-2DE2CF0B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E61617-4399-71A0-59FF-FD1EAF17E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B47D7F-2FCB-7F9F-BB9B-0A2D3CA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9753FF-C6F2-B952-23E0-0158D7E7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653CF3-CBD0-A3D9-8A50-2F9257DE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86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7C4E32-8E2A-50FA-DB99-8182E2470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50CD46-6192-DFA5-7492-837E48DF0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1977C-4F03-1236-BB83-EEB63386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068EB7-FB1A-7E47-CE92-1203C781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316F02-228D-F1B8-D798-5069A7AC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7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F075F-F0E2-5A8E-41BD-8FE84833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4444C-90A2-28BD-A4FB-8EEF679A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277C35-FB92-4C1D-847E-D61DF131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640F34-98B6-C4CF-01EC-784DAD24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DD97B0-2FD2-FE3B-36EE-38CE181D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1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8BDAB-00CD-9B28-0404-17283237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288F1D-A98E-ACE9-02B8-D22C9BFC5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DDCBBB-D0F2-6804-0E3B-D439BCD9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1BB90-492F-EA91-6BA6-F930209C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CBE635-7F81-CA17-8876-08A0DE90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88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BBD94-78B5-706A-8897-B6C231BCD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7EAC3E-518C-EA9D-1EA9-651EAB36F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FF7B54-F596-7ADB-BA21-EFDBD2F8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A5C6BE-9FF9-E624-1E17-085B27AF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C21CA1-88C1-64B2-EA34-C2A79AE2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BC94E5-7078-DA99-A8AD-DFCDD142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05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6607B-07FE-3675-30EB-6DB4DC28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D195E0-DEFD-6888-C7FE-E07A1E73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A28360-1649-9E6A-0886-7643D5675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77849B-F9EF-9A68-7608-94C3A97B3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166F43-DE64-9357-6933-56A2B05E8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132C1A-9BA6-8D8A-BD48-03D7543B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255684-87D8-14BE-3884-452AC46A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367238-99D6-3AA9-9B1F-A06F0A33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43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D3354-BC58-CB1D-805A-E46FCD42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21E9D9-EAD4-E657-9568-C153786A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F9E76B-DA0C-8CD7-B0BC-3CB6BB69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2A29D-0621-53AB-E91A-82269411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94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808BE3-C1BF-D87B-FC18-5CC9D1F1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076A5F-CCD4-E0F0-6561-B1B59CBA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7A0306-CD45-60C5-2271-9DC749A8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02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10D90-3AD3-E215-F11C-2569F625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7247B-1248-9F95-7521-77C61096B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A2A6EA-C8BC-C7E1-8759-72F8E2BC2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FDA843-81AF-8BCB-6F5D-F3864D77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422871-928B-4994-09AE-9189A188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DDDE28-DD25-A9AA-6E02-4BB45D9A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03681-46C7-2D87-08AD-981361F8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4C37C7-4B41-36D9-7A00-744F66997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794530-C671-D5BF-9FB6-6BFB3BDE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CD3C1D-36FC-EC46-6678-AC7086F8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D5FBBA-575A-3407-DA76-424FED69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FAB721-87FF-E3C4-9593-DAF16963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85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3B4B95-227C-26DD-979E-E5E3AA65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B8C0CA-DDF2-EC5C-47B3-7B3B221E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E2F31-313E-6B78-CB8F-B5CBFEB8C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B20C-8842-44EA-8A42-8FC93C309CFB}" type="datetimeFigureOut">
              <a:rPr lang="nl-NL" smtClean="0"/>
              <a:t>28-11-2023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A9BD9-E05B-4B3A-C691-C272B9FBE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DD990C-51A3-4494-0064-C5EE95F85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DC1F-B422-4F90-832E-11A936872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69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wur.nl/nl/onderwijs-opleidingen/wetenschapsknooppunt/ons-aanbod/kinderuniversitei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app.nl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wur.nl/upload_mm/3/a/6/56b9a8a5-c8c0-4b12-a451-9f4b628b03b4_mod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olapp.nl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ur.nl/ontwerpwedstrij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ECC5115-15D1-52E6-2146-7731EF435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6F8D9AA-CF4D-46F1-4308-2003EAF901AB}"/>
              </a:ext>
            </a:extLst>
          </p:cNvPr>
          <p:cNvSpPr txBox="1">
            <a:spLocks/>
          </p:cNvSpPr>
          <p:nvPr/>
        </p:nvSpPr>
        <p:spPr bwMode="white">
          <a:xfrm>
            <a:off x="587230" y="349887"/>
            <a:ext cx="11056690" cy="1822895"/>
          </a:xfrm>
          <a:prstGeom prst="rect">
            <a:avLst/>
          </a:prstGeom>
          <a:solidFill>
            <a:srgbClr val="E1E995"/>
          </a:solidFill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nl-NL" sz="1100" b="1" dirty="0">
              <a:solidFill>
                <a:srgbClr val="002060"/>
              </a:solidFill>
            </a:endParaRPr>
          </a:p>
          <a:p>
            <a:r>
              <a:rPr lang="nl-NL" sz="3200" b="1" dirty="0">
                <a:solidFill>
                  <a:srgbClr val="002060"/>
                </a:solidFill>
              </a:rPr>
              <a:t>Ontwerpwedstrijd 2024</a:t>
            </a:r>
            <a:br>
              <a:rPr lang="nl-NL" sz="3200" b="1" dirty="0">
                <a:solidFill>
                  <a:srgbClr val="002060"/>
                </a:solidFill>
              </a:rPr>
            </a:br>
            <a:r>
              <a:rPr lang="nl-NL" sz="3200" b="1" dirty="0">
                <a:solidFill>
                  <a:srgbClr val="002060"/>
                </a:solidFill>
              </a:rPr>
              <a:t>‘Help biodiversiteit rond je school’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6AE79-4B07-2653-05BB-C3833D6A2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46" y="588879"/>
            <a:ext cx="3220195" cy="117713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92693E8-F4EB-EEB4-72C9-6E90043DC5B3}"/>
              </a:ext>
            </a:extLst>
          </p:cNvPr>
          <p:cNvSpPr txBox="1">
            <a:spLocks/>
          </p:cNvSpPr>
          <p:nvPr/>
        </p:nvSpPr>
        <p:spPr>
          <a:xfrm>
            <a:off x="587230" y="2287169"/>
            <a:ext cx="8447088" cy="371475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nl-NL" sz="90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nl-NL" sz="2000" dirty="0"/>
              <a:t>Wetenschapsknooppunt Wageningen University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DE0CA5F-4E26-E70D-F0A5-52095EE408FB}"/>
              </a:ext>
            </a:extLst>
          </p:cNvPr>
          <p:cNvSpPr/>
          <p:nvPr/>
        </p:nvSpPr>
        <p:spPr>
          <a:xfrm>
            <a:off x="988867" y="2840122"/>
            <a:ext cx="3667991" cy="36679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D8F77A3-5CFB-4DF9-AE04-5C11620DB4BE}"/>
              </a:ext>
            </a:extLst>
          </p:cNvPr>
          <p:cNvSpPr/>
          <p:nvPr/>
        </p:nvSpPr>
        <p:spPr>
          <a:xfrm>
            <a:off x="4262003" y="2771202"/>
            <a:ext cx="3667991" cy="36679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A7F7FB1-5002-94AB-0B62-51F07C6E6D6C}"/>
              </a:ext>
            </a:extLst>
          </p:cNvPr>
          <p:cNvSpPr/>
          <p:nvPr/>
        </p:nvSpPr>
        <p:spPr>
          <a:xfrm>
            <a:off x="7520605" y="2771201"/>
            <a:ext cx="3667991" cy="36679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5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498CE-61F8-6AEA-B3C3-0A250EA1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Thema: </a:t>
            </a:r>
            <a:r>
              <a:rPr lang="nl-NL" b="1" dirty="0">
                <a:solidFill>
                  <a:schemeClr val="bg1"/>
                </a:solidFill>
              </a:rPr>
              <a:t>Help de biodiversiteit rond je school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E88282C-731F-1C6C-5326-84F8E7A2060F}"/>
              </a:ext>
            </a:extLst>
          </p:cNvPr>
          <p:cNvSpPr txBox="1">
            <a:spLocks/>
          </p:cNvSpPr>
          <p:nvPr/>
        </p:nvSpPr>
        <p:spPr bwMode="white">
          <a:xfrm>
            <a:off x="1074882" y="1545058"/>
            <a:ext cx="10188864" cy="4895338"/>
          </a:xfrm>
          <a:prstGeom prst="rect">
            <a:avLst/>
          </a:prstGeom>
          <a:solidFill>
            <a:srgbClr val="E1E995"/>
          </a:solidFill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nl-NL" sz="3200" b="1" dirty="0">
              <a:solidFill>
                <a:srgbClr val="002060"/>
              </a:solidFill>
            </a:endParaRPr>
          </a:p>
          <a:p>
            <a:r>
              <a:rPr lang="nl-NL" sz="3200" b="1" dirty="0">
                <a:solidFill>
                  <a:srgbClr val="002060"/>
                </a:solidFill>
              </a:rPr>
              <a:t>Ontwerpvraag: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Bedenk een plan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voor een gebied </a:t>
            </a:r>
            <a:r>
              <a:rPr lang="nl-NL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(ongeveer ter grootte van een schoolplein) </a:t>
            </a:r>
            <a:r>
              <a:rPr lang="nl-N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in de buurt van de school 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waarmee je de </a:t>
            </a:r>
            <a:r>
              <a:rPr lang="nl-N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biodiversiteit gaat helpen</a:t>
            </a:r>
            <a:r>
              <a:rPr lang="nl-N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nl-NL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nl-NL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8B97DCC-A4A2-A3FA-3DBF-35D76D07B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85" y="5127116"/>
            <a:ext cx="3220195" cy="117713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4AE5EB14-35B5-CC75-B45F-F68AEA8C1546}"/>
              </a:ext>
            </a:extLst>
          </p:cNvPr>
          <p:cNvSpPr/>
          <p:nvPr/>
        </p:nvSpPr>
        <p:spPr>
          <a:xfrm>
            <a:off x="1184851" y="4343536"/>
            <a:ext cx="1972541" cy="196071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1442795-C64D-FFF9-ACBF-695F5E315922}"/>
              </a:ext>
            </a:extLst>
          </p:cNvPr>
          <p:cNvSpPr/>
          <p:nvPr/>
        </p:nvSpPr>
        <p:spPr>
          <a:xfrm>
            <a:off x="2918317" y="4343536"/>
            <a:ext cx="1972541" cy="19607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E3B1E90-E437-8C58-BB9D-3FD65D5BDE7C}"/>
              </a:ext>
            </a:extLst>
          </p:cNvPr>
          <p:cNvSpPr/>
          <p:nvPr/>
        </p:nvSpPr>
        <p:spPr>
          <a:xfrm>
            <a:off x="4651783" y="4343536"/>
            <a:ext cx="1972541" cy="196071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89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5066B-8061-D6EA-0F5F-FA93B5EB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Thema: </a:t>
            </a:r>
            <a:r>
              <a:rPr lang="nl-NL" b="1" dirty="0">
                <a:solidFill>
                  <a:schemeClr val="bg1"/>
                </a:solidFill>
              </a:rPr>
              <a:t>Help de biodiversiteit rond je school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1BB7D-FB0F-6DFC-F6BF-7265047FD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bg1"/>
                </a:solidFill>
                <a:effectLst/>
                <a:latin typeface="inherit"/>
              </a:rPr>
              <a:t>Hoe is de situatie nu?</a:t>
            </a: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/>
                </a:solidFill>
                <a:effectLst/>
                <a:latin typeface="inherit"/>
              </a:rPr>
              <a:t>waarom is dit goed of waarom niet? Beschrijf de beginsituatie en breng deze in beeld via foto’s</a:t>
            </a:r>
            <a:r>
              <a:rPr lang="nl-NL" dirty="0">
                <a:solidFill>
                  <a:schemeClr val="bg1"/>
                </a:solidFill>
                <a:latin typeface="inherit"/>
              </a:rPr>
              <a:t> en of</a:t>
            </a:r>
            <a:r>
              <a:rPr lang="nl-NL" b="0" i="0" dirty="0">
                <a:solidFill>
                  <a:schemeClr val="bg1"/>
                </a:solidFill>
                <a:effectLst/>
                <a:latin typeface="inherit"/>
              </a:rPr>
              <a:t> schets/ tekening. </a:t>
            </a:r>
          </a:p>
          <a:p>
            <a:pPr marL="457200" lvl="1" indent="0" algn="l" fontAlgn="base">
              <a:buNone/>
            </a:pP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bg1"/>
                </a:solidFill>
                <a:effectLst/>
                <a:latin typeface="inherit"/>
              </a:rPr>
              <a:t>Wat ga je doen om de biodiversiteit in dit gebied te helpen?</a:t>
            </a: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/>
                </a:solidFill>
                <a:effectLst/>
                <a:latin typeface="inherit"/>
              </a:rPr>
              <a:t>Beschrijf een (stappen)plan van wat er moet worden gedaan en/of wat er juist niet meer moet worden gedaan vanaf nu. 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marL="457200" lvl="1" indent="0" algn="l" fontAlgn="base">
              <a:buNone/>
            </a:pPr>
            <a:r>
              <a:rPr lang="nl-NL" sz="3200" b="1" i="0" dirty="0">
                <a:solidFill>
                  <a:schemeClr val="bg1"/>
                </a:solidFill>
                <a:effectLst/>
                <a:latin typeface="inherit"/>
              </a:rPr>
              <a:t>Tip! Maak een </a:t>
            </a:r>
            <a:r>
              <a:rPr lang="nl-NL" sz="3200" b="1" i="0" dirty="0" err="1">
                <a:solidFill>
                  <a:schemeClr val="bg1"/>
                </a:solidFill>
                <a:effectLst/>
                <a:latin typeface="inherit"/>
              </a:rPr>
              <a:t>mindmap</a:t>
            </a:r>
            <a:endParaRPr lang="nl-NL" sz="3200" b="1" i="0" dirty="0">
              <a:solidFill>
                <a:schemeClr val="bg1"/>
              </a:solidFill>
              <a:effectLst/>
              <a:latin typeface="inherit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9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E32AF-01CC-ADB4-32C4-1A8B3C4F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Thema: </a:t>
            </a:r>
            <a:r>
              <a:rPr lang="nl-NL" b="1" dirty="0">
                <a:solidFill>
                  <a:schemeClr val="bg1"/>
                </a:solidFill>
              </a:rPr>
              <a:t>Help de biodiversiteit rond je school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A8B0B8-55FB-C09C-CA64-DCF51861A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bg1"/>
                </a:solidFill>
                <a:effectLst/>
                <a:latin typeface="inherit"/>
              </a:rPr>
              <a:t>Wat verwacht je dat er als eerste gaat gebeuren na 1 jaar? En na 2 jaar? ...</a:t>
            </a: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/>
                </a:solidFill>
                <a:effectLst/>
                <a:latin typeface="inherit"/>
              </a:rPr>
              <a:t>Hoe ontwikkelen alle voorkomende soorten zich? Zijn er nieuwe soorten die verschijnen? Zijn er soorten die verdwijnen?</a:t>
            </a:r>
          </a:p>
          <a:p>
            <a:pPr marL="742950" lvl="1" indent="-285750" fontAlgn="base"/>
            <a:r>
              <a:rPr lang="nl-NL" dirty="0">
                <a:solidFill>
                  <a:schemeClr val="bg1"/>
                </a:solidFill>
                <a:latin typeface="inherit"/>
              </a:rPr>
              <a:t>M</a:t>
            </a:r>
            <a:r>
              <a:rPr lang="nl-NL" b="0" i="0" dirty="0">
                <a:solidFill>
                  <a:schemeClr val="bg1"/>
                </a:solidFill>
                <a:effectLst/>
                <a:latin typeface="inherit"/>
              </a:rPr>
              <a:t>aak een tijdpad waar je de verwachtingen en resultaten op korte termijn, over </a:t>
            </a:r>
            <a:r>
              <a:rPr lang="nl-NL" dirty="0">
                <a:solidFill>
                  <a:schemeClr val="bg1"/>
                </a:solidFill>
                <a:latin typeface="inherit"/>
              </a:rPr>
              <a:t>één jaar, twee jaar en 5 jaar beschrijft c.q. laat zien.  </a:t>
            </a: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marL="457200" lvl="1" indent="0" algn="l" fontAlgn="base">
              <a:buNone/>
            </a:pP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chemeClr val="bg1"/>
                </a:solidFill>
                <a:effectLst/>
                <a:latin typeface="inherit"/>
              </a:rPr>
              <a:t>Hoe gaat de biodiversiteit er in het gebied na 5 jaar uitzien? </a:t>
            </a:r>
            <a:endParaRPr lang="nl-NL" b="0" i="0" dirty="0">
              <a:solidFill>
                <a:schemeClr val="bg1"/>
              </a:solidFill>
              <a:effectLst/>
              <a:latin typeface="inherit"/>
            </a:endParaRPr>
          </a:p>
          <a:p>
            <a:pPr lvl="1" algn="l" fontAlgn="base">
              <a:buFont typeface="Wingdings" panose="05000000000000000000" pitchFamily="2" charset="2"/>
              <a:buChar char="ð"/>
            </a:pPr>
            <a:r>
              <a:rPr lang="nl-NL" b="0" i="0" dirty="0">
                <a:solidFill>
                  <a:srgbClr val="FFFF00"/>
                </a:solidFill>
                <a:effectLst/>
                <a:latin typeface="inherit"/>
              </a:rPr>
              <a:t>Maak naast </a:t>
            </a:r>
            <a:r>
              <a:rPr lang="nl-NL" b="1" i="0" dirty="0">
                <a:solidFill>
                  <a:srgbClr val="FFFF00"/>
                </a:solidFill>
                <a:effectLst/>
                <a:latin typeface="inherit"/>
              </a:rPr>
              <a:t>een onderzoeksverslag </a:t>
            </a:r>
            <a:r>
              <a:rPr lang="nl-NL" b="0" i="0" dirty="0">
                <a:solidFill>
                  <a:srgbClr val="FFFF00"/>
                </a:solidFill>
                <a:effectLst/>
                <a:latin typeface="inherit"/>
              </a:rPr>
              <a:t>ook een (meeneembare) </a:t>
            </a:r>
          </a:p>
          <a:p>
            <a:pPr lvl="1" fontAlgn="base">
              <a:buFont typeface="Wingdings" panose="05000000000000000000" pitchFamily="2" charset="2"/>
              <a:buChar char="ð"/>
            </a:pPr>
            <a:r>
              <a:rPr lang="nl-NL" b="1" i="0" dirty="0">
                <a:solidFill>
                  <a:srgbClr val="FFFF00"/>
                </a:solidFill>
                <a:effectLst/>
                <a:latin typeface="inherit"/>
              </a:rPr>
              <a:t> 3D-maquette  van de situatie over 5 jaar.</a:t>
            </a:r>
          </a:p>
          <a:p>
            <a:pPr lvl="1" algn="l" fontAlgn="base">
              <a:buFont typeface="Wingdings" panose="05000000000000000000" pitchFamily="2" charset="2"/>
              <a:buChar char="ð"/>
            </a:pPr>
            <a:endParaRPr lang="nl-NL" b="0" i="0" dirty="0">
              <a:solidFill>
                <a:srgbClr val="002060"/>
              </a:solidFill>
              <a:effectLst/>
              <a:latin typeface="inherit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01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4ACE4-4078-7FD8-2143-185CE064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Nog even kennis en info ophalen?</a:t>
            </a: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BFB2F0-E21D-D3E4-A5E2-25913D727C5F}"/>
              </a:ext>
            </a:extLst>
          </p:cNvPr>
          <p:cNvSpPr txBox="1">
            <a:spLocks/>
          </p:cNvSpPr>
          <p:nvPr/>
        </p:nvSpPr>
        <p:spPr bwMode="white">
          <a:xfrm>
            <a:off x="931322" y="1507242"/>
            <a:ext cx="8442796" cy="1528070"/>
          </a:xfrm>
          <a:prstGeom prst="rect">
            <a:avLst/>
          </a:prstGeom>
          <a:solidFill>
            <a:srgbClr val="E1E995"/>
          </a:solidFill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20000"/>
              </a:lnSpc>
            </a:pPr>
            <a:br>
              <a:rPr lang="nl-NL" sz="1200" dirty="0">
                <a:solidFill>
                  <a:srgbClr val="002060"/>
                </a:solidFill>
              </a:rPr>
            </a:br>
            <a:r>
              <a:rPr lang="nl-NL" sz="2800" dirty="0">
                <a:solidFill>
                  <a:srgbClr val="002060"/>
                </a:solidFill>
              </a:rPr>
              <a:t>Bekijk het college dat dr. ir. </a:t>
            </a:r>
            <a:r>
              <a:rPr lang="nl-NL" sz="2800" dirty="0" err="1">
                <a:solidFill>
                  <a:srgbClr val="002060"/>
                </a:solidFill>
              </a:rPr>
              <a:t>Capser</a:t>
            </a:r>
            <a:r>
              <a:rPr lang="nl-NL" sz="2800" dirty="0">
                <a:solidFill>
                  <a:srgbClr val="002060"/>
                </a:solidFill>
              </a:rPr>
              <a:t> Quist gaf tijdens de </a:t>
            </a:r>
            <a:r>
              <a:rPr lang="nl-NL" sz="2800" dirty="0">
                <a:solidFill>
                  <a:srgbClr val="002060"/>
                </a:solidFill>
                <a:hlinkClick r:id="rId2"/>
              </a:rPr>
              <a:t>Kinderuniversiteit 2023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9008AC-D8E4-429B-FAE2-9B90FC9C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2" y="3305262"/>
            <a:ext cx="5639828" cy="30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9690A13E-7202-E8B0-C927-2363BD4847C7}"/>
              </a:ext>
            </a:extLst>
          </p:cNvPr>
          <p:cNvSpPr/>
          <p:nvPr/>
        </p:nvSpPr>
        <p:spPr>
          <a:xfrm>
            <a:off x="7540122" y="2762812"/>
            <a:ext cx="3667991" cy="36679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4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C44F0-BAA1-CD6E-47DB-FC9A187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Hoe gaan we </a:t>
            </a:r>
            <a:br>
              <a:rPr lang="nl-NL" sz="4400" b="1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ontwerpen?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43B0E7F-A66C-16CE-72A3-B64F436EFDD3}"/>
              </a:ext>
            </a:extLst>
          </p:cNvPr>
          <p:cNvSpPr txBox="1">
            <a:spLocks/>
          </p:cNvSpPr>
          <p:nvPr/>
        </p:nvSpPr>
        <p:spPr bwMode="white">
          <a:xfrm>
            <a:off x="6096000" y="838728"/>
            <a:ext cx="5739804" cy="5180544"/>
          </a:xfrm>
          <a:prstGeom prst="rect">
            <a:avLst/>
          </a:prstGeom>
          <a:solidFill>
            <a:srgbClr val="E1E995"/>
          </a:solidFill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br>
              <a:rPr lang="nl-NL" sz="3600" b="1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5172"/>
                </a:solidFill>
                <a:latin typeface="Avenir Medium" panose="02000503020000020003" pitchFamily="2" charset="0"/>
              </a:rPr>
              <a:t> </a:t>
            </a:r>
            <a:br>
              <a:rPr lang="nl-NL" sz="2800" dirty="0">
                <a:solidFill>
                  <a:srgbClr val="005172"/>
                </a:solidFill>
                <a:latin typeface="Avenir Light" panose="020B0402020203020204" pitchFamily="34" charset="77"/>
              </a:rPr>
            </a:br>
            <a:br>
              <a:rPr lang="nl-NL" sz="2800" dirty="0">
                <a:solidFill>
                  <a:srgbClr val="005172"/>
                </a:solidFill>
                <a:latin typeface="Avenir Light" panose="020B0402020203020204" pitchFamily="34" charset="77"/>
              </a:rPr>
            </a:br>
            <a:endParaRPr lang="nl-NL" sz="2800" dirty="0">
              <a:solidFill>
                <a:srgbClr val="005172"/>
              </a:solidFill>
              <a:latin typeface="Avenir Light" panose="020B0402020203020204" pitchFamily="34" charset="77"/>
            </a:endParaRPr>
          </a:p>
          <a:p>
            <a:pPr algn="ctr">
              <a:lnSpc>
                <a:spcPct val="120000"/>
              </a:lnSpc>
            </a:pPr>
            <a:endParaRPr lang="nl-NL" sz="2800" dirty="0">
              <a:solidFill>
                <a:srgbClr val="005172"/>
              </a:solidFill>
              <a:latin typeface="Avenir Light" panose="020B0402020203020204" pitchFamily="34" charset="77"/>
            </a:endParaRPr>
          </a:p>
          <a:p>
            <a:pPr algn="ctr">
              <a:lnSpc>
                <a:spcPct val="120000"/>
              </a:lnSpc>
            </a:pPr>
            <a:br>
              <a:rPr lang="nl-NL" sz="2800" dirty="0">
                <a:solidFill>
                  <a:srgbClr val="005172"/>
                </a:solidFill>
                <a:latin typeface="Avenir Light" panose="020B0402020203020204" pitchFamily="34" charset="77"/>
              </a:rPr>
            </a:br>
            <a:r>
              <a:rPr lang="nl-NL" sz="2800" dirty="0">
                <a:solidFill>
                  <a:srgbClr val="005172"/>
                </a:solidFill>
                <a:latin typeface="Avenir Light" panose="020B0402020203020204" pitchFamily="34" charset="77"/>
              </a:rPr>
              <a:t>     </a:t>
            </a:r>
            <a:r>
              <a:rPr lang="nl-NL" sz="2800" dirty="0">
                <a:solidFill>
                  <a:srgbClr val="005172"/>
                </a:solidFill>
                <a:latin typeface="Avenir Light" panose="020B0402020203020204" pitchFamily="34" charset="77"/>
                <a:sym typeface="Wingdings" panose="05000000000000000000" pitchFamily="2" charset="2"/>
              </a:rPr>
              <a:t> </a:t>
            </a:r>
            <a:br>
              <a:rPr lang="en-NL" sz="2800" dirty="0"/>
            </a:br>
            <a:endParaRPr lang="en-GB" sz="2800" dirty="0"/>
          </a:p>
          <a:p>
            <a:pPr algn="ctr">
              <a:lnSpc>
                <a:spcPct val="120000"/>
              </a:lnSpc>
            </a:pP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4059458-FDD8-1024-3677-522F3A6038E9}"/>
              </a:ext>
            </a:extLst>
          </p:cNvPr>
          <p:cNvSpPr txBox="1"/>
          <p:nvPr/>
        </p:nvSpPr>
        <p:spPr>
          <a:xfrm>
            <a:off x="924886" y="2124915"/>
            <a:ext cx="5022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inherit"/>
              </a:rPr>
              <a:t>Via de </a:t>
            </a:r>
            <a:r>
              <a:rPr lang="nl-NL" sz="2400" dirty="0">
                <a:solidFill>
                  <a:schemeClr val="accent4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stappen van onderzoekend en ontwerpend leren</a:t>
            </a:r>
            <a:r>
              <a:rPr lang="nl-NL" sz="2400" dirty="0">
                <a:solidFill>
                  <a:schemeClr val="bg1"/>
                </a:solidFill>
                <a:latin typeface="inheri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inherit"/>
              </a:rPr>
              <a:t>of via</a:t>
            </a:r>
            <a:r>
              <a:rPr lang="nl-NL" sz="1800" dirty="0">
                <a:solidFill>
                  <a:srgbClr val="002060"/>
                </a:solidFill>
              </a:rPr>
              <a:t> </a:t>
            </a:r>
            <a:r>
              <a:rPr lang="nl-NL" sz="2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www.toolapp.nl</a:t>
            </a:r>
            <a:r>
              <a:rPr lang="nl-NL" sz="2400" dirty="0">
                <a:solidFill>
                  <a:schemeClr val="accent4"/>
                </a:solidFill>
              </a:rPr>
              <a:t> 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25BF3CF5-4EC4-5052-69A2-361916A5E465}"/>
              </a:ext>
            </a:extLst>
          </p:cNvPr>
          <p:cNvSpPr/>
          <p:nvPr/>
        </p:nvSpPr>
        <p:spPr>
          <a:xfrm>
            <a:off x="1561568" y="3519322"/>
            <a:ext cx="2973553" cy="297355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schermopname, cirkel&#10;&#10;Automatisch gegenereerde beschrijving">
            <a:extLst>
              <a:ext uri="{FF2B5EF4-FFF2-40B4-BE49-F238E27FC236}">
                <a16:creationId xmlns:a16="http://schemas.microsoft.com/office/drawing/2014/main" id="{F187C351-1412-0890-1E73-1E90813634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15566"/>
          <a:stretch/>
        </p:blipFill>
        <p:spPr>
          <a:xfrm>
            <a:off x="6304791" y="1116270"/>
            <a:ext cx="5213237" cy="2573228"/>
          </a:xfrm>
          <a:prstGeom prst="rect">
            <a:avLst/>
          </a:prstGeom>
        </p:spPr>
      </p:pic>
      <p:pic>
        <p:nvPicPr>
          <p:cNvPr id="10" name="Afbeelding 9" descr="Afbeelding met schermopname, tekst, Lettertype, logo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A56D03DC-26D7-A071-42E8-57492ADD0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91" y="3967040"/>
            <a:ext cx="5213236" cy="20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8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49378-0EDB-D49D-52CA-29583297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Al een stukje verkennen…..  Zoek </a:t>
            </a:r>
            <a:r>
              <a:rPr lang="nl-NL" sz="4400" b="1">
                <a:solidFill>
                  <a:schemeClr val="bg1"/>
                </a:solidFill>
              </a:rPr>
              <a:t>naar bronnen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18462D-F04C-BBBA-4AB4-1A5EBB473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Je hebt nu al veel informatie gekregen. Waar zouden jullie nog meer achtergrond informatie kunnen vinden?</a:t>
            </a:r>
          </a:p>
          <a:p>
            <a:pPr marL="0" indent="0">
              <a:buNone/>
            </a:pP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Tip 1: noteer de bronnen in je onderzoeks- en ontwerpverslag.</a:t>
            </a:r>
          </a:p>
          <a:p>
            <a:pPr marL="0" indent="0">
              <a:buNone/>
            </a:pP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Tip 2: ga terug naar de </a:t>
            </a:r>
            <a:r>
              <a:rPr lang="nl-NL" sz="2800" dirty="0" err="1">
                <a:solidFill>
                  <a:schemeClr val="bg1"/>
                </a:solidFill>
              </a:rPr>
              <a:t>mindmap</a:t>
            </a:r>
            <a:r>
              <a:rPr lang="nl-NL" sz="2800" dirty="0">
                <a:solidFill>
                  <a:schemeClr val="bg1"/>
                </a:solidFill>
              </a:rPr>
              <a:t> die jullie hebben gemaakt. Kun je deze nog verder aanvullen?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4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3CC3D-B5FF-2A0F-E2F6-C3FD2D75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</a:rPr>
              <a:t>Aan de slag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734F6-1E15-F84A-B48C-CE74C5CB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Op </a:t>
            </a:r>
            <a:r>
              <a:rPr lang="nl-NL" sz="2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www.wur.nl/ontwerpwedstrijd</a:t>
            </a:r>
            <a:r>
              <a:rPr lang="nl-NL" sz="2800" dirty="0">
                <a:solidFill>
                  <a:schemeClr val="accent4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staat </a:t>
            </a:r>
            <a:br>
              <a:rPr lang="nl-NL" sz="2800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1. een voorbeeld “hoofdstukindeling” voor jullie ontwerp, </a:t>
            </a:r>
            <a:br>
              <a:rPr lang="nl-NL" sz="2800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2. de voorwaarden voor de ontwerpwedstrijd</a:t>
            </a:r>
            <a:br>
              <a:rPr lang="nl-NL" sz="2800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3. een voorbeeld planning voor de acties de komende weken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2F89DA7-209C-881B-5B8D-15421A08174E}"/>
              </a:ext>
            </a:extLst>
          </p:cNvPr>
          <p:cNvSpPr txBox="1">
            <a:spLocks/>
          </p:cNvSpPr>
          <p:nvPr/>
        </p:nvSpPr>
        <p:spPr bwMode="white">
          <a:xfrm>
            <a:off x="838200" y="5242381"/>
            <a:ext cx="11074167" cy="1250494"/>
          </a:xfrm>
          <a:prstGeom prst="rect">
            <a:avLst/>
          </a:prstGeom>
          <a:solidFill>
            <a:srgbClr val="E1E995"/>
          </a:solidFill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br>
              <a:rPr lang="nl-N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002060"/>
                </a:solidFill>
              </a:rPr>
              <a:t>Heb je tussendoor vragen? </a:t>
            </a:r>
          </a:p>
          <a:p>
            <a:pPr>
              <a:lnSpc>
                <a:spcPct val="100000"/>
              </a:lnSpc>
            </a:pPr>
            <a:r>
              <a:rPr lang="nl-NL" sz="2000" dirty="0">
                <a:solidFill>
                  <a:srgbClr val="002060"/>
                </a:solidFill>
              </a:rPr>
              <a:t>Mail dan naar wetenschapsknooppunt@wur.nl 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FA1B5-CD0D-AEDC-0418-0D85B2F6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88" y="5250770"/>
            <a:ext cx="3220195" cy="11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9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414</Words>
  <Application>Microsoft Office PowerPoint</Application>
  <PresentationFormat>Breedbeeld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8" baseType="lpstr">
      <vt:lpstr>Arial</vt:lpstr>
      <vt:lpstr>Avenir Light</vt:lpstr>
      <vt:lpstr>Avenir Medium</vt:lpstr>
      <vt:lpstr>Calibri</vt:lpstr>
      <vt:lpstr>Calibri Light</vt:lpstr>
      <vt:lpstr>inherit</vt:lpstr>
      <vt:lpstr>Verdana</vt:lpstr>
      <vt:lpstr>Verdana</vt:lpstr>
      <vt:lpstr>Wingdings</vt:lpstr>
      <vt:lpstr>Kantoorthema</vt:lpstr>
      <vt:lpstr>PowerPoint-presentatie</vt:lpstr>
      <vt:lpstr>Thema: Help de biodiversiteit rond je school</vt:lpstr>
      <vt:lpstr>Thema: Help de biodiversiteit rond je school</vt:lpstr>
      <vt:lpstr>Thema: Help de biodiversiteit rond je school</vt:lpstr>
      <vt:lpstr>Nog even kennis en info ophalen?</vt:lpstr>
      <vt:lpstr>Hoe gaan we  ontwerpen?</vt:lpstr>
      <vt:lpstr>Al een stukje verkennen…..  Zoek naar bronnen</vt:lpstr>
      <vt:lpstr>Aan de slag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Kok, Laura1</dc:creator>
  <cp:lastModifiedBy>Stuyvenberg van, Hilco</cp:lastModifiedBy>
  <cp:revision>2</cp:revision>
  <dcterms:created xsi:type="dcterms:W3CDTF">2023-11-28T09:43:02Z</dcterms:created>
  <dcterms:modified xsi:type="dcterms:W3CDTF">2023-11-28T11:44:05Z</dcterms:modified>
</cp:coreProperties>
</file>