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7" r:id="rId5"/>
  </p:sldMasterIdLst>
  <p:notesMasterIdLst>
    <p:notesMasterId r:id="rId33"/>
  </p:notesMasterIdLst>
  <p:handoutMasterIdLst>
    <p:handoutMasterId r:id="rId34"/>
  </p:handoutMasterIdLst>
  <p:sldIdLst>
    <p:sldId id="311" r:id="rId6"/>
    <p:sldId id="332" r:id="rId7"/>
    <p:sldId id="328" r:id="rId8"/>
    <p:sldId id="356" r:id="rId9"/>
    <p:sldId id="347" r:id="rId10"/>
    <p:sldId id="312" r:id="rId11"/>
    <p:sldId id="349" r:id="rId12"/>
    <p:sldId id="331" r:id="rId13"/>
    <p:sldId id="358" r:id="rId14"/>
    <p:sldId id="350" r:id="rId15"/>
    <p:sldId id="313" r:id="rId16"/>
    <p:sldId id="351" r:id="rId17"/>
    <p:sldId id="345" r:id="rId18"/>
    <p:sldId id="318" r:id="rId19"/>
    <p:sldId id="338" r:id="rId20"/>
    <p:sldId id="339" r:id="rId21"/>
    <p:sldId id="376" r:id="rId22"/>
    <p:sldId id="341" r:id="rId23"/>
    <p:sldId id="354" r:id="rId24"/>
    <p:sldId id="375" r:id="rId25"/>
    <p:sldId id="342" r:id="rId26"/>
    <p:sldId id="336" r:id="rId27"/>
    <p:sldId id="343" r:id="rId28"/>
    <p:sldId id="344" r:id="rId29"/>
    <p:sldId id="359" r:id="rId30"/>
    <p:sldId id="334" r:id="rId31"/>
    <p:sldId id="335" r:id="rId32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19">
          <p15:clr>
            <a:srgbClr val="A4A3A4"/>
          </p15:clr>
        </p15:guide>
        <p15:guide id="2" orient="horz" pos="147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3756">
          <p15:clr>
            <a:srgbClr val="A4A3A4"/>
          </p15:clr>
        </p15:guide>
        <p15:guide id="5" pos="339">
          <p15:clr>
            <a:srgbClr val="A4A3A4"/>
          </p15:clr>
        </p15:guide>
        <p15:guide id="6" pos="56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 Bijman" initials="JB" lastIdx="1" clrIdx="0">
    <p:extLst>
      <p:ext uri="{19B8F6BF-5375-455C-9EA6-DF929625EA0E}">
        <p15:presenceInfo xmlns:p15="http://schemas.microsoft.com/office/powerpoint/2012/main" userId="Jos Bijm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DE4"/>
    <a:srgbClr val="FFB775"/>
    <a:srgbClr val="000000"/>
    <a:srgbClr val="3F9C35"/>
    <a:srgbClr val="FFFFFF"/>
    <a:srgbClr val="34B233"/>
    <a:srgbClr val="292929"/>
    <a:srgbClr val="D5D2CA"/>
    <a:srgbClr val="0051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034E78-7F5D-4C2E-B375-FC64B27BC917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Stijl, donker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344D84-9AFB-497E-A393-DC336BA19D2E}" styleName="Stijl, gemiddeld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Stijl, gemiddeld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Stijl, gemiddeld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Stijl, gemiddeld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1886" autoAdjust="0"/>
  </p:normalViewPr>
  <p:slideViewPr>
    <p:cSldViewPr snapToGrid="0" showGuides="1">
      <p:cViewPr varScale="1">
        <p:scale>
          <a:sx n="76" d="100"/>
          <a:sy n="76" d="100"/>
        </p:scale>
        <p:origin x="1080" y="67"/>
      </p:cViewPr>
      <p:guideLst>
        <p:guide orient="horz" pos="1219"/>
        <p:guide orient="horz" pos="147"/>
        <p:guide orient="horz"/>
        <p:guide orient="horz" pos="3756"/>
        <p:guide pos="339"/>
        <p:guide pos="56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man, Jos" userId="f2c1c8ff-4140-407c-84b6-4e40786e0270" providerId="ADAL" clId="{3C0A9208-FC7D-42B2-B3C0-CCF0779B011D}"/>
    <pc:docChg chg="delSld modSld">
      <pc:chgData name="Bijman, Jos" userId="f2c1c8ff-4140-407c-84b6-4e40786e0270" providerId="ADAL" clId="{3C0A9208-FC7D-42B2-B3C0-CCF0779B011D}" dt="2020-04-29T14:15:13.885" v="244" actId="2696"/>
      <pc:docMkLst>
        <pc:docMk/>
      </pc:docMkLst>
      <pc:sldChg chg="modSp">
        <pc:chgData name="Bijman, Jos" userId="f2c1c8ff-4140-407c-84b6-4e40786e0270" providerId="ADAL" clId="{3C0A9208-FC7D-42B2-B3C0-CCF0779B011D}" dt="2020-04-29T14:08:14.398" v="1" actId="6549"/>
        <pc:sldMkLst>
          <pc:docMk/>
          <pc:sldMk cId="796238120" sldId="311"/>
        </pc:sldMkLst>
        <pc:spChg chg="mod">
          <ac:chgData name="Bijman, Jos" userId="f2c1c8ff-4140-407c-84b6-4e40786e0270" providerId="ADAL" clId="{3C0A9208-FC7D-42B2-B3C0-CCF0779B011D}" dt="2020-04-29T14:08:14.398" v="1" actId="6549"/>
          <ac:spMkLst>
            <pc:docMk/>
            <pc:sldMk cId="796238120" sldId="311"/>
            <ac:spMk id="2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09:21.077" v="52" actId="20577"/>
        <pc:sldMkLst>
          <pc:docMk/>
          <pc:sldMk cId="1497708265" sldId="312"/>
        </pc:sldMkLst>
        <pc:spChg chg="mod">
          <ac:chgData name="Bijman, Jos" userId="f2c1c8ff-4140-407c-84b6-4e40786e0270" providerId="ADAL" clId="{3C0A9208-FC7D-42B2-B3C0-CCF0779B011D}" dt="2020-04-29T14:09:15.807" v="46" actId="20577"/>
          <ac:spMkLst>
            <pc:docMk/>
            <pc:sldMk cId="1497708265" sldId="312"/>
            <ac:spMk id="2" creationId="{00000000-0000-0000-0000-000000000000}"/>
          </ac:spMkLst>
        </pc:spChg>
        <pc:spChg chg="mod">
          <ac:chgData name="Bijman, Jos" userId="f2c1c8ff-4140-407c-84b6-4e40786e0270" providerId="ADAL" clId="{3C0A9208-FC7D-42B2-B3C0-CCF0779B011D}" dt="2020-04-29T14:09:21.077" v="52" actId="20577"/>
          <ac:spMkLst>
            <pc:docMk/>
            <pc:sldMk cId="1497708265" sldId="312"/>
            <ac:spMk id="3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11:26.317" v="137" actId="20577"/>
        <pc:sldMkLst>
          <pc:docMk/>
          <pc:sldMk cId="2162594494" sldId="313"/>
        </pc:sldMkLst>
        <pc:spChg chg="mod">
          <ac:chgData name="Bijman, Jos" userId="f2c1c8ff-4140-407c-84b6-4e40786e0270" providerId="ADAL" clId="{3C0A9208-FC7D-42B2-B3C0-CCF0779B011D}" dt="2020-04-29T14:11:26.317" v="137" actId="20577"/>
          <ac:spMkLst>
            <pc:docMk/>
            <pc:sldMk cId="2162594494" sldId="313"/>
            <ac:spMk id="2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08:34.373" v="23" actId="20577"/>
        <pc:sldMkLst>
          <pc:docMk/>
          <pc:sldMk cId="1451763847" sldId="328"/>
        </pc:sldMkLst>
        <pc:spChg chg="mod">
          <ac:chgData name="Bijman, Jos" userId="f2c1c8ff-4140-407c-84b6-4e40786e0270" providerId="ADAL" clId="{3C0A9208-FC7D-42B2-B3C0-CCF0779B011D}" dt="2020-04-29T14:08:34.373" v="23" actId="20577"/>
          <ac:spMkLst>
            <pc:docMk/>
            <pc:sldMk cId="1451763847" sldId="328"/>
            <ac:spMk id="5" creationId="{00000000-0000-0000-0000-000000000000}"/>
          </ac:spMkLst>
        </pc:spChg>
      </pc:sldChg>
      <pc:sldChg chg="del">
        <pc:chgData name="Bijman, Jos" userId="f2c1c8ff-4140-407c-84b6-4e40786e0270" providerId="ADAL" clId="{3C0A9208-FC7D-42B2-B3C0-CCF0779B011D}" dt="2020-04-29T14:08:44.089" v="24" actId="2696"/>
        <pc:sldMkLst>
          <pc:docMk/>
          <pc:sldMk cId="1032015500" sldId="329"/>
        </pc:sldMkLst>
      </pc:sldChg>
      <pc:sldChg chg="modSp">
        <pc:chgData name="Bijman, Jos" userId="f2c1c8ff-4140-407c-84b6-4e40786e0270" providerId="ADAL" clId="{3C0A9208-FC7D-42B2-B3C0-CCF0779B011D}" dt="2020-04-29T14:10:34.591" v="107" actId="20577"/>
        <pc:sldMkLst>
          <pc:docMk/>
          <pc:sldMk cId="880917865" sldId="331"/>
        </pc:sldMkLst>
        <pc:spChg chg="mod">
          <ac:chgData name="Bijman, Jos" userId="f2c1c8ff-4140-407c-84b6-4e40786e0270" providerId="ADAL" clId="{3C0A9208-FC7D-42B2-B3C0-CCF0779B011D}" dt="2020-04-29T14:10:34.591" v="107" actId="20577"/>
          <ac:spMkLst>
            <pc:docMk/>
            <pc:sldMk cId="880917865" sldId="331"/>
            <ac:spMk id="3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15:03.592" v="243" actId="20577"/>
        <pc:sldMkLst>
          <pc:docMk/>
          <pc:sldMk cId="3396441525" sldId="335"/>
        </pc:sldMkLst>
        <pc:spChg chg="mod">
          <ac:chgData name="Bijman, Jos" userId="f2c1c8ff-4140-407c-84b6-4e40786e0270" providerId="ADAL" clId="{3C0A9208-FC7D-42B2-B3C0-CCF0779B011D}" dt="2020-04-29T14:15:03.592" v="243" actId="20577"/>
          <ac:spMkLst>
            <pc:docMk/>
            <pc:sldMk cId="3396441525" sldId="335"/>
            <ac:spMk id="3" creationId="{00000000-0000-0000-0000-000000000000}"/>
          </ac:spMkLst>
        </pc:spChg>
      </pc:sldChg>
      <pc:sldChg chg="del">
        <pc:chgData name="Bijman, Jos" userId="f2c1c8ff-4140-407c-84b6-4e40786e0270" providerId="ADAL" clId="{3C0A9208-FC7D-42B2-B3C0-CCF0779B011D}" dt="2020-04-29T14:15:13.885" v="244" actId="2696"/>
        <pc:sldMkLst>
          <pc:docMk/>
          <pc:sldMk cId="171844098" sldId="337"/>
        </pc:sldMkLst>
      </pc:sldChg>
      <pc:sldChg chg="modSp">
        <pc:chgData name="Bijman, Jos" userId="f2c1c8ff-4140-407c-84b6-4e40786e0270" providerId="ADAL" clId="{3C0A9208-FC7D-42B2-B3C0-CCF0779B011D}" dt="2020-04-29T14:13:09.729" v="195" actId="20577"/>
        <pc:sldMkLst>
          <pc:docMk/>
          <pc:sldMk cId="1909827443" sldId="345"/>
        </pc:sldMkLst>
        <pc:spChg chg="mod">
          <ac:chgData name="Bijman, Jos" userId="f2c1c8ff-4140-407c-84b6-4e40786e0270" providerId="ADAL" clId="{3C0A9208-FC7D-42B2-B3C0-CCF0779B011D}" dt="2020-04-29T14:13:09.729" v="195" actId="20577"/>
          <ac:spMkLst>
            <pc:docMk/>
            <pc:sldMk cId="1909827443" sldId="345"/>
            <ac:spMk id="3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09:06.208" v="40" actId="20577"/>
        <pc:sldMkLst>
          <pc:docMk/>
          <pc:sldMk cId="865740462" sldId="347"/>
        </pc:sldMkLst>
        <pc:spChg chg="mod">
          <ac:chgData name="Bijman, Jos" userId="f2c1c8ff-4140-407c-84b6-4e40786e0270" providerId="ADAL" clId="{3C0A9208-FC7D-42B2-B3C0-CCF0779B011D}" dt="2020-04-29T14:09:06.208" v="40" actId="20577"/>
          <ac:spMkLst>
            <pc:docMk/>
            <pc:sldMk cId="865740462" sldId="347"/>
            <ac:spMk id="4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09:58.975" v="75" actId="6549"/>
        <pc:sldMkLst>
          <pc:docMk/>
          <pc:sldMk cId="2097761750" sldId="349"/>
        </pc:sldMkLst>
        <pc:spChg chg="mod">
          <ac:chgData name="Bijman, Jos" userId="f2c1c8ff-4140-407c-84b6-4e40786e0270" providerId="ADAL" clId="{3C0A9208-FC7D-42B2-B3C0-CCF0779B011D}" dt="2020-04-29T14:09:29.936" v="62" actId="20577"/>
          <ac:spMkLst>
            <pc:docMk/>
            <pc:sldMk cId="2097761750" sldId="349"/>
            <ac:spMk id="2" creationId="{00000000-0000-0000-0000-000000000000}"/>
          </ac:spMkLst>
        </pc:spChg>
        <pc:spChg chg="mod">
          <ac:chgData name="Bijman, Jos" userId="f2c1c8ff-4140-407c-84b6-4e40786e0270" providerId="ADAL" clId="{3C0A9208-FC7D-42B2-B3C0-CCF0779B011D}" dt="2020-04-29T14:09:58.975" v="75" actId="6549"/>
          <ac:spMkLst>
            <pc:docMk/>
            <pc:sldMk cId="2097761750" sldId="349"/>
            <ac:spMk id="3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11:13.739" v="131" actId="20577"/>
        <pc:sldMkLst>
          <pc:docMk/>
          <pc:sldMk cId="3302162159" sldId="350"/>
        </pc:sldMkLst>
        <pc:spChg chg="mod">
          <ac:chgData name="Bijman, Jos" userId="f2c1c8ff-4140-407c-84b6-4e40786e0270" providerId="ADAL" clId="{3C0A9208-FC7D-42B2-B3C0-CCF0779B011D}" dt="2020-04-29T14:11:08.552" v="129" actId="20577"/>
          <ac:spMkLst>
            <pc:docMk/>
            <pc:sldMk cId="3302162159" sldId="350"/>
            <ac:spMk id="2" creationId="{00000000-0000-0000-0000-000000000000}"/>
          </ac:spMkLst>
        </pc:spChg>
        <pc:spChg chg="mod">
          <ac:chgData name="Bijman, Jos" userId="f2c1c8ff-4140-407c-84b6-4e40786e0270" providerId="ADAL" clId="{3C0A9208-FC7D-42B2-B3C0-CCF0779B011D}" dt="2020-04-29T14:11:13.739" v="131" actId="20577"/>
          <ac:spMkLst>
            <pc:docMk/>
            <pc:sldMk cId="3302162159" sldId="350"/>
            <ac:spMk id="3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12:54.735" v="191" actId="20577"/>
        <pc:sldMkLst>
          <pc:docMk/>
          <pc:sldMk cId="3620931466" sldId="351"/>
        </pc:sldMkLst>
        <pc:spChg chg="mod">
          <ac:chgData name="Bijman, Jos" userId="f2c1c8ff-4140-407c-84b6-4e40786e0270" providerId="ADAL" clId="{3C0A9208-FC7D-42B2-B3C0-CCF0779B011D}" dt="2020-04-29T14:12:54.735" v="191" actId="20577"/>
          <ac:spMkLst>
            <pc:docMk/>
            <pc:sldMk cId="3620931466" sldId="351"/>
            <ac:spMk id="6" creationId="{00000000-0000-0000-0000-000000000000}"/>
          </ac:spMkLst>
        </pc:spChg>
      </pc:sldChg>
      <pc:sldChg chg="del">
        <pc:chgData name="Bijman, Jos" userId="f2c1c8ff-4140-407c-84b6-4e40786e0270" providerId="ADAL" clId="{3C0A9208-FC7D-42B2-B3C0-CCF0779B011D}" dt="2020-04-29T14:13:51.225" v="196" actId="2696"/>
        <pc:sldMkLst>
          <pc:docMk/>
          <pc:sldMk cId="2657790553" sldId="355"/>
        </pc:sldMkLst>
      </pc:sldChg>
      <pc:sldChg chg="modSp">
        <pc:chgData name="Bijman, Jos" userId="f2c1c8ff-4140-407c-84b6-4e40786e0270" providerId="ADAL" clId="{3C0A9208-FC7D-42B2-B3C0-CCF0779B011D}" dt="2020-04-29T14:08:53.339" v="33" actId="20577"/>
        <pc:sldMkLst>
          <pc:docMk/>
          <pc:sldMk cId="2904794319" sldId="356"/>
        </pc:sldMkLst>
        <pc:spChg chg="mod">
          <ac:chgData name="Bijman, Jos" userId="f2c1c8ff-4140-407c-84b6-4e40786e0270" providerId="ADAL" clId="{3C0A9208-FC7D-42B2-B3C0-CCF0779B011D}" dt="2020-04-29T14:08:53.339" v="33" actId="20577"/>
          <ac:spMkLst>
            <pc:docMk/>
            <pc:sldMk cId="2904794319" sldId="356"/>
            <ac:spMk id="4" creationId="{00000000-0000-0000-0000-000000000000}"/>
          </ac:spMkLst>
        </pc:spChg>
      </pc:sldChg>
      <pc:sldChg chg="modSp">
        <pc:chgData name="Bijman, Jos" userId="f2c1c8ff-4140-407c-84b6-4e40786e0270" providerId="ADAL" clId="{3C0A9208-FC7D-42B2-B3C0-CCF0779B011D}" dt="2020-04-29T14:10:49.431" v="123" actId="20577"/>
        <pc:sldMkLst>
          <pc:docMk/>
          <pc:sldMk cId="3593427327" sldId="358"/>
        </pc:sldMkLst>
        <pc:spChg chg="mod">
          <ac:chgData name="Bijman, Jos" userId="f2c1c8ff-4140-407c-84b6-4e40786e0270" providerId="ADAL" clId="{3C0A9208-FC7D-42B2-B3C0-CCF0779B011D}" dt="2020-04-29T14:10:49.431" v="123" actId="20577"/>
          <ac:spMkLst>
            <pc:docMk/>
            <pc:sldMk cId="3593427327" sldId="358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9ECEA-BE12-41A9-AE38-C850EE2E596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6971F-E6F2-4CE7-9E04-EBE1583A3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489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471A8-0A16-49F0-9B08-3B264A053445}" type="datetimeFigureOut">
              <a:rPr lang="nl-NL" smtClean="0"/>
              <a:t>29-4-2020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FF1F9-563C-447A-B5FF-C6826F7DA5F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37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These</a:t>
            </a:r>
            <a:r>
              <a:rPr lang="en-GB" baseline="0"/>
              <a:t> guidelines also apply to the MSc thesis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FF1F9-563C-447A-B5FF-C6826F7DA5F7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16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Using business theory: shown in conceptual framework, in hypotheses</a:t>
            </a:r>
          </a:p>
          <a:p>
            <a:r>
              <a:rPr lang="en-GB"/>
              <a:t>Building on what is already known:  literature review</a:t>
            </a:r>
          </a:p>
          <a:p>
            <a:r>
              <a:rPr lang="en-GB"/>
              <a:t>Using rigorous methods: Methodology chapter is most important chapter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FF1F9-563C-447A-B5FF-C6826F7DA5F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594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7575">
              <a:defRPr sz="1600">
                <a:solidFill>
                  <a:schemeClr val="bg1"/>
                </a:solidFill>
                <a:latin typeface="Tahoma" pitchFamily="34" charset="0"/>
              </a:defRPr>
            </a:lvl1pPr>
            <a:lvl2pPr marL="742950" indent="-28575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2pPr>
            <a:lvl3pPr marL="11430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3pPr>
            <a:lvl4pPr marL="16002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4pPr>
            <a:lvl5pPr marL="20574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fld id="{8F50AEC2-A33A-4085-AB66-E6EFC74F9627}" type="datetime1">
              <a:rPr lang="en-GB" altLang="en-US" sz="1000" smtClean="0">
                <a:solidFill>
                  <a:schemeClr val="tx1"/>
                </a:solidFill>
                <a:latin typeface="News Gothic" pitchFamily="34" charset="0"/>
              </a:rPr>
              <a:pPr/>
              <a:t>29/04/2020</a:t>
            </a:fld>
            <a:endParaRPr lang="en-GB" altLang="en-US" sz="1000">
              <a:solidFill>
                <a:schemeClr val="tx1"/>
              </a:solidFill>
              <a:latin typeface="News Gothic" pitchFamily="34" charset="0"/>
            </a:endParaRP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7575">
              <a:defRPr sz="1600">
                <a:solidFill>
                  <a:schemeClr val="bg1"/>
                </a:solidFill>
                <a:latin typeface="Tahoma" pitchFamily="34" charset="0"/>
              </a:defRPr>
            </a:lvl1pPr>
            <a:lvl2pPr marL="742950" indent="-28575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2pPr>
            <a:lvl3pPr marL="11430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3pPr>
            <a:lvl4pPr marL="16002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4pPr>
            <a:lvl5pPr marL="20574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  <a:latin typeface="News Gothic" pitchFamily="34" charset="0"/>
              </a:rPr>
              <a:t>Dr E.F.M.Wubben, Business Administration, WUR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7575">
              <a:defRPr sz="1600">
                <a:solidFill>
                  <a:schemeClr val="bg1"/>
                </a:solidFill>
                <a:latin typeface="Tahoma" pitchFamily="34" charset="0"/>
              </a:defRPr>
            </a:lvl1pPr>
            <a:lvl2pPr marL="742950" indent="-28575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2pPr>
            <a:lvl3pPr marL="11430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3pPr>
            <a:lvl4pPr marL="16002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4pPr>
            <a:lvl5pPr marL="20574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fld id="{4B7E69D4-259B-4181-8EE5-B29895EB766B}" type="slidenum">
              <a:rPr lang="en-GB" altLang="en-US" sz="1000" smtClean="0">
                <a:solidFill>
                  <a:schemeClr val="tx1"/>
                </a:solidFill>
                <a:latin typeface="News Gothic" pitchFamily="34" charset="0"/>
              </a:rPr>
              <a:pPr/>
              <a:t>18</a:t>
            </a:fld>
            <a:endParaRPr lang="en-GB" altLang="en-US" sz="1000">
              <a:solidFill>
                <a:schemeClr val="tx1"/>
              </a:solidFill>
              <a:latin typeface="News Gothic" pitchFamily="34" charset="0"/>
            </a:endParaRPr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7575">
              <a:defRPr sz="1600">
                <a:solidFill>
                  <a:schemeClr val="bg1"/>
                </a:solidFill>
                <a:latin typeface="Tahoma" pitchFamily="34" charset="0"/>
              </a:defRPr>
            </a:lvl1pPr>
            <a:lvl2pPr marL="742950" indent="-28575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2pPr>
            <a:lvl3pPr marL="11430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3pPr>
            <a:lvl4pPr marL="16002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4pPr>
            <a:lvl5pPr marL="20574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fld id="{4398879D-DF8F-4853-B5BA-9FF1ABEAAB4E}" type="datetime1">
              <a:rPr lang="en-GB" altLang="en-US" sz="1000" smtClean="0">
                <a:solidFill>
                  <a:schemeClr val="tx1"/>
                </a:solidFill>
                <a:latin typeface="News Gothic" pitchFamily="34" charset="0"/>
              </a:rPr>
              <a:pPr/>
              <a:t>29/04/2020</a:t>
            </a:fld>
            <a:endParaRPr lang="en-GB" altLang="en-US" sz="1000">
              <a:solidFill>
                <a:schemeClr val="tx1"/>
              </a:solidFill>
              <a:latin typeface="News Gothic" pitchFamily="34" charset="0"/>
            </a:endParaRPr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7575">
              <a:defRPr sz="1600">
                <a:solidFill>
                  <a:schemeClr val="bg1"/>
                </a:solidFill>
                <a:latin typeface="Tahoma" pitchFamily="34" charset="0"/>
              </a:defRPr>
            </a:lvl1pPr>
            <a:lvl2pPr marL="742950" indent="-28575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2pPr>
            <a:lvl3pPr marL="11430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3pPr>
            <a:lvl4pPr marL="16002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4pPr>
            <a:lvl5pPr marL="20574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r>
              <a:rPr lang="en-GB" altLang="en-US" sz="1000">
                <a:solidFill>
                  <a:schemeClr val="tx1"/>
                </a:solidFill>
                <a:latin typeface="News Gothic" pitchFamily="34" charset="0"/>
              </a:rPr>
              <a:t>Dr E.F.M.Wubben, Business Administration, WUR</a:t>
            </a:r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917575">
              <a:defRPr sz="1600">
                <a:solidFill>
                  <a:schemeClr val="bg1"/>
                </a:solidFill>
                <a:latin typeface="Tahoma" pitchFamily="34" charset="0"/>
              </a:defRPr>
            </a:lvl1pPr>
            <a:lvl2pPr marL="742950" indent="-28575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2pPr>
            <a:lvl3pPr marL="11430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3pPr>
            <a:lvl4pPr marL="16002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4pPr>
            <a:lvl5pPr marL="2057400" indent="-228600" defTabSz="917575">
              <a:defRPr sz="1600">
                <a:solidFill>
                  <a:schemeClr val="bg1"/>
                </a:solidFill>
                <a:latin typeface="Tahoma" pitchFamily="34" charset="0"/>
              </a:defRPr>
            </a:lvl5pPr>
            <a:lvl6pPr marL="25146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6pPr>
            <a:lvl7pPr marL="29718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7pPr>
            <a:lvl8pPr marL="34290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8pPr>
            <a:lvl9pPr marL="3886200" indent="-228600" defTabSz="917575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sz="1600">
                <a:solidFill>
                  <a:schemeClr val="bg1"/>
                </a:solidFill>
                <a:latin typeface="Tahoma" pitchFamily="34" charset="0"/>
              </a:defRPr>
            </a:lvl9pPr>
          </a:lstStyle>
          <a:p>
            <a:fld id="{BC965ABA-ECF2-4485-8ACF-CEB91602FB2D}" type="slidenum">
              <a:rPr lang="en-GB" altLang="en-US" sz="1000" smtClean="0">
                <a:solidFill>
                  <a:schemeClr val="tx1"/>
                </a:solidFill>
                <a:latin typeface="News Gothic" pitchFamily="34" charset="0"/>
              </a:rPr>
              <a:pPr/>
              <a:t>19</a:t>
            </a:fld>
            <a:endParaRPr lang="en-GB" altLang="en-US" sz="1000">
              <a:solidFill>
                <a:schemeClr val="tx1"/>
              </a:solidFill>
              <a:latin typeface="News Gothic" pitchFamily="34" charset="0"/>
            </a:endParaRPr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/>
              <a:t>Content validity: e.g. sustainability: does the instrument cover people, profit, planet, or only one or two dimensions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03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3" y="230188"/>
            <a:ext cx="8442796" cy="839787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76508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Tijdelijke aanduiding voor afbeelding 24"/>
          <p:cNvSpPr>
            <a:spLocks noGrp="1" noChangeAspect="1"/>
          </p:cNvSpPr>
          <p:nvPr>
            <p:ph type="pic" sz="quarter" idx="19"/>
          </p:nvPr>
        </p:nvSpPr>
        <p:spPr bwMode="auto">
          <a:xfrm>
            <a:off x="6308818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 bwMode="auto">
          <a:xfrm>
            <a:off x="4714655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120492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485775" y="1616400"/>
            <a:ext cx="8447088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78633" y="2262386"/>
            <a:ext cx="8447087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</a:p>
        </p:txBody>
      </p:sp>
    </p:spTree>
    <p:extLst>
      <p:ext uri="{BB962C8B-B14F-4D97-AF65-F5344CB8AC3E}">
        <p14:creationId xmlns:p14="http://schemas.microsoft.com/office/powerpoint/2010/main" val="423983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rectangula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38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900006" y="226800"/>
            <a:ext cx="5040000" cy="57358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2" y="1840012"/>
            <a:ext cx="3276600" cy="4122638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723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7619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3418212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8"/>
          </p:nvPr>
        </p:nvSpPr>
        <p:spPr>
          <a:xfrm>
            <a:off x="6298805" y="1933314"/>
            <a:ext cx="2639660" cy="262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9"/>
          </p:nvPr>
        </p:nvSpPr>
        <p:spPr>
          <a:xfrm>
            <a:off x="490538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nl-NL" dirty="0"/>
              <a:t>Klik om de modelstijl</a:t>
            </a:r>
          </a:p>
        </p:txBody>
      </p:sp>
      <p:sp>
        <p:nvSpPr>
          <p:cNvPr id="8" name="Tijdelijke aanduiding voor tekst 6"/>
          <p:cNvSpPr>
            <a:spLocks noGrp="1"/>
          </p:cNvSpPr>
          <p:nvPr>
            <p:ph type="body" sz="quarter" idx="20"/>
          </p:nvPr>
        </p:nvSpPr>
        <p:spPr>
          <a:xfrm>
            <a:off x="3366170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nl-NL" dirty="0"/>
              <a:t>Klik om de modelstijl</a:t>
            </a:r>
          </a:p>
        </p:txBody>
      </p:sp>
      <p:sp>
        <p:nvSpPr>
          <p:cNvPr id="9" name="Tijdelijke aanduiding voor tekst 6"/>
          <p:cNvSpPr>
            <a:spLocks noGrp="1"/>
          </p:cNvSpPr>
          <p:nvPr>
            <p:ph type="body" sz="quarter" idx="21"/>
          </p:nvPr>
        </p:nvSpPr>
        <p:spPr>
          <a:xfrm>
            <a:off x="6241802" y="4610101"/>
            <a:ext cx="2752725" cy="360000"/>
          </a:xfrm>
        </p:spPr>
        <p:txBody>
          <a:bodyPr wrap="none" lIns="36000" rIns="0"/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nl-NL" dirty="0"/>
              <a:t>Klik om de modelstijl</a:t>
            </a:r>
          </a:p>
        </p:txBody>
      </p:sp>
      <p:sp>
        <p:nvSpPr>
          <p:cNvPr id="10" name="Tijdelijke aanduiding voor tekst 6"/>
          <p:cNvSpPr>
            <a:spLocks noGrp="1"/>
          </p:cNvSpPr>
          <p:nvPr>
            <p:ph type="body" sz="quarter" idx="22"/>
          </p:nvPr>
        </p:nvSpPr>
        <p:spPr>
          <a:xfrm>
            <a:off x="490538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nl-NL" dirty="0"/>
              <a:t>Klik om de modelstijl</a:t>
            </a:r>
          </a:p>
        </p:txBody>
      </p:sp>
      <p:sp>
        <p:nvSpPr>
          <p:cNvPr id="11" name="Tijdelijke aanduiding voor tekst 6"/>
          <p:cNvSpPr>
            <a:spLocks noGrp="1"/>
          </p:cNvSpPr>
          <p:nvPr>
            <p:ph type="body" sz="quarter" idx="23"/>
          </p:nvPr>
        </p:nvSpPr>
        <p:spPr>
          <a:xfrm>
            <a:off x="3365675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nl-NL" dirty="0"/>
              <a:t>Klik om de modelstijl</a:t>
            </a:r>
          </a:p>
        </p:txBody>
      </p:sp>
      <p:sp>
        <p:nvSpPr>
          <p:cNvPr id="12" name="Tijdelijke aanduiding voor tekst 6"/>
          <p:cNvSpPr>
            <a:spLocks noGrp="1"/>
          </p:cNvSpPr>
          <p:nvPr>
            <p:ph type="body" sz="quarter" idx="24"/>
          </p:nvPr>
        </p:nvSpPr>
        <p:spPr>
          <a:xfrm>
            <a:off x="6241802" y="4985219"/>
            <a:ext cx="2752725" cy="360000"/>
          </a:xfrm>
        </p:spPr>
        <p:txBody>
          <a:bodyPr wrap="square" lIns="36000" rIns="0"/>
          <a:lstStyle>
            <a:lvl1pPr marL="0" indent="0">
              <a:buFontTx/>
              <a:buNone/>
              <a:defRPr sz="1800">
                <a:solidFill>
                  <a:schemeClr val="bg2"/>
                </a:solidFill>
              </a:defRPr>
            </a:lvl1pPr>
            <a:lvl2pPr marL="696913" indent="0">
              <a:buFontTx/>
              <a:buNone/>
              <a:defRPr sz="1800"/>
            </a:lvl2pPr>
            <a:lvl3pPr marL="1560512" indent="0">
              <a:buFontTx/>
              <a:buNone/>
              <a:defRPr sz="1800"/>
            </a:lvl3pPr>
            <a:lvl4pPr marL="2332037" indent="0">
              <a:buFontTx/>
              <a:buNone/>
              <a:defRPr sz="1800"/>
            </a:lvl4pPr>
            <a:lvl5pPr marL="3052763" indent="0">
              <a:buFontTx/>
              <a:buNone/>
              <a:defRPr sz="1800"/>
            </a:lvl5pPr>
          </a:lstStyle>
          <a:p>
            <a:pPr lvl="0"/>
            <a:r>
              <a:rPr lang="nl-NL" dirty="0"/>
              <a:t>Klik om de modelstijl</a:t>
            </a:r>
          </a:p>
        </p:txBody>
      </p:sp>
    </p:spTree>
    <p:extLst>
      <p:ext uri="{BB962C8B-B14F-4D97-AF65-F5344CB8AC3E}">
        <p14:creationId xmlns:p14="http://schemas.microsoft.com/office/powerpoint/2010/main" val="2791031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 with 2 squar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6399" y="1929600"/>
            <a:ext cx="4104000" cy="4027383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929600"/>
            <a:ext cx="4104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432627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536400" y="1402557"/>
            <a:ext cx="8402400" cy="45529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7801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rectangula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/>
          </p:cNvSpPr>
          <p:nvPr>
            <p:ph type="pic" sz="quarter" idx="16"/>
          </p:nvPr>
        </p:nvSpPr>
        <p:spPr>
          <a:xfrm>
            <a:off x="536400" y="233362"/>
            <a:ext cx="4011352" cy="57204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afbeelding 24"/>
          <p:cNvSpPr>
            <a:spLocks noGrp="1"/>
          </p:cNvSpPr>
          <p:nvPr>
            <p:ph type="pic" sz="quarter" idx="17"/>
          </p:nvPr>
        </p:nvSpPr>
        <p:spPr>
          <a:xfrm>
            <a:off x="4827265" y="233362"/>
            <a:ext cx="4104000" cy="571955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704470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eeld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926628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582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37321" y="1752600"/>
            <a:ext cx="8601903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137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7"/>
            <a:ext cx="8442796" cy="8388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0"/>
          </p:nvPr>
        </p:nvSpPr>
        <p:spPr>
          <a:xfrm>
            <a:off x="538163" y="1933575"/>
            <a:ext cx="8398089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9337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circ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887699" y="224477"/>
            <a:ext cx="504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1" y="1835250"/>
            <a:ext cx="3276600" cy="41274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20345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39787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8521188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3301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3200" y="230188"/>
            <a:ext cx="3276000" cy="1353086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495301" y="1835250"/>
            <a:ext cx="3276600" cy="3657600"/>
          </a:xfrm>
        </p:spPr>
        <p:txBody>
          <a:bodyPr lIns="3600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12" name="Tijdelijke aanduiding voor afbeelding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3044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3" name="Tijdelijke aanduiding voor afbeelding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4591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4" name="Tijdelijke aanduiding voor afbeelding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38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5" name="Tijdelijke aanduiding voor afbeelding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7685112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16"/>
          </p:nvPr>
        </p:nvSpPr>
        <p:spPr>
          <a:xfrm>
            <a:off x="3887699" y="224477"/>
            <a:ext cx="5040000" cy="5040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11264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B3E06F-A195-4B55-A2E5-093A4C06B39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C34267-7C05-46B8-8EC1-C3CD7B2E3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683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B3E06F-A195-4B55-A2E5-093A4C06B39E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C34267-7C05-46B8-8EC1-C3CD7B2E3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690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498E4A3B-24FB-4701-AECF-ADE81C2EA4E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72225" y="6467475"/>
            <a:ext cx="2592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i="1" dirty="0">
                <a:solidFill>
                  <a:srgbClr val="000000"/>
                </a:solidFill>
              </a:rPr>
              <a:t>© McGraw-Hill Education, 2014</a:t>
            </a:r>
            <a:endParaRPr lang="en-US" altLang="en-US" dirty="0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B65580A-0483-4561-93A8-E07321855B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882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414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46119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906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9981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5517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931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4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793357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12704931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80644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29489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14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0969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9589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5" name="Tijdelijke aanduiding voor afbeelding 24"/>
          <p:cNvSpPr>
            <a:spLocks noGrp="1" noChangeAspect="1"/>
          </p:cNvSpPr>
          <p:nvPr>
            <p:ph type="pic" sz="quarter" idx="17"/>
          </p:nvPr>
        </p:nvSpPr>
        <p:spPr>
          <a:xfrm>
            <a:off x="4826161" y="1929600"/>
            <a:ext cx="4104000" cy="4033050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2950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6" name="Tijdelijke aanduiding voor grafiek 5"/>
          <p:cNvSpPr>
            <a:spLocks noGrp="1"/>
          </p:cNvSpPr>
          <p:nvPr>
            <p:ph type="chart" sz="quarter" idx="17"/>
          </p:nvPr>
        </p:nvSpPr>
        <p:spPr>
          <a:xfrm>
            <a:off x="4791075" y="1752600"/>
            <a:ext cx="4140000" cy="4314825"/>
          </a:xfrm>
          <a:noFill/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54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 with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4140000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  <p:sp>
        <p:nvSpPr>
          <p:cNvPr id="5" name="Tijdelijke aanduiding voor tabel 4"/>
          <p:cNvSpPr>
            <a:spLocks noGrp="1"/>
          </p:cNvSpPr>
          <p:nvPr>
            <p:ph type="tbl" sz="quarter" idx="11"/>
          </p:nvPr>
        </p:nvSpPr>
        <p:spPr>
          <a:xfrm>
            <a:off x="4791075" y="1933575"/>
            <a:ext cx="4140000" cy="4028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39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8" name="Tijdelijke aanduiding voor SmartArt 7"/>
          <p:cNvSpPr>
            <a:spLocks noGrp="1"/>
          </p:cNvSpPr>
          <p:nvPr>
            <p:ph type="dgm" sz="quarter" idx="10"/>
          </p:nvPr>
        </p:nvSpPr>
        <p:spPr>
          <a:xfrm>
            <a:off x="538163" y="1828800"/>
            <a:ext cx="8404225" cy="4133850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075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203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multiple log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044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7" name="Tijdelijke aanduiding voor afbeelding 2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76508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ijdelijke aanduiding voor afbeelding 24"/>
          <p:cNvSpPr>
            <a:spLocks noGrp="1" noChangeAspect="1"/>
          </p:cNvSpPr>
          <p:nvPr>
            <p:ph type="pic" sz="quarter" idx="20"/>
          </p:nvPr>
        </p:nvSpPr>
        <p:spPr bwMode="auto">
          <a:xfrm>
            <a:off x="6308818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ijdelijke aanduiding voor afbeelding 24"/>
          <p:cNvSpPr>
            <a:spLocks noGrp="1" noChangeAspect="1"/>
          </p:cNvSpPr>
          <p:nvPr>
            <p:ph type="pic" sz="quarter" idx="21"/>
          </p:nvPr>
        </p:nvSpPr>
        <p:spPr bwMode="auto">
          <a:xfrm>
            <a:off x="4714655" y="3307559"/>
            <a:ext cx="2647950" cy="2647950"/>
          </a:xfrm>
          <a:prstGeom prst="ellipse">
            <a:avLst/>
          </a:prstGeom>
          <a:solidFill>
            <a:schemeClr val="accent3"/>
          </a:solidFill>
          <a:ln>
            <a:noFill/>
          </a:ln>
          <a:extLst/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ijdelijke aanduiding voor afbeelding 24"/>
          <p:cNvSpPr>
            <a:spLocks noGrp="1" noChangeAspect="1"/>
          </p:cNvSpPr>
          <p:nvPr>
            <p:ph type="pic" sz="quarter" idx="15"/>
          </p:nvPr>
        </p:nvSpPr>
        <p:spPr bwMode="auto">
          <a:xfrm>
            <a:off x="3120492" y="3307559"/>
            <a:ext cx="2647950" cy="2647950"/>
          </a:xfrm>
          <a:prstGeom prst="ellipse">
            <a:avLst/>
          </a:prstGeom>
          <a:solidFill>
            <a:srgbClr val="D5D2CA"/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sz="800"/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Klik op het pictogram als u een afbeelding wilt toevoegen</a:t>
            </a:r>
            <a:endParaRPr kumimoji="0" lang="nl-NL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491642" y="230187"/>
            <a:ext cx="8442796" cy="8388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485775" y="1616400"/>
            <a:ext cx="8447088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Ondertitel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76251" y="2262386"/>
            <a:ext cx="8447087" cy="371475"/>
          </a:xfrm>
          <a:prstGeom prst="rect">
            <a:avLst/>
          </a:prstGeom>
          <a:noFill/>
          <a:ln>
            <a:noFill/>
          </a:ln>
          <a:extLst/>
        </p:spPr>
        <p:txBody>
          <a:bodyPr lIns="36000" rIns="9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Datum, Auteursnaam</a:t>
            </a:r>
          </a:p>
        </p:txBody>
      </p:sp>
      <p:sp>
        <p:nvSpPr>
          <p:cNvPr id="16" name="Tijdelijke aanduiding voor afbeelding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4591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7" name="Tijdelijke aanduiding voor afbeelding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38113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  <p:sp>
        <p:nvSpPr>
          <p:cNvPr id="18" name="Tijdelijke aanduiding voor afbeelding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7685112" y="6126565"/>
            <a:ext cx="1248107" cy="607609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l">
              <a:lnSpc>
                <a:spcPts val="1000"/>
              </a:lnSpc>
              <a:spcBef>
                <a:spcPts val="0"/>
              </a:spcBef>
              <a:buNone/>
              <a:defRPr sz="600"/>
            </a:lvl1pPr>
          </a:lstStyle>
          <a:p>
            <a:pPr lvl="0"/>
            <a:r>
              <a:rPr lang="nl-NL" noProof="0" dirty="0"/>
              <a:t>Klik op het pictogram als u een logo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86451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91642" y="230188"/>
            <a:ext cx="8442796" cy="839787"/>
          </a:xfrm>
          <a:prstGeom prst="rect">
            <a:avLst/>
          </a:prstGeom>
          <a:blipFill dpi="0" rotWithShape="1">
            <a:blip r:embed="rId25"/>
            <a:srcRect/>
            <a:stretch>
              <a:fillRect/>
            </a:stretch>
          </a:blipFill>
          <a:ln>
            <a:noFill/>
          </a:ln>
          <a:extLst/>
        </p:spPr>
        <p:txBody>
          <a:bodyPr vert="horz" wrap="square" lIns="18000" tIns="0" rIns="91440" bIns="324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l-NL" dirty="0"/>
              <a:t>Klik om de stijl te bewerken</a:t>
            </a:r>
          </a:p>
        </p:txBody>
      </p:sp>
      <p:sp>
        <p:nvSpPr>
          <p:cNvPr id="1028" name="Tijdelijke aanduiding voor tekst 23"/>
          <p:cNvSpPr>
            <a:spLocks noGrp="1"/>
          </p:cNvSpPr>
          <p:nvPr>
            <p:ph type="body" idx="1"/>
          </p:nvPr>
        </p:nvSpPr>
        <p:spPr bwMode="auto">
          <a:xfrm>
            <a:off x="421200" y="1843200"/>
            <a:ext cx="8521188" cy="40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4"/>
            <a:endParaRPr lang="nl-NL" dirty="0"/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249238" y="3929063"/>
            <a:ext cx="7840662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67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68" r:id="rId8"/>
    <p:sldLayoutId id="2147483664" r:id="rId9"/>
    <p:sldLayoutId id="2147483653" r:id="rId10"/>
    <p:sldLayoutId id="2147483655" r:id="rId11"/>
    <p:sldLayoutId id="2147483656" r:id="rId12"/>
    <p:sldLayoutId id="2147483657" r:id="rId13"/>
    <p:sldLayoutId id="2147483659" r:id="rId14"/>
    <p:sldLayoutId id="2147483660" r:id="rId15"/>
    <p:sldLayoutId id="2147483661" r:id="rId16"/>
    <p:sldLayoutId id="2147483663" r:id="rId17"/>
    <p:sldLayoutId id="2147483665" r:id="rId18"/>
    <p:sldLayoutId id="2147483654" r:id="rId19"/>
    <p:sldLayoutId id="2147483666" r:id="rId20"/>
    <p:sldLayoutId id="2147483674" r:id="rId21"/>
    <p:sldLayoutId id="2147483675" r:id="rId22"/>
  </p:sldLayoutIdLst>
  <p:txStyles>
    <p:titleStyle>
      <a:lvl1pPr algn="l" rtl="0" fontAlgn="base">
        <a:lnSpc>
          <a:spcPts val="4000"/>
        </a:lnSpc>
        <a:spcBef>
          <a:spcPct val="0"/>
        </a:spcBef>
        <a:spcAft>
          <a:spcPct val="0"/>
        </a:spcAft>
        <a:defRPr sz="3000" kern="1200">
          <a:solidFill>
            <a:schemeClr val="bg2"/>
          </a:solidFill>
          <a:latin typeface="Verdana" pitchFamily="34" charset="0"/>
          <a:ea typeface="+mj-ea"/>
          <a:cs typeface="+mj-cs"/>
        </a:defRPr>
      </a:lvl1pPr>
      <a:lvl2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252413" indent="-252413" algn="l" rtl="0" fontAlgn="base">
        <a:lnSpc>
          <a:spcPts val="2500"/>
        </a:lnSpc>
        <a:spcBef>
          <a:spcPts val="1200"/>
        </a:spcBef>
        <a:spcAft>
          <a:spcPct val="0"/>
        </a:spcAft>
        <a:buClr>
          <a:schemeClr val="bg2"/>
        </a:buClr>
        <a:buSzPct val="140000"/>
        <a:buFont typeface="Wingdings" pitchFamily="2" charset="2"/>
        <a:buChar char="§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1pPr>
      <a:lvl2pPr marL="982663" indent="-285750" algn="l" rtl="0" fontAlgn="base">
        <a:lnSpc>
          <a:spcPts val="2500"/>
        </a:lnSpc>
        <a:spcBef>
          <a:spcPts val="1000"/>
        </a:spcBef>
        <a:spcAft>
          <a:spcPct val="0"/>
        </a:spcAft>
        <a:buClr>
          <a:schemeClr val="bg2"/>
        </a:buClr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2pPr>
      <a:lvl3pPr marL="1879600" indent="-319088" algn="l" rtl="0" fontAlgn="base">
        <a:lnSpc>
          <a:spcPts val="2500"/>
        </a:lnSpc>
        <a:spcBef>
          <a:spcPts val="1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3pPr>
      <a:lvl4pPr marL="2692400" indent="-360363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 baseline="0">
          <a:solidFill>
            <a:schemeClr val="bg2"/>
          </a:solidFill>
          <a:latin typeface="Verdana" pitchFamily="34" charset="0"/>
          <a:ea typeface="+mn-ea"/>
          <a:cs typeface="+mn-cs"/>
        </a:defRPr>
      </a:lvl4pPr>
      <a:lvl5pPr marL="3405188" indent="-352425" algn="l" rtl="0" fontAlgn="base">
        <a:lnSpc>
          <a:spcPts val="2500"/>
        </a:lnSpc>
        <a:spcBef>
          <a:spcPct val="20000"/>
        </a:spcBef>
        <a:spcAft>
          <a:spcPct val="0"/>
        </a:spcAft>
        <a:buSzPct val="115000"/>
        <a:buFont typeface="Verdana" pitchFamily="34" charset="0"/>
        <a:buChar char="●"/>
        <a:defRPr sz="2200" kern="1200">
          <a:solidFill>
            <a:schemeClr val="bg2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>
            <a:extLst>
              <a:ext uri="{FF2B5EF4-FFF2-40B4-BE49-F238E27FC236}">
                <a16:creationId xmlns:a16="http://schemas.microsoft.com/office/drawing/2014/main" id="{2CE11E8A-6CF5-4A7F-A25B-42FEA56E38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372225" y="6467475"/>
            <a:ext cx="25923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i="1" dirty="0">
                <a:solidFill>
                  <a:srgbClr val="000000"/>
                </a:solidFill>
              </a:rPr>
              <a:t>© McGraw-Hill Education, 2014</a:t>
            </a:r>
            <a:endParaRPr lang="en-US" altLang="en-US" dirty="0"/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6AC7FF06-5F1A-47FA-8A76-E324A8D644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4366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CC00"/>
        </a:buClr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flash1r.apa.org/apastyle/basics/index.htm?_ga=1.113483975.1181702178.146062541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2356"/>
            <a:ext cx="7772400" cy="2330533"/>
          </a:xfrm>
        </p:spPr>
        <p:txBody>
          <a:bodyPr/>
          <a:lstStyle/>
          <a:p>
            <a:r>
              <a:rPr lang="en-GB" sz="2000" b="1"/>
              <a:t>Advanced Business Research (BMO-31306)</a:t>
            </a:r>
            <a:br>
              <a:rPr lang="en-GB" sz="2000" b="1"/>
            </a:br>
            <a:r>
              <a:rPr lang="en-GB" sz="2000" b="1"/>
              <a:t>16 April 2020</a:t>
            </a:r>
            <a:br>
              <a:rPr lang="en-GB" sz="2000" b="1"/>
            </a:br>
            <a:br>
              <a:rPr lang="en-GB" b="1"/>
            </a:br>
            <a:r>
              <a:rPr lang="en-GB" b="1"/>
              <a:t>Writing your MSc Thesis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3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 dirty="0"/>
              <a:t>Preparing </a:t>
            </a:r>
            <a:r>
              <a:rPr lang="nl-NL" sz="2800" b="1" err="1"/>
              <a:t>the</a:t>
            </a:r>
            <a:r>
              <a:rPr lang="nl-NL" sz="2800" b="1"/>
              <a:t> Thesis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34" y="1154097"/>
            <a:ext cx="6949840" cy="5051394"/>
          </a:xfrm>
        </p:spPr>
        <p:txBody>
          <a:bodyPr/>
          <a:lstStyle/>
          <a:p>
            <a:endParaRPr lang="nl-NL" sz="2000" dirty="0"/>
          </a:p>
          <a:p>
            <a:r>
              <a:rPr lang="nl-NL" sz="2000"/>
              <a:t>Decide on structure:</a:t>
            </a:r>
          </a:p>
          <a:p>
            <a:pPr lvl="1"/>
            <a:r>
              <a:rPr lang="nl-NL" sz="2000"/>
              <a:t>Length (max 80 pages)</a:t>
            </a:r>
          </a:p>
          <a:p>
            <a:pPr lvl="1"/>
            <a:r>
              <a:rPr lang="nl-NL" sz="2000"/>
              <a:t>Chapters and sections</a:t>
            </a:r>
          </a:p>
          <a:p>
            <a:pPr lvl="1"/>
            <a:r>
              <a:rPr lang="nl-NL" sz="2000"/>
              <a:t>Additional elements</a:t>
            </a:r>
          </a:p>
          <a:p>
            <a:pPr lvl="1"/>
            <a:endParaRPr lang="nl-NL" sz="2000" dirty="0"/>
          </a:p>
          <a:p>
            <a:r>
              <a:rPr lang="nl-NL" sz="2000"/>
              <a:t>Decide on style:</a:t>
            </a:r>
            <a:endParaRPr lang="nl-NL" sz="2000" dirty="0"/>
          </a:p>
          <a:p>
            <a:pPr lvl="1"/>
            <a:r>
              <a:rPr lang="nl-NL" sz="2000"/>
              <a:t>Lay-out</a:t>
            </a:r>
          </a:p>
          <a:p>
            <a:pPr lvl="1"/>
            <a:r>
              <a:rPr lang="nl-NL" sz="2000"/>
              <a:t>Language (BE or AE)</a:t>
            </a:r>
          </a:p>
          <a:p>
            <a:pPr lvl="1"/>
            <a:r>
              <a:rPr lang="nl-NL" sz="2000"/>
              <a:t>Use of visual objects</a:t>
            </a:r>
            <a:endParaRPr lang="nl-NL" sz="2000" dirty="0"/>
          </a:p>
        </p:txBody>
      </p:sp>
      <p:pic>
        <p:nvPicPr>
          <p:cNvPr id="1026" name="Picture 2" descr="Afbeeldingsresultaat voor lay out of a repo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288" y="3501545"/>
            <a:ext cx="2255887" cy="2408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16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sz="2800" b="1"/>
              <a:t>Basic structure of the 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0" y="1349406"/>
            <a:ext cx="8521188" cy="451873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>
                <a:solidFill>
                  <a:schemeClr val="tx1"/>
                </a:solidFill>
              </a:rPr>
              <a:t>Introduction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>
                <a:solidFill>
                  <a:schemeClr val="tx1"/>
                </a:solidFill>
              </a:rPr>
              <a:t>Literature Review (</a:t>
            </a:r>
            <a:r>
              <a:rPr lang="en-GB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GB">
                <a:solidFill>
                  <a:schemeClr val="tx1"/>
                </a:solidFill>
              </a:rPr>
              <a:t>Conceptual Framework)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>
                <a:solidFill>
                  <a:schemeClr val="tx1"/>
                </a:solidFill>
              </a:rPr>
              <a:t>Methods and Material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>
                <a:solidFill>
                  <a:schemeClr val="tx1"/>
                </a:solidFill>
              </a:rPr>
              <a:t>Results / Findings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>
                <a:solidFill>
                  <a:schemeClr val="tx1"/>
                </a:solidFill>
              </a:rPr>
              <a:t>Discussion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>
                <a:solidFill>
                  <a:schemeClr val="tx1"/>
                </a:solidFill>
              </a:rPr>
              <a:t>Conclusion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GB" i="1">
                <a:solidFill>
                  <a:schemeClr val="tx1"/>
                </a:solidFill>
              </a:rPr>
              <a:t>Recommendations</a:t>
            </a:r>
          </a:p>
          <a:p>
            <a:pPr marL="514350" indent="-514350">
              <a:spcBef>
                <a:spcPts val="600"/>
              </a:spcBef>
              <a:buSzPct val="100000"/>
              <a:buFont typeface="+mj-lt"/>
              <a:buAutoNum type="arabicPeriod"/>
            </a:pPr>
            <a:endParaRPr lang="en-GB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SzPct val="100000"/>
              <a:buNone/>
            </a:pP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9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nl-NL" sz="2800" b="1"/>
              <a:t>Cover and First Page</a:t>
            </a:r>
            <a:endParaRPr lang="nl-NL" sz="28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21200" y="1100831"/>
            <a:ext cx="8521188" cy="5113538"/>
          </a:xfrm>
        </p:spPr>
        <p:txBody>
          <a:bodyPr>
            <a:normAutofit/>
          </a:bodyPr>
          <a:lstStyle/>
          <a:p>
            <a:r>
              <a:rPr lang="en-GB" b="1"/>
              <a:t>Cover</a:t>
            </a:r>
            <a:endParaRPr lang="en-GB"/>
          </a:p>
          <a:p>
            <a:pPr lvl="1"/>
            <a:r>
              <a:rPr lang="en-GB"/>
              <a:t>Title (and picture)</a:t>
            </a:r>
          </a:p>
          <a:p>
            <a:pPr lvl="1"/>
            <a:r>
              <a:rPr lang="en-GB" i="1"/>
              <a:t>cover can be the same as first page</a:t>
            </a:r>
          </a:p>
          <a:p>
            <a:pPr lvl="1"/>
            <a:endParaRPr lang="en-GB"/>
          </a:p>
          <a:p>
            <a:r>
              <a:rPr lang="en-GB" b="1"/>
              <a:t>First Page </a:t>
            </a:r>
            <a:r>
              <a:rPr lang="en-GB"/>
              <a:t>presents the administrative information:</a:t>
            </a:r>
          </a:p>
          <a:p>
            <a:pPr lvl="1">
              <a:buClr>
                <a:srgbClr val="005172"/>
              </a:buClr>
            </a:pPr>
            <a:r>
              <a:rPr lang="en-GB">
                <a:solidFill>
                  <a:srgbClr val="005172"/>
                </a:solidFill>
              </a:rPr>
              <a:t>Title (and subtitle)</a:t>
            </a:r>
          </a:p>
          <a:p>
            <a:pPr lvl="1">
              <a:buClr>
                <a:srgbClr val="005172"/>
              </a:buClr>
            </a:pPr>
            <a:r>
              <a:rPr lang="en-GB">
                <a:solidFill>
                  <a:srgbClr val="005172"/>
                </a:solidFill>
              </a:rPr>
              <a:t>Name of student and registration number</a:t>
            </a:r>
          </a:p>
          <a:p>
            <a:pPr lvl="1">
              <a:buClr>
                <a:srgbClr val="005172"/>
              </a:buClr>
            </a:pPr>
            <a:r>
              <a:rPr lang="en-GB">
                <a:solidFill>
                  <a:srgbClr val="005172"/>
                </a:solidFill>
              </a:rPr>
              <a:t>Study program and specialisation</a:t>
            </a:r>
          </a:p>
          <a:p>
            <a:pPr lvl="1">
              <a:buClr>
                <a:srgbClr val="005172"/>
              </a:buClr>
            </a:pPr>
            <a:r>
              <a:rPr lang="en-GB">
                <a:solidFill>
                  <a:srgbClr val="005172"/>
                </a:solidFill>
              </a:rPr>
              <a:t>Course code</a:t>
            </a:r>
          </a:p>
          <a:p>
            <a:pPr lvl="1">
              <a:buClr>
                <a:srgbClr val="005172"/>
              </a:buClr>
            </a:pPr>
            <a:r>
              <a:rPr lang="en-GB">
                <a:solidFill>
                  <a:srgbClr val="005172"/>
                </a:solidFill>
              </a:rPr>
              <a:t>Supervisor(s)</a:t>
            </a:r>
          </a:p>
          <a:p>
            <a:pPr lvl="1">
              <a:buClr>
                <a:srgbClr val="005172"/>
              </a:buClr>
            </a:pPr>
            <a:r>
              <a:rPr lang="en-GB">
                <a:solidFill>
                  <a:srgbClr val="005172"/>
                </a:solidFill>
              </a:rPr>
              <a:t>Date of submission</a:t>
            </a:r>
          </a:p>
        </p:txBody>
      </p:sp>
    </p:spTree>
    <p:extLst>
      <p:ext uri="{BB962C8B-B14F-4D97-AF65-F5344CB8AC3E}">
        <p14:creationId xmlns:p14="http://schemas.microsoft.com/office/powerpoint/2010/main" val="3620931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nl-NL" sz="2800" b="1"/>
              <a:t>Other elements of Final Report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3250" y="1452636"/>
            <a:ext cx="8521188" cy="514017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nl-NL"/>
              <a:t>Preface / Acknowledgements (optional)</a:t>
            </a:r>
          </a:p>
          <a:p>
            <a:pPr>
              <a:lnSpc>
                <a:spcPct val="70000"/>
              </a:lnSpc>
            </a:pPr>
            <a:r>
              <a:rPr lang="nl-NL"/>
              <a:t>Executive summary</a:t>
            </a:r>
          </a:p>
          <a:p>
            <a:pPr>
              <a:lnSpc>
                <a:spcPct val="70000"/>
              </a:lnSpc>
            </a:pPr>
            <a:r>
              <a:rPr lang="nl-NL"/>
              <a:t>Table of contents</a:t>
            </a:r>
          </a:p>
          <a:p>
            <a:pPr>
              <a:lnSpc>
                <a:spcPct val="70000"/>
              </a:lnSpc>
            </a:pPr>
            <a:r>
              <a:rPr lang="nl-NL"/>
              <a:t>List of Abbreviations (optional, but recommended)</a:t>
            </a:r>
          </a:p>
          <a:p>
            <a:pPr>
              <a:lnSpc>
                <a:spcPct val="70000"/>
              </a:lnSpc>
            </a:pPr>
            <a:endParaRPr lang="nl-NL"/>
          </a:p>
          <a:p>
            <a:pPr>
              <a:lnSpc>
                <a:spcPct val="70000"/>
              </a:lnSpc>
            </a:pPr>
            <a:r>
              <a:rPr lang="nl-NL"/>
              <a:t>References</a:t>
            </a:r>
          </a:p>
          <a:p>
            <a:pPr>
              <a:lnSpc>
                <a:spcPct val="70000"/>
              </a:lnSpc>
            </a:pPr>
            <a:r>
              <a:rPr lang="nl-NL"/>
              <a:t>Appendices</a:t>
            </a:r>
          </a:p>
          <a:p>
            <a:pPr lvl="1">
              <a:lnSpc>
                <a:spcPct val="70000"/>
              </a:lnSpc>
              <a:spcBef>
                <a:spcPts val="600"/>
              </a:spcBef>
            </a:pPr>
            <a:r>
              <a:rPr lang="nl-NL" sz="1800"/>
              <a:t>Additional tables</a:t>
            </a:r>
          </a:p>
          <a:p>
            <a:pPr lvl="1">
              <a:lnSpc>
                <a:spcPct val="70000"/>
              </a:lnSpc>
              <a:spcBef>
                <a:spcPts val="600"/>
              </a:spcBef>
            </a:pPr>
            <a:r>
              <a:rPr lang="nl-NL" sz="1800"/>
              <a:t>Interview Guide / Questionnaire</a:t>
            </a:r>
          </a:p>
          <a:p>
            <a:pPr lvl="1">
              <a:lnSpc>
                <a:spcPct val="70000"/>
              </a:lnSpc>
              <a:spcBef>
                <a:spcPts val="600"/>
              </a:spcBef>
            </a:pPr>
            <a:r>
              <a:rPr lang="nl-NL" sz="1800"/>
              <a:t>Transcripts of interviews</a:t>
            </a:r>
          </a:p>
          <a:p>
            <a:pPr lvl="1">
              <a:lnSpc>
                <a:spcPct val="70000"/>
              </a:lnSpc>
              <a:spcBef>
                <a:spcPts val="600"/>
              </a:spcBef>
            </a:pPr>
            <a:endParaRPr lang="nl-NL" sz="1800"/>
          </a:p>
          <a:p>
            <a:pPr marL="252413" lvl="1" indent="-252413">
              <a:lnSpc>
                <a:spcPct val="100000"/>
              </a:lnSpc>
              <a:spcBef>
                <a:spcPts val="1200"/>
              </a:spcBef>
              <a:buSzPct val="140000"/>
              <a:buFont typeface="Wingdings" pitchFamily="2" charset="2"/>
              <a:buChar char="§"/>
            </a:pPr>
            <a:r>
              <a:rPr lang="nl-NL" b="1" i="1"/>
              <a:t>Please note</a:t>
            </a:r>
            <a:r>
              <a:rPr lang="nl-NL" i="1"/>
              <a:t>: </a:t>
            </a:r>
            <a:r>
              <a:rPr lang="en-GB" i="1"/>
              <a:t>these elements are not chapters and do not get a chapter number</a:t>
            </a:r>
            <a:endParaRPr lang="nl-NL" i="1"/>
          </a:p>
        </p:txBody>
      </p:sp>
    </p:spTree>
    <p:extLst>
      <p:ext uri="{BB962C8B-B14F-4D97-AF65-F5344CB8AC3E}">
        <p14:creationId xmlns:p14="http://schemas.microsoft.com/office/powerpoint/2010/main" val="1909827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/>
              <a:t>Chapter 1. Introduction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4567" y="1021839"/>
            <a:ext cx="8521188" cy="5160464"/>
          </a:xfrm>
        </p:spPr>
        <p:txBody>
          <a:bodyPr>
            <a:normAutofit/>
          </a:bodyPr>
          <a:lstStyle/>
          <a:p>
            <a:r>
              <a:rPr lang="nl-NL"/>
              <a:t>Gives the context and motivation of the research</a:t>
            </a:r>
          </a:p>
          <a:p>
            <a:r>
              <a:rPr lang="nl-NL"/>
              <a:t>Starts with a broad perspective on the research topic, than gradually narrowing the focus to the central problem and CRQ.</a:t>
            </a:r>
            <a:endParaRPr lang="en-US"/>
          </a:p>
          <a:p>
            <a:endParaRPr lang="nl-NL"/>
          </a:p>
          <a:p>
            <a:r>
              <a:rPr lang="nl-NL"/>
              <a:t>Elements of the Introduction:</a:t>
            </a:r>
          </a:p>
          <a:p>
            <a:pPr lvl="1"/>
            <a:r>
              <a:rPr lang="en-GB"/>
              <a:t>Historical perspective / Trends / Developments</a:t>
            </a:r>
          </a:p>
          <a:p>
            <a:pPr lvl="1"/>
            <a:r>
              <a:rPr lang="en-GB"/>
              <a:t>Key ideas from literature review (on theory, empirical findings and methods)</a:t>
            </a:r>
          </a:p>
          <a:p>
            <a:pPr lvl="1"/>
            <a:r>
              <a:rPr lang="en-GB"/>
              <a:t>Problem statement</a:t>
            </a:r>
          </a:p>
          <a:p>
            <a:pPr lvl="1"/>
            <a:r>
              <a:rPr lang="en-GB"/>
              <a:t>Research Questions</a:t>
            </a:r>
          </a:p>
          <a:p>
            <a:pPr lvl="1"/>
            <a:r>
              <a:rPr lang="en-GB"/>
              <a:t>Structure of the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8038" y="4884743"/>
            <a:ext cx="2256400" cy="174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95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 err="1"/>
              <a:t>Chapter</a:t>
            </a:r>
            <a:r>
              <a:rPr lang="nl-NL" sz="2800" b="1"/>
              <a:t> 2. Literature Review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98990" y="1245996"/>
            <a:ext cx="7838984" cy="4936306"/>
          </a:xfrm>
        </p:spPr>
        <p:txBody>
          <a:bodyPr>
            <a:normAutofit/>
          </a:bodyPr>
          <a:lstStyle/>
          <a:p>
            <a:r>
              <a:rPr lang="nl-NL"/>
              <a:t>To present and discuss what is already known on your research topic</a:t>
            </a:r>
            <a:endParaRPr lang="nl-NL" dirty="0"/>
          </a:p>
          <a:p>
            <a:r>
              <a:rPr lang="nl-NL"/>
              <a:t>To discuss different theoretical perspectives that have been used to describe and explain your topic</a:t>
            </a:r>
          </a:p>
          <a:p>
            <a:r>
              <a:rPr lang="en-US"/>
              <a:t>To discuss different methodological approaches that have been used to study this topic</a:t>
            </a:r>
          </a:p>
          <a:p>
            <a:endParaRPr lang="nl-NL"/>
          </a:p>
          <a:p>
            <a:r>
              <a:rPr lang="nl-NL">
                <a:sym typeface="Wingdings" panose="05000000000000000000" pitchFamily="2" charset="2"/>
              </a:rPr>
              <a:t> often </a:t>
            </a:r>
            <a:r>
              <a:rPr lang="nl-NL"/>
              <a:t>results in the conceptual framework and/or the hypotheses</a:t>
            </a:r>
          </a:p>
          <a:p>
            <a:endParaRPr lang="nl-NL"/>
          </a:p>
          <a:p>
            <a:r>
              <a:rPr lang="nl-NL"/>
              <a:t>Note: a literature review is not just summarizing the literature, but also discussing it.</a:t>
            </a:r>
            <a:endParaRPr lang="nl-NL" b="1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433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nl-NL" sz="2800" b="1" err="1"/>
              <a:t>Chapter</a:t>
            </a:r>
            <a:r>
              <a:rPr lang="nl-NL" sz="2800" b="1"/>
              <a:t> 3. Methods and Material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7934" y="1382488"/>
            <a:ext cx="8521188" cy="46365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Background information on the study population and sample (or on the case organisation, when doing a case study)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200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Research design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200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Operationalization: how will you measure your key concepts?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200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Data collection methods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Include questionnaire and interview guide in the Appendix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200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Data analysis methods (statistics; comparative analyse; coding)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sz="200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sz="2000"/>
              <a:t>Discussion on reliability and validity of the measurement instruments</a:t>
            </a:r>
          </a:p>
        </p:txBody>
      </p:sp>
    </p:spTree>
    <p:extLst>
      <p:ext uri="{BB962C8B-B14F-4D97-AF65-F5344CB8AC3E}">
        <p14:creationId xmlns:p14="http://schemas.microsoft.com/office/powerpoint/2010/main" val="86470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4C24EE1-7532-4BAB-92B9-8C250D795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15888"/>
            <a:ext cx="793115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 sz="4000">
                <a:solidFill>
                  <a:schemeClr val="folHlink"/>
                </a:solidFill>
                <a:latin typeface="Verdana" panose="020B0604030504040204" pitchFamily="34" charset="0"/>
              </a:rPr>
              <a:t>Reliability and Validity		</a:t>
            </a:r>
          </a:p>
        </p:txBody>
      </p:sp>
      <p:graphicFrame>
        <p:nvGraphicFramePr>
          <p:cNvPr id="35898" name="Group 58">
            <a:extLst>
              <a:ext uri="{FF2B5EF4-FFF2-40B4-BE49-F238E27FC236}">
                <a16:creationId xmlns:a16="http://schemas.microsoft.com/office/drawing/2014/main" id="{3AF4E9A0-2A16-4A6B-AED8-91C34372D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595912"/>
              </p:ext>
            </p:extLst>
          </p:nvPr>
        </p:nvGraphicFramePr>
        <p:xfrm>
          <a:off x="755650" y="1196975"/>
          <a:ext cx="8228013" cy="4895851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0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1350">
                <a:tc rowSpan="2"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Validity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49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800">
                          <a:solidFill>
                            <a:schemeClr val="bg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400">
                          <a:solidFill>
                            <a:schemeClr val="bg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 sz="2000">
                          <a:solidFill>
                            <a:schemeClr val="bg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defRPr>
                          <a:solidFill>
                            <a:schemeClr val="bg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CC00"/>
                        </a:buClr>
                        <a:buSzTx/>
                        <a:buFontTx/>
                        <a:buNone/>
                        <a:tabLst/>
                      </a:pP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85" name="Text Box 45">
            <a:extLst>
              <a:ext uri="{FF2B5EF4-FFF2-40B4-BE49-F238E27FC236}">
                <a16:creationId xmlns:a16="http://schemas.microsoft.com/office/drawing/2014/main" id="{20F68F5F-10C9-41B9-A771-CB1B40D87F72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41327" y="4015731"/>
            <a:ext cx="16193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Reliabilit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15386" name="Text Box 55">
            <a:extLst>
              <a:ext uri="{FF2B5EF4-FFF2-40B4-BE49-F238E27FC236}">
                <a16:creationId xmlns:a16="http://schemas.microsoft.com/office/drawing/2014/main" id="{96D3A9B0-38B0-4820-8E22-0FCF5B92A09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081088" y="3175000"/>
            <a:ext cx="81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High</a:t>
            </a:r>
          </a:p>
        </p:txBody>
      </p:sp>
      <p:sp>
        <p:nvSpPr>
          <p:cNvPr id="15387" name="Text Box 56">
            <a:extLst>
              <a:ext uri="{FF2B5EF4-FFF2-40B4-BE49-F238E27FC236}">
                <a16:creationId xmlns:a16="http://schemas.microsoft.com/office/drawing/2014/main" id="{3FE52593-1545-40DB-9A0D-A6132A0F2CAA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115219" y="4868069"/>
            <a:ext cx="744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99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Low</a:t>
            </a:r>
          </a:p>
        </p:txBody>
      </p:sp>
      <p:grpSp>
        <p:nvGrpSpPr>
          <p:cNvPr id="15388" name="Group 62">
            <a:extLst>
              <a:ext uri="{FF2B5EF4-FFF2-40B4-BE49-F238E27FC236}">
                <a16:creationId xmlns:a16="http://schemas.microsoft.com/office/drawing/2014/main" id="{F0EAB96C-7195-4B61-9628-174FC140C3CE}"/>
              </a:ext>
            </a:extLst>
          </p:cNvPr>
          <p:cNvGrpSpPr>
            <a:grpSpLocks/>
          </p:cNvGrpSpPr>
          <p:nvPr/>
        </p:nvGrpSpPr>
        <p:grpSpPr bwMode="auto">
          <a:xfrm>
            <a:off x="2557463" y="2493963"/>
            <a:ext cx="1727200" cy="1727200"/>
            <a:chOff x="1611" y="1571"/>
            <a:chExt cx="1088" cy="1088"/>
          </a:xfrm>
        </p:grpSpPr>
        <p:sp>
          <p:nvSpPr>
            <p:cNvPr id="15435" name="Oval 59">
              <a:extLst>
                <a:ext uri="{FF2B5EF4-FFF2-40B4-BE49-F238E27FC236}">
                  <a16:creationId xmlns:a16="http://schemas.microsoft.com/office/drawing/2014/main" id="{7B0DFC17-EE27-4EA7-87DA-50F6BF55B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1571"/>
              <a:ext cx="1088" cy="10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36" name="Oval 60">
              <a:extLst>
                <a:ext uri="{FF2B5EF4-FFF2-40B4-BE49-F238E27FC236}">
                  <a16:creationId xmlns:a16="http://schemas.microsoft.com/office/drawing/2014/main" id="{1A572B3D-1FE7-4F92-9A9B-077687FC1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1752"/>
              <a:ext cx="726" cy="72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37" name="Oval 61">
              <a:extLst>
                <a:ext uri="{FF2B5EF4-FFF2-40B4-BE49-F238E27FC236}">
                  <a16:creationId xmlns:a16="http://schemas.microsoft.com/office/drawing/2014/main" id="{92C00812-7FED-437E-B636-800A852E8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1933"/>
              <a:ext cx="363" cy="363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5389" name="Group 63">
            <a:extLst>
              <a:ext uri="{FF2B5EF4-FFF2-40B4-BE49-F238E27FC236}">
                <a16:creationId xmlns:a16="http://schemas.microsoft.com/office/drawing/2014/main" id="{2DF7EC9B-C159-44F1-A06D-6BC574817494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4292600"/>
            <a:ext cx="1727200" cy="1727200"/>
            <a:chOff x="1611" y="1571"/>
            <a:chExt cx="1088" cy="1088"/>
          </a:xfrm>
        </p:grpSpPr>
        <p:sp>
          <p:nvSpPr>
            <p:cNvPr id="15432" name="Oval 64">
              <a:extLst>
                <a:ext uri="{FF2B5EF4-FFF2-40B4-BE49-F238E27FC236}">
                  <a16:creationId xmlns:a16="http://schemas.microsoft.com/office/drawing/2014/main" id="{42DA6598-9035-46A2-B730-5F14A4C46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1571"/>
              <a:ext cx="1088" cy="10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33" name="Oval 65">
              <a:extLst>
                <a:ext uri="{FF2B5EF4-FFF2-40B4-BE49-F238E27FC236}">
                  <a16:creationId xmlns:a16="http://schemas.microsoft.com/office/drawing/2014/main" id="{736CBCDA-0456-4BC6-B418-7979F9F1F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1752"/>
              <a:ext cx="726" cy="72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34" name="Oval 66">
              <a:extLst>
                <a:ext uri="{FF2B5EF4-FFF2-40B4-BE49-F238E27FC236}">
                  <a16:creationId xmlns:a16="http://schemas.microsoft.com/office/drawing/2014/main" id="{97E41E5E-C7E1-4618-9396-91F36010F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1933"/>
              <a:ext cx="363" cy="363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5390" name="Group 67">
            <a:extLst>
              <a:ext uri="{FF2B5EF4-FFF2-40B4-BE49-F238E27FC236}">
                <a16:creationId xmlns:a16="http://schemas.microsoft.com/office/drawing/2014/main" id="{3D7969C5-3D3E-4265-BD23-7E08802BD10B}"/>
              </a:ext>
            </a:extLst>
          </p:cNvPr>
          <p:cNvGrpSpPr>
            <a:grpSpLocks/>
          </p:cNvGrpSpPr>
          <p:nvPr/>
        </p:nvGrpSpPr>
        <p:grpSpPr bwMode="auto">
          <a:xfrm>
            <a:off x="6084888" y="2565400"/>
            <a:ext cx="1727200" cy="1727200"/>
            <a:chOff x="1611" y="1571"/>
            <a:chExt cx="1088" cy="1088"/>
          </a:xfrm>
        </p:grpSpPr>
        <p:sp>
          <p:nvSpPr>
            <p:cNvPr id="15429" name="Oval 68">
              <a:extLst>
                <a:ext uri="{FF2B5EF4-FFF2-40B4-BE49-F238E27FC236}">
                  <a16:creationId xmlns:a16="http://schemas.microsoft.com/office/drawing/2014/main" id="{74082DC9-C251-40BE-8FD0-634695E7B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1571"/>
              <a:ext cx="1088" cy="10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30" name="Oval 69">
              <a:extLst>
                <a:ext uri="{FF2B5EF4-FFF2-40B4-BE49-F238E27FC236}">
                  <a16:creationId xmlns:a16="http://schemas.microsoft.com/office/drawing/2014/main" id="{62701D5B-0F1E-4840-8503-8E8CE3EF9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1752"/>
              <a:ext cx="726" cy="72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31" name="Oval 70">
              <a:extLst>
                <a:ext uri="{FF2B5EF4-FFF2-40B4-BE49-F238E27FC236}">
                  <a16:creationId xmlns:a16="http://schemas.microsoft.com/office/drawing/2014/main" id="{863414E3-9DF0-4647-8CF8-D2E5690AB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1933"/>
              <a:ext cx="363" cy="363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15391" name="Group 71">
            <a:extLst>
              <a:ext uri="{FF2B5EF4-FFF2-40B4-BE49-F238E27FC236}">
                <a16:creationId xmlns:a16="http://schemas.microsoft.com/office/drawing/2014/main" id="{174D5264-3F21-45B4-8695-C85D0CCFD3AA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4365625"/>
            <a:ext cx="1727200" cy="1727200"/>
            <a:chOff x="1611" y="1571"/>
            <a:chExt cx="1088" cy="1088"/>
          </a:xfrm>
        </p:grpSpPr>
        <p:sp>
          <p:nvSpPr>
            <p:cNvPr id="15426" name="Oval 72">
              <a:extLst>
                <a:ext uri="{FF2B5EF4-FFF2-40B4-BE49-F238E27FC236}">
                  <a16:creationId xmlns:a16="http://schemas.microsoft.com/office/drawing/2014/main" id="{1EAEF5C9-1B93-405A-B166-F0EFB2515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1" y="1571"/>
              <a:ext cx="1088" cy="1088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27" name="Oval 73">
              <a:extLst>
                <a:ext uri="{FF2B5EF4-FFF2-40B4-BE49-F238E27FC236}">
                  <a16:creationId xmlns:a16="http://schemas.microsoft.com/office/drawing/2014/main" id="{0B98F60E-5BDC-4796-B222-9DD45470A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2" y="1752"/>
              <a:ext cx="726" cy="726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428" name="Oval 74">
              <a:extLst>
                <a:ext uri="{FF2B5EF4-FFF2-40B4-BE49-F238E27FC236}">
                  <a16:creationId xmlns:a16="http://schemas.microsoft.com/office/drawing/2014/main" id="{019711DA-A435-4052-B6DD-1A433F3A0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1933"/>
              <a:ext cx="363" cy="363"/>
            </a:xfrm>
            <a:prstGeom prst="ellips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5392" name="Oval 76">
            <a:extLst>
              <a:ext uri="{FF2B5EF4-FFF2-40B4-BE49-F238E27FC236}">
                <a16:creationId xmlns:a16="http://schemas.microsoft.com/office/drawing/2014/main" id="{2613666D-B4E8-4ACD-8A2F-787C7A65D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53006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3" name="Oval 77">
            <a:extLst>
              <a:ext uri="{FF2B5EF4-FFF2-40B4-BE49-F238E27FC236}">
                <a16:creationId xmlns:a16="http://schemas.microsoft.com/office/drawing/2014/main" id="{509E27D9-0AFC-47A6-B607-4FB17E0FA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566102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4" name="Oval 78">
            <a:extLst>
              <a:ext uri="{FF2B5EF4-FFF2-40B4-BE49-F238E27FC236}">
                <a16:creationId xmlns:a16="http://schemas.microsoft.com/office/drawing/2014/main" id="{CFB1B12F-EAAB-49AD-9406-827A03023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15778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5" name="Oval 79">
            <a:extLst>
              <a:ext uri="{FF2B5EF4-FFF2-40B4-BE49-F238E27FC236}">
                <a16:creationId xmlns:a16="http://schemas.microsoft.com/office/drawing/2014/main" id="{87185E10-B024-4A53-B3B9-6AC724C12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558958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6" name="Oval 80">
            <a:extLst>
              <a:ext uri="{FF2B5EF4-FFF2-40B4-BE49-F238E27FC236}">
                <a16:creationId xmlns:a16="http://schemas.microsoft.com/office/drawing/2014/main" id="{10AD1D27-86E8-4DFD-BA6D-812691918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5445125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7" name="Oval 81">
            <a:extLst>
              <a:ext uri="{FF2B5EF4-FFF2-40B4-BE49-F238E27FC236}">
                <a16:creationId xmlns:a16="http://schemas.microsoft.com/office/drawing/2014/main" id="{0C397751-330A-44AB-B984-5936467C4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580548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8" name="Oval 82">
            <a:extLst>
              <a:ext uri="{FF2B5EF4-FFF2-40B4-BE49-F238E27FC236}">
                <a16:creationId xmlns:a16="http://schemas.microsoft.com/office/drawing/2014/main" id="{71364803-20BC-4F8B-A84E-F03EB2D7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5229225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99" name="Oval 83">
            <a:extLst>
              <a:ext uri="{FF2B5EF4-FFF2-40B4-BE49-F238E27FC236}">
                <a16:creationId xmlns:a16="http://schemas.microsoft.com/office/drawing/2014/main" id="{9C32C453-A7B3-4F4D-80CD-A275197E4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3141663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0" name="Oval 84">
            <a:extLst>
              <a:ext uri="{FF2B5EF4-FFF2-40B4-BE49-F238E27FC236}">
                <a16:creationId xmlns:a16="http://schemas.microsoft.com/office/drawing/2014/main" id="{9269C738-78E0-44C2-B479-E971A93B7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494188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1" name="Oval 85">
            <a:extLst>
              <a:ext uri="{FF2B5EF4-FFF2-40B4-BE49-F238E27FC236}">
                <a16:creationId xmlns:a16="http://schemas.microsoft.com/office/drawing/2014/main" id="{B269D12B-FF10-477A-913F-2CAD5E693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13100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2" name="Oval 86">
            <a:extLst>
              <a:ext uri="{FF2B5EF4-FFF2-40B4-BE49-F238E27FC236}">
                <a16:creationId xmlns:a16="http://schemas.microsoft.com/office/drawing/2014/main" id="{661CB43C-8B75-4AAC-8093-6856CDD01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213100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3" name="Oval 87">
            <a:extLst>
              <a:ext uri="{FF2B5EF4-FFF2-40B4-BE49-F238E27FC236}">
                <a16:creationId xmlns:a16="http://schemas.microsoft.com/office/drawing/2014/main" id="{902912DF-1E7D-435B-9D73-779EC3A38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328453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4" name="Oval 88">
            <a:extLst>
              <a:ext uri="{FF2B5EF4-FFF2-40B4-BE49-F238E27FC236}">
                <a16:creationId xmlns:a16="http://schemas.microsoft.com/office/drawing/2014/main" id="{8CD48392-9654-4ADF-B488-B426B21AF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28453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5" name="Oval 89">
            <a:extLst>
              <a:ext uri="{FF2B5EF4-FFF2-40B4-BE49-F238E27FC236}">
                <a16:creationId xmlns:a16="http://schemas.microsoft.com/office/drawing/2014/main" id="{183B41CB-8942-46AB-B8EA-9E3CFD8E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28453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6" name="Oval 90">
            <a:extLst>
              <a:ext uri="{FF2B5EF4-FFF2-40B4-BE49-F238E27FC236}">
                <a16:creationId xmlns:a16="http://schemas.microsoft.com/office/drawing/2014/main" id="{47B33B90-AB0A-4533-BBAB-CB105D62E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3575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7" name="Oval 91">
            <a:extLst>
              <a:ext uri="{FF2B5EF4-FFF2-40B4-BE49-F238E27FC236}">
                <a16:creationId xmlns:a16="http://schemas.microsoft.com/office/drawing/2014/main" id="{9D9C26FB-7E3D-4221-AC14-DDF48D973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3575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8" name="Oval 92">
            <a:extLst>
              <a:ext uri="{FF2B5EF4-FFF2-40B4-BE49-F238E27FC236}">
                <a16:creationId xmlns:a16="http://schemas.microsoft.com/office/drawing/2014/main" id="{6A66C61F-34F7-400F-97B8-E570F893E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50043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09" name="Oval 93">
            <a:extLst>
              <a:ext uri="{FF2B5EF4-FFF2-40B4-BE49-F238E27FC236}">
                <a16:creationId xmlns:a16="http://schemas.microsoft.com/office/drawing/2014/main" id="{A14233FE-FDC7-4D30-8566-A5A8C9B93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34290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0" name="Oval 94">
            <a:extLst>
              <a:ext uri="{FF2B5EF4-FFF2-40B4-BE49-F238E27FC236}">
                <a16:creationId xmlns:a16="http://schemas.microsoft.com/office/drawing/2014/main" id="{8EED8806-A92B-422F-9D9B-CD76ED45B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371633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1" name="Oval 95">
            <a:extLst>
              <a:ext uri="{FF2B5EF4-FFF2-40B4-BE49-F238E27FC236}">
                <a16:creationId xmlns:a16="http://schemas.microsoft.com/office/drawing/2014/main" id="{636C0804-5807-4CC6-A2A5-CCC9A79DD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5734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2" name="Oval 96">
            <a:extLst>
              <a:ext uri="{FF2B5EF4-FFF2-40B4-BE49-F238E27FC236}">
                <a16:creationId xmlns:a16="http://schemas.microsoft.com/office/drawing/2014/main" id="{F1AFB551-F796-4014-9212-66E285F3D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36449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3" name="Oval 97">
            <a:extLst>
              <a:ext uri="{FF2B5EF4-FFF2-40B4-BE49-F238E27FC236}">
                <a16:creationId xmlns:a16="http://schemas.microsoft.com/office/drawing/2014/main" id="{5A858040-7E60-4D08-8550-09918BF67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644900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4" name="Oval 98">
            <a:extLst>
              <a:ext uri="{FF2B5EF4-FFF2-40B4-BE49-F238E27FC236}">
                <a16:creationId xmlns:a16="http://schemas.microsoft.com/office/drawing/2014/main" id="{286E48DB-16BA-4D5F-84CD-FEBA73D83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644900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5" name="Oval 99">
            <a:extLst>
              <a:ext uri="{FF2B5EF4-FFF2-40B4-BE49-F238E27FC236}">
                <a16:creationId xmlns:a16="http://schemas.microsoft.com/office/drawing/2014/main" id="{56A9454F-AE8B-40CB-BBF1-AB290A900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644900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6" name="Oval 100">
            <a:extLst>
              <a:ext uri="{FF2B5EF4-FFF2-40B4-BE49-F238E27FC236}">
                <a16:creationId xmlns:a16="http://schemas.microsoft.com/office/drawing/2014/main" id="{4F1E604E-7D26-4EFB-A934-F78E16AF2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48688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7" name="Oval 101">
            <a:extLst>
              <a:ext uri="{FF2B5EF4-FFF2-40B4-BE49-F238E27FC236}">
                <a16:creationId xmlns:a16="http://schemas.microsoft.com/office/drawing/2014/main" id="{54F69625-A47C-40C4-AAF4-88A6FB0D2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7893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8" name="Oval 102">
            <a:extLst>
              <a:ext uri="{FF2B5EF4-FFF2-40B4-BE49-F238E27FC236}">
                <a16:creationId xmlns:a16="http://schemas.microsoft.com/office/drawing/2014/main" id="{53522DBD-E622-4538-BEDB-A2FFF240E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797425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19" name="Oval 103">
            <a:extLst>
              <a:ext uri="{FF2B5EF4-FFF2-40B4-BE49-F238E27FC236}">
                <a16:creationId xmlns:a16="http://schemas.microsoft.com/office/drawing/2014/main" id="{5FA0D482-D57E-40FD-AC13-6AE4F99B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20" name="Oval 104">
            <a:extLst>
              <a:ext uri="{FF2B5EF4-FFF2-40B4-BE49-F238E27FC236}">
                <a16:creationId xmlns:a16="http://schemas.microsoft.com/office/drawing/2014/main" id="{B76F8D17-14D5-4151-B2F7-9F1C7F40E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537368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21" name="Oval 105">
            <a:extLst>
              <a:ext uri="{FF2B5EF4-FFF2-40B4-BE49-F238E27FC236}">
                <a16:creationId xmlns:a16="http://schemas.microsoft.com/office/drawing/2014/main" id="{28731627-C040-43F2-9486-85CBDFE56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515778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22" name="Oval 106">
            <a:extLst>
              <a:ext uri="{FF2B5EF4-FFF2-40B4-BE49-F238E27FC236}">
                <a16:creationId xmlns:a16="http://schemas.microsoft.com/office/drawing/2014/main" id="{AB969F5F-2BE2-4220-AC58-43A14BEEE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515778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23" name="Oval 107">
            <a:extLst>
              <a:ext uri="{FF2B5EF4-FFF2-40B4-BE49-F238E27FC236}">
                <a16:creationId xmlns:a16="http://schemas.microsoft.com/office/drawing/2014/main" id="{66A0E269-8332-48D5-8E81-EAB61FED3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4941888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24" name="Oval 108">
            <a:extLst>
              <a:ext uri="{FF2B5EF4-FFF2-40B4-BE49-F238E27FC236}">
                <a16:creationId xmlns:a16="http://schemas.microsoft.com/office/drawing/2014/main" id="{61E26BEA-DEDB-4EBA-B785-AE7C9FCBA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084763"/>
            <a:ext cx="144463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425" name="Oval 109">
            <a:extLst>
              <a:ext uri="{FF2B5EF4-FFF2-40B4-BE49-F238E27FC236}">
                <a16:creationId xmlns:a16="http://schemas.microsoft.com/office/drawing/2014/main" id="{DF9B04A1-0129-4555-B67A-D28E5487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5157788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400" b="0" i="0" u="none" strike="noStrike" kern="1200" cap="none" spc="0" normalizeH="0" baseline="0" noProof="0">
              <a:ln>
                <a:noFill/>
              </a:ln>
              <a:solidFill>
                <a:srgbClr val="FFFF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US" altLang="en-US" sz="2800" b="1"/>
              <a:t>Reliability</a:t>
            </a:r>
            <a:endParaRPr lang="nl-NL" altLang="en-US" sz="2800" b="1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642" y="1108841"/>
            <a:ext cx="8444778" cy="4839198"/>
          </a:xfrm>
        </p:spPr>
        <p:txBody>
          <a:bodyPr/>
          <a:lstStyle/>
          <a:p>
            <a:pPr marL="0" indent="0">
              <a:buNone/>
            </a:pPr>
            <a:r>
              <a:rPr lang="en-US" sz="2400"/>
              <a:t>A measurement instrument is reliable to the degree that it supplies consistent results. </a:t>
            </a:r>
          </a:p>
          <a:p>
            <a:pPr marL="0" indent="0">
              <a:buNone/>
            </a:pPr>
            <a:endParaRPr lang="en-US" altLang="en-US" dirty="0"/>
          </a:p>
          <a:p>
            <a:r>
              <a:rPr lang="en-US" altLang="en-US" dirty="0"/>
              <a:t>Are the measures consistent and </a:t>
            </a:r>
            <a:r>
              <a:rPr lang="en-US" altLang="en-US"/>
              <a:t>stable?</a:t>
            </a:r>
            <a:endParaRPr lang="en-US" altLang="en-US" dirty="0"/>
          </a:p>
          <a:p>
            <a:pPr lvl="1"/>
            <a:r>
              <a:rPr lang="en-US" altLang="en-US" sz="2000" dirty="0"/>
              <a:t>Stability over time: </a:t>
            </a:r>
            <a:r>
              <a:rPr lang="en-US" altLang="en-US" dirty="0"/>
              <a:t>no </a:t>
            </a:r>
            <a:r>
              <a:rPr lang="en-US" altLang="en-US"/>
              <a:t>time-specific results</a:t>
            </a:r>
            <a:endParaRPr lang="nl-NL" altLang="en-US" dirty="0"/>
          </a:p>
          <a:p>
            <a:pPr lvl="1"/>
            <a:r>
              <a:rPr lang="en-US" altLang="en-US" sz="2000" dirty="0"/>
              <a:t>Internal reliability: are </a:t>
            </a:r>
            <a:r>
              <a:rPr lang="en-US" altLang="en-US" sz="2000"/>
              <a:t>the measurement items sufficiently related </a:t>
            </a:r>
            <a:r>
              <a:rPr lang="en-US" altLang="en-US" sz="2000" dirty="0"/>
              <a:t>(</a:t>
            </a:r>
            <a:r>
              <a:rPr lang="en-US" altLang="en-US" sz="2000" dirty="0" err="1"/>
              <a:t>Crombach</a:t>
            </a:r>
            <a:r>
              <a:rPr lang="en-US" altLang="en-US" sz="2000" dirty="0"/>
              <a:t> Alpha &gt; </a:t>
            </a:r>
            <a:r>
              <a:rPr lang="en-US" altLang="en-US" sz="2000"/>
              <a:t>0.70)</a:t>
            </a:r>
          </a:p>
          <a:p>
            <a:pPr lvl="1"/>
            <a:r>
              <a:rPr lang="en-US" altLang="en-US" sz="2000"/>
              <a:t>Inter-observer reliability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77945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/>
              <a:t>Validity</a:t>
            </a:r>
            <a:endParaRPr lang="nl-NL" altLang="en-US" b="1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642" y="1103586"/>
            <a:ext cx="8118958" cy="491621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000"/>
              <a:t>Validity refers to the extent in which a test/instrument measures what we wish to measure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/>
              <a:t>(see Blumberg et al., 2014, pages 398-403)</a:t>
            </a:r>
          </a:p>
          <a:p>
            <a:pPr marL="0" indent="0">
              <a:buSzPct val="101000"/>
              <a:buNone/>
            </a:pPr>
            <a:endParaRPr lang="en-US" sz="2400" b="1"/>
          </a:p>
          <a:p>
            <a:pPr marL="0" indent="0">
              <a:buSzPct val="101000"/>
              <a:buNone/>
            </a:pPr>
            <a:r>
              <a:rPr lang="en-US" sz="2400" b="1"/>
              <a:t>Construct validity:</a:t>
            </a:r>
          </a:p>
          <a:p>
            <a:pPr marL="0" indent="0">
              <a:buSzPct val="101000"/>
              <a:buNone/>
            </a:pPr>
            <a:r>
              <a:rPr lang="en-US" sz="2000"/>
              <a:t>The degree to which a research instrument is able to measure or infer the presence of an abstract property</a:t>
            </a:r>
          </a:p>
          <a:p>
            <a:pPr marL="0" indent="0">
              <a:buSzPct val="101000"/>
              <a:buNone/>
            </a:pPr>
            <a:r>
              <a:rPr lang="en-US" sz="2400" b="1"/>
              <a:t>Content validity:</a:t>
            </a:r>
          </a:p>
          <a:p>
            <a:pPr marL="0" indent="0">
              <a:buSzPct val="101000"/>
              <a:buNone/>
            </a:pPr>
            <a:r>
              <a:rPr lang="en-US" sz="2000"/>
              <a:t>The degree to which a research instrument provides adequate coverage of the topic under study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501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/>
              <a:t>“Bad research but good writing may still convince readers; good research but bad writing will never convince readers”</a:t>
            </a:r>
          </a:p>
          <a:p>
            <a:pPr marL="0" indent="0" algn="r">
              <a:buNone/>
            </a:pPr>
            <a:r>
              <a:rPr lang="nl-NL" sz="1800"/>
              <a:t>Unknown author</a:t>
            </a:r>
          </a:p>
          <a:p>
            <a:pPr marL="3200400" lvl="7" indent="0">
              <a:buNone/>
            </a:pPr>
            <a:endParaRPr lang="nl-NL"/>
          </a:p>
          <a:p>
            <a:pPr marL="3200400" lvl="7" indent="0">
              <a:buNone/>
            </a:pPr>
            <a:endParaRPr lang="nl-NL"/>
          </a:p>
          <a:p>
            <a:pPr marL="23813" indent="0">
              <a:buNone/>
            </a:pPr>
            <a:r>
              <a:rPr lang="nl-NL"/>
              <a:t>“What most distinguishes research writing from other writing is the high degree of intellectual rigour required”</a:t>
            </a:r>
          </a:p>
          <a:p>
            <a:pPr marL="23813" indent="0" algn="r">
              <a:buNone/>
            </a:pPr>
            <a:r>
              <a:rPr lang="nl-NL" sz="1800"/>
              <a:t>Kumar, 2005, p. 314</a:t>
            </a:r>
          </a:p>
        </p:txBody>
      </p:sp>
    </p:spTree>
    <p:extLst>
      <p:ext uri="{BB962C8B-B14F-4D97-AF65-F5344CB8AC3E}">
        <p14:creationId xmlns:p14="http://schemas.microsoft.com/office/powerpoint/2010/main" val="7237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1304611"/>
          </a:xfrm>
        </p:spPr>
        <p:txBody>
          <a:bodyPr/>
          <a:lstStyle/>
          <a:p>
            <a:r>
              <a:rPr lang="en-US" b="1"/>
              <a:t>Example of reliability and validity of measurement instrument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three scales and two kilo bags. Evaluate the following conditions in terms of reliability and validity?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61544" y="3289737"/>
          <a:ext cx="6873768" cy="147828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71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4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First </a:t>
                      </a:r>
                      <a:r>
                        <a:rPr lang="en-US" dirty="0"/>
                        <a:t>bag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Second </a:t>
                      </a:r>
                      <a:r>
                        <a:rPr lang="en-US" dirty="0"/>
                        <a:t>bag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/>
                        <a:t>Third </a:t>
                      </a:r>
                      <a:r>
                        <a:rPr lang="en-US" baseline="0" dirty="0"/>
                        <a:t>bag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292929"/>
                          </a:solidFill>
                        </a:rPr>
                        <a:t>Scale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2.5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2.5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2.5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292929"/>
                          </a:solidFill>
                        </a:rPr>
                        <a:t>Scale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2.5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1.5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292929"/>
                          </a:solidFill>
                        </a:rPr>
                        <a:t>Scale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 kg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292929"/>
                          </a:solidFill>
                        </a:rPr>
                        <a:t>2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044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/>
              <a:t>Chapter 4. Findings / Results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Use a chapter structure that follows the research questions or the hypotheses</a:t>
            </a:r>
          </a:p>
          <a:p>
            <a:r>
              <a:rPr lang="nl-NL"/>
              <a:t>Present data in tables and figures</a:t>
            </a:r>
          </a:p>
          <a:p>
            <a:r>
              <a:rPr lang="nl-NL"/>
              <a:t>Present information from various sources</a:t>
            </a:r>
          </a:p>
          <a:p>
            <a:r>
              <a:rPr lang="nl-NL"/>
              <a:t>Description and (statistical) analysis</a:t>
            </a:r>
          </a:p>
          <a:p>
            <a:endParaRPr lang="nl-NL"/>
          </a:p>
          <a:p>
            <a:r>
              <a:rPr lang="nl-NL" i="1"/>
              <a:t>Place the transcripts of your interviews in the Appendix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652196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nl-NL" sz="2800" b="1"/>
              <a:t>Using tables and graphs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Guidelines:</a:t>
            </a:r>
          </a:p>
          <a:p>
            <a:pPr lvl="1"/>
            <a:r>
              <a:rPr lang="nl-NL"/>
              <a:t>Keep it simple</a:t>
            </a:r>
          </a:p>
          <a:p>
            <a:pPr lvl="1"/>
            <a:r>
              <a:rPr lang="nl-NL"/>
              <a:t>Graphs are easier to read than tables</a:t>
            </a:r>
          </a:p>
          <a:p>
            <a:pPr lvl="1"/>
            <a:r>
              <a:rPr lang="nl-NL"/>
              <a:t>All tables and graphs have a number and a title</a:t>
            </a:r>
          </a:p>
          <a:p>
            <a:pPr lvl="1"/>
            <a:r>
              <a:rPr lang="nl-NL"/>
              <a:t>All tables and graphs have a source</a:t>
            </a:r>
          </a:p>
          <a:p>
            <a:pPr lvl="1"/>
            <a:r>
              <a:rPr lang="nl-NL"/>
              <a:t>All tables and graphs are mentioned in the text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974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 err="1"/>
              <a:t>Chapter</a:t>
            </a:r>
            <a:r>
              <a:rPr lang="nl-NL" sz="2800" b="1"/>
              <a:t> 5. Discussion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50" y="1484981"/>
            <a:ext cx="8521188" cy="4089600"/>
          </a:xfrm>
        </p:spPr>
        <p:txBody>
          <a:bodyPr/>
          <a:lstStyle/>
          <a:p>
            <a:r>
              <a:rPr lang="nl-NL"/>
              <a:t>Discuss your results:</a:t>
            </a:r>
          </a:p>
          <a:p>
            <a:pPr lvl="1"/>
            <a:r>
              <a:rPr lang="nl-NL"/>
              <a:t>Compare results among themselves</a:t>
            </a:r>
          </a:p>
          <a:p>
            <a:pPr lvl="1"/>
            <a:r>
              <a:rPr lang="nl-NL"/>
              <a:t>Compare results with hypotheses / propositions</a:t>
            </a:r>
          </a:p>
          <a:p>
            <a:pPr lvl="1"/>
            <a:r>
              <a:rPr lang="nl-NL"/>
              <a:t>Compare results with literature</a:t>
            </a:r>
          </a:p>
          <a:p>
            <a:pPr lvl="1"/>
            <a:r>
              <a:rPr lang="nl-NL"/>
              <a:t>Discuss surprising results</a:t>
            </a:r>
          </a:p>
          <a:p>
            <a:pPr lvl="1"/>
            <a:r>
              <a:rPr lang="nl-NL"/>
              <a:t>Discuss limitations of results</a:t>
            </a:r>
          </a:p>
          <a:p>
            <a:endParaRPr lang="nl-NL"/>
          </a:p>
          <a:p>
            <a:r>
              <a:rPr lang="nl-NL" i="1"/>
              <a:t>In qualitative research, Findings and Discussion may be placed together in one chapter, but be clear on what is findings and what is discussion.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106560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40125"/>
          </a:xfrm>
        </p:spPr>
        <p:txBody>
          <a:bodyPr/>
          <a:lstStyle/>
          <a:p>
            <a:r>
              <a:rPr lang="nl-NL" sz="2800" b="1" err="1"/>
              <a:t>Chapter</a:t>
            </a:r>
            <a:r>
              <a:rPr lang="nl-NL" sz="2800" b="1"/>
              <a:t> 6. Conclusion(s)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0" y="1112363"/>
            <a:ext cx="8521188" cy="495108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nl-NL"/>
              <a:t>What do we learn from this study?</a:t>
            </a:r>
          </a:p>
          <a:p>
            <a:pPr lvl="1">
              <a:lnSpc>
                <a:spcPct val="120000"/>
              </a:lnSpc>
            </a:pPr>
            <a:r>
              <a:rPr lang="nl-NL"/>
              <a:t>Repeat the objective of the study</a:t>
            </a:r>
          </a:p>
          <a:p>
            <a:pPr lvl="1">
              <a:lnSpc>
                <a:spcPct val="120000"/>
              </a:lnSpc>
            </a:pPr>
            <a:r>
              <a:rPr lang="nl-NL"/>
              <a:t>Provide answers to the main research questions</a:t>
            </a:r>
          </a:p>
          <a:p>
            <a:pPr lvl="1">
              <a:lnSpc>
                <a:spcPct val="120000"/>
              </a:lnSpc>
            </a:pPr>
            <a:endParaRPr lang="nl-NL"/>
          </a:p>
          <a:p>
            <a:pPr>
              <a:lnSpc>
                <a:spcPct val="120000"/>
              </a:lnSpc>
            </a:pPr>
            <a:r>
              <a:rPr lang="nl-NL"/>
              <a:t>What are the implications of the findings (for the company, for academia, for policy-makers)</a:t>
            </a:r>
          </a:p>
          <a:p>
            <a:pPr>
              <a:lnSpc>
                <a:spcPct val="120000"/>
              </a:lnSpc>
            </a:pPr>
            <a:endParaRPr lang="nl-NL"/>
          </a:p>
          <a:p>
            <a:pPr>
              <a:lnSpc>
                <a:spcPct val="120000"/>
              </a:lnSpc>
            </a:pPr>
            <a:r>
              <a:rPr lang="nl-NL"/>
              <a:t>What are strong and weak points of the study?</a:t>
            </a:r>
          </a:p>
          <a:p>
            <a:pPr>
              <a:lnSpc>
                <a:spcPct val="120000"/>
              </a:lnSpc>
            </a:pPr>
            <a:endParaRPr lang="nl-NL"/>
          </a:p>
          <a:p>
            <a:pPr>
              <a:lnSpc>
                <a:spcPct val="120000"/>
              </a:lnSpc>
            </a:pPr>
            <a:r>
              <a:rPr lang="nl-NL"/>
              <a:t>What further research can be done?</a:t>
            </a:r>
          </a:p>
          <a:p>
            <a:pPr>
              <a:lnSpc>
                <a:spcPct val="120000"/>
              </a:lnSpc>
            </a:pPr>
            <a:endParaRPr lang="nl-NL"/>
          </a:p>
          <a:p>
            <a:pPr marL="0" indent="0">
              <a:lnSpc>
                <a:spcPct val="120000"/>
              </a:lnSpc>
              <a:buNone/>
            </a:pPr>
            <a:r>
              <a:rPr lang="nl-NL" i="1"/>
              <a:t>After the Conclusions you may add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94976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/>
              <a:t>Appendices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List of interview questions / questionnaire</a:t>
            </a:r>
          </a:p>
          <a:p>
            <a:r>
              <a:rPr lang="nl-NL"/>
              <a:t>Additional tables</a:t>
            </a:r>
          </a:p>
          <a:p>
            <a:r>
              <a:rPr lang="nl-NL"/>
              <a:t>Transcripts of interviews</a:t>
            </a:r>
          </a:p>
          <a:p>
            <a:r>
              <a:rPr lang="nl-NL"/>
              <a:t>Any other material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2378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/>
              <a:t>Referencing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21200" y="1127464"/>
            <a:ext cx="8521188" cy="479738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nl-NL" sz="2000"/>
              <a:t>There are several referencing systems, but in business research most common is:</a:t>
            </a:r>
          </a:p>
          <a:p>
            <a:pPr lvl="1">
              <a:lnSpc>
                <a:spcPct val="120000"/>
              </a:lnSpc>
            </a:pPr>
            <a:r>
              <a:rPr lang="nl-NL" sz="2000" b="1"/>
              <a:t>Author-year system</a:t>
            </a:r>
          </a:p>
          <a:p>
            <a:pPr lvl="1">
              <a:lnSpc>
                <a:spcPct val="120000"/>
              </a:lnSpc>
            </a:pPr>
            <a:r>
              <a:rPr lang="nl-NL" sz="2000"/>
              <a:t>(e.g., Bijman et al., 2013)</a:t>
            </a:r>
          </a:p>
          <a:p>
            <a:pPr>
              <a:lnSpc>
                <a:spcPct val="120000"/>
              </a:lnSpc>
            </a:pPr>
            <a:endParaRPr lang="nl-NL" sz="2000"/>
          </a:p>
          <a:p>
            <a:pPr>
              <a:lnSpc>
                <a:spcPct val="120000"/>
              </a:lnSpc>
            </a:pPr>
            <a:r>
              <a:rPr lang="nl-NL" sz="2000"/>
              <a:t>In case you </a:t>
            </a:r>
            <a:r>
              <a:rPr lang="nl-NL" sz="2000" b="1"/>
              <a:t>quote</a:t>
            </a:r>
            <a:r>
              <a:rPr lang="nl-NL" sz="2000"/>
              <a:t> an author, also provide page number: </a:t>
            </a:r>
          </a:p>
          <a:p>
            <a:pPr lvl="1"/>
            <a:r>
              <a:rPr lang="en-GB" sz="2000"/>
              <a:t>“Surprise, surprise, we don’t live in an ideal world!” (Beech, 2015: 115)</a:t>
            </a:r>
          </a:p>
          <a:p>
            <a:pPr lvl="1"/>
            <a:endParaRPr lang="nl-NL"/>
          </a:p>
          <a:p>
            <a:pPr lvl="1"/>
            <a:endParaRPr lang="nl-NL"/>
          </a:p>
          <a:p>
            <a:pPr lvl="1"/>
            <a:endParaRPr lang="nl-NL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552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/>
              <a:t>Making a reference list (= bibliography)</a:t>
            </a:r>
            <a:endParaRPr lang="nl-NL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NL"/>
              <a:t>There are several well-established systems for making a reference list</a:t>
            </a:r>
          </a:p>
          <a:p>
            <a:r>
              <a:rPr lang="nl-NL"/>
              <a:t>Your choice depends on what is common in your discipline, or depends on the journal for which you write</a:t>
            </a:r>
          </a:p>
          <a:p>
            <a:endParaRPr lang="nl-NL"/>
          </a:p>
          <a:p>
            <a:r>
              <a:rPr lang="nl-NL"/>
              <a:t>In Management studies:</a:t>
            </a:r>
          </a:p>
          <a:p>
            <a:pPr lvl="1"/>
            <a:r>
              <a:rPr lang="nl-NL"/>
              <a:t>Harvard system</a:t>
            </a:r>
          </a:p>
          <a:p>
            <a:pPr lvl="1"/>
            <a:r>
              <a:rPr lang="nl-NL">
                <a:hlinkClick r:id="rId2"/>
              </a:rPr>
              <a:t>American Psychological Assocation (APA)</a:t>
            </a:r>
            <a:endParaRPr lang="nl-NL"/>
          </a:p>
          <a:p>
            <a:pPr lvl="1"/>
            <a:r>
              <a:rPr lang="nl-NL"/>
              <a:t>Journal-specific systems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644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en-GB" sz="2800" b="1"/>
              <a:t>This lecture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Understanding the function of the MSc thesis</a:t>
            </a:r>
          </a:p>
          <a:p>
            <a:r>
              <a:rPr lang="en-GB"/>
              <a:t>Presenting the basis structure of the MSc thesis</a:t>
            </a:r>
          </a:p>
          <a:p>
            <a:r>
              <a:rPr lang="en-GB"/>
              <a:t>Content of the core chapters</a:t>
            </a:r>
          </a:p>
          <a:p>
            <a:r>
              <a:rPr lang="en-GB"/>
              <a:t>Additional elements</a:t>
            </a:r>
          </a:p>
          <a:p>
            <a:r>
              <a:rPr lang="en-GB"/>
              <a:t>Referencing and making reference list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76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1299290"/>
          </a:xfrm>
        </p:spPr>
        <p:txBody>
          <a:bodyPr/>
          <a:lstStyle/>
          <a:p>
            <a:r>
              <a:rPr lang="nl-NL" sz="2800" b="1" dirty="0" err="1"/>
              <a:t>Should</a:t>
            </a:r>
            <a:r>
              <a:rPr lang="nl-NL" sz="2800" b="1" dirty="0"/>
              <a:t> </a:t>
            </a:r>
            <a:r>
              <a:rPr lang="nl-NL" sz="2800" b="1" err="1"/>
              <a:t>you</a:t>
            </a:r>
            <a:r>
              <a:rPr lang="nl-NL" sz="2800" b="1"/>
              <a:t> schedule the writing of the thesis in </a:t>
            </a:r>
            <a:r>
              <a:rPr lang="nl-NL" sz="2800" b="1" dirty="0"/>
              <a:t>the last week(s)?</a:t>
            </a:r>
          </a:p>
        </p:txBody>
      </p:sp>
      <p:pic>
        <p:nvPicPr>
          <p:cNvPr id="5" name="image05.png" descr="Screen Shot 2016-05-23 at 16.51.34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33996" y="1961965"/>
            <a:ext cx="6667130" cy="374637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90479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1299290"/>
          </a:xfrm>
        </p:spPr>
        <p:txBody>
          <a:bodyPr/>
          <a:lstStyle/>
          <a:p>
            <a:r>
              <a:rPr lang="en-GB" sz="2800" b="1"/>
              <a:t>Should you plan writing the thesis only in the last week(s)?</a:t>
            </a:r>
          </a:p>
        </p:txBody>
      </p:sp>
      <p:pic>
        <p:nvPicPr>
          <p:cNvPr id="5" name="image05.png" descr="Screen Shot 2016-05-23 at 16.51.34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33996" y="1961965"/>
            <a:ext cx="6667130" cy="3746376"/>
          </a:xfrm>
          <a:prstGeom prst="rect">
            <a:avLst/>
          </a:prstGeom>
          <a:ln/>
        </p:spPr>
      </p:pic>
      <p:sp>
        <p:nvSpPr>
          <p:cNvPr id="2" name="TextBox 1"/>
          <p:cNvSpPr txBox="1"/>
          <p:nvPr/>
        </p:nvSpPr>
        <p:spPr>
          <a:xfrm>
            <a:off x="4866968" y="5034116"/>
            <a:ext cx="2959509" cy="196645"/>
          </a:xfrm>
          <a:prstGeom prst="rect">
            <a:avLst/>
          </a:prstGeom>
          <a:solidFill>
            <a:srgbClr val="FFB775"/>
          </a:solidFill>
        </p:spPr>
        <p:txBody>
          <a:bodyPr wrap="square" tIns="0" bIns="0" rtlCol="0">
            <a:spAutoFit/>
          </a:bodyPr>
          <a:lstStyle/>
          <a:p>
            <a:pPr>
              <a:lnSpc>
                <a:spcPts val="1800"/>
              </a:lnSpc>
            </a:pPr>
            <a:endParaRPr lang="en-GB" sz="1400" dirty="0" err="1">
              <a:latin typeface="Verdan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16ACED-7F60-4AA9-AF11-D5443E71F0B1}"/>
              </a:ext>
            </a:extLst>
          </p:cNvPr>
          <p:cNvSpPr txBox="1"/>
          <p:nvPr/>
        </p:nvSpPr>
        <p:spPr>
          <a:xfrm>
            <a:off x="4866969" y="5250857"/>
            <a:ext cx="2568812" cy="19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tIns="0" bIns="0" rtlCol="0">
            <a:spAutoFit/>
          </a:bodyPr>
          <a:lstStyle/>
          <a:p>
            <a:pPr>
              <a:lnSpc>
                <a:spcPts val="1800"/>
              </a:lnSpc>
            </a:pPr>
            <a:endParaRPr lang="en-GB" sz="1400" dirty="0" err="1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74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1299290"/>
          </a:xfrm>
        </p:spPr>
        <p:txBody>
          <a:bodyPr/>
          <a:lstStyle/>
          <a:p>
            <a:r>
              <a:rPr lang="en-GB" sz="2800" b="1"/>
              <a:t>Always keep in mind the function(s) of the 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12" y="1843200"/>
            <a:ext cx="7597910" cy="4089600"/>
          </a:xfrm>
        </p:spPr>
        <p:txBody>
          <a:bodyPr/>
          <a:lstStyle/>
          <a:p>
            <a:r>
              <a:rPr lang="en-GB"/>
              <a:t>Multiple functions, depending on the audience.</a:t>
            </a:r>
          </a:p>
          <a:p>
            <a:endParaRPr lang="en-GB"/>
          </a:p>
          <a:p>
            <a:r>
              <a:rPr lang="en-GB"/>
              <a:t>Who are the (potential) readers of your thesis?</a:t>
            </a:r>
          </a:p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225" y="4199820"/>
            <a:ext cx="1142723" cy="2128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70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sz="2800" b="1"/>
              <a:t>Audiences for the MSc thesis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385" y="1151991"/>
            <a:ext cx="7597910" cy="4592272"/>
          </a:xfrm>
        </p:spPr>
        <p:txBody>
          <a:bodyPr/>
          <a:lstStyle/>
          <a:p>
            <a:r>
              <a:rPr lang="nl-NL"/>
              <a:t>Teacher / supervisor</a:t>
            </a:r>
          </a:p>
          <a:p>
            <a:pPr lvl="1"/>
            <a:r>
              <a:rPr lang="nl-NL"/>
              <a:t>To comply with course requirements</a:t>
            </a:r>
          </a:p>
          <a:p>
            <a:pPr lvl="1"/>
            <a:r>
              <a:rPr lang="nl-NL"/>
              <a:t>To get a good grade</a:t>
            </a:r>
            <a:endParaRPr lang="nl-NL" dirty="0"/>
          </a:p>
          <a:p>
            <a:r>
              <a:rPr lang="nl-NL" i="1"/>
              <a:t>Commissioner </a:t>
            </a:r>
          </a:p>
          <a:p>
            <a:pPr lvl="1"/>
            <a:r>
              <a:rPr lang="nl-NL" i="1"/>
              <a:t>To answer his/her questions</a:t>
            </a:r>
          </a:p>
          <a:p>
            <a:r>
              <a:rPr lang="nl-NL"/>
              <a:t>Yourself</a:t>
            </a:r>
          </a:p>
          <a:p>
            <a:pPr lvl="1"/>
            <a:r>
              <a:rPr lang="nl-NL"/>
              <a:t>To bring the thesis project to a good end</a:t>
            </a:r>
          </a:p>
          <a:p>
            <a:pPr lvl="1"/>
            <a:r>
              <a:rPr lang="nl-NL"/>
              <a:t>To have tangible results</a:t>
            </a:r>
          </a:p>
          <a:p>
            <a:r>
              <a:rPr lang="nl-NL" i="1"/>
              <a:t>Rest of the world</a:t>
            </a:r>
          </a:p>
          <a:p>
            <a:pPr lvl="1"/>
            <a:r>
              <a:rPr lang="nl-NL" i="1"/>
              <a:t>To show your expertise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09776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86329"/>
          </a:xfrm>
        </p:spPr>
        <p:txBody>
          <a:bodyPr/>
          <a:lstStyle/>
          <a:p>
            <a:r>
              <a:rPr lang="nl-NL" sz="2800" b="1"/>
              <a:t>Research or Consultancy?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34" y="1154097"/>
            <a:ext cx="6081834" cy="5051394"/>
          </a:xfrm>
        </p:spPr>
        <p:txBody>
          <a:bodyPr/>
          <a:lstStyle/>
          <a:p>
            <a:endParaRPr lang="nl-NL" sz="2000" dirty="0"/>
          </a:p>
          <a:p>
            <a:r>
              <a:rPr lang="nl-NL" sz="2000"/>
              <a:t>While MSc thesis may contain recommendations for companies, it is primarily a scientific report. </a:t>
            </a:r>
          </a:p>
          <a:p>
            <a:endParaRPr lang="nl-NL" sz="2000"/>
          </a:p>
          <a:p>
            <a:r>
              <a:rPr lang="nl-NL" sz="2000"/>
              <a:t>The thesis is science-based:</a:t>
            </a:r>
            <a:endParaRPr lang="nl-NL" sz="2000" dirty="0"/>
          </a:p>
          <a:p>
            <a:pPr lvl="1"/>
            <a:r>
              <a:rPr lang="nl-NL" sz="2000"/>
              <a:t>Using (business) theory</a:t>
            </a:r>
          </a:p>
          <a:p>
            <a:pPr lvl="1"/>
            <a:r>
              <a:rPr lang="nl-NL" sz="2000"/>
              <a:t>Building on what is already known</a:t>
            </a:r>
          </a:p>
          <a:p>
            <a:pPr lvl="1"/>
            <a:r>
              <a:rPr lang="nl-NL" sz="2000"/>
              <a:t>Using rigorous methods</a:t>
            </a:r>
          </a:p>
          <a:p>
            <a:pPr lvl="1"/>
            <a:endParaRPr lang="nl-NL" sz="20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683" y="4103703"/>
            <a:ext cx="2081213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9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791650"/>
          </a:xfrm>
        </p:spPr>
        <p:txBody>
          <a:bodyPr/>
          <a:lstStyle/>
          <a:p>
            <a:r>
              <a:rPr lang="nl-NL" b="1"/>
              <a:t>Assessment of the MSc thesis</a:t>
            </a:r>
            <a:endParaRPr lang="nl-NL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236337"/>
              </p:ext>
            </p:extLst>
          </p:nvPr>
        </p:nvGraphicFramePr>
        <p:xfrm>
          <a:off x="662149" y="1675476"/>
          <a:ext cx="8101781" cy="4216109"/>
        </p:xfrm>
        <a:graphic>
          <a:graphicData uri="http://schemas.openxmlformats.org/drawingml/2006/table">
            <a:tbl>
              <a:tblPr firstRow="1" firstCol="1" bandRow="1"/>
              <a:tblGrid>
                <a:gridCol w="6920984">
                  <a:extLst>
                    <a:ext uri="{9D8B030D-6E8A-4147-A177-3AD203B41FA5}">
                      <a16:colId xmlns:a16="http://schemas.microsoft.com/office/drawing/2014/main" val="2874194384"/>
                    </a:ext>
                  </a:extLst>
                </a:gridCol>
                <a:gridCol w="1180797">
                  <a:extLst>
                    <a:ext uri="{9D8B030D-6E8A-4147-A177-3AD203B41FA5}">
                      <a16:colId xmlns:a16="http://schemas.microsoft.com/office/drawing/2014/main" val="1088641553"/>
                    </a:ext>
                  </a:extLst>
                </a:gridCol>
              </a:tblGrid>
              <a:tr h="579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Assessment criteria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Partial Grade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142205"/>
                  </a:ext>
                </a:extLst>
              </a:tr>
              <a:tr h="4204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 Clearness of problem; objectives, research questions; delineation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4270574"/>
                  </a:ext>
                </a:extLst>
              </a:tr>
              <a:tr h="33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  Review of literature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134582"/>
                  </a:ext>
                </a:extLst>
              </a:tr>
              <a:tr h="391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 Theoretical framework, conceptual framework (hypotheses)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210884"/>
                  </a:ext>
                </a:extLst>
              </a:tr>
              <a:tr h="5979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  Use of methods and data (research design; sample selection; methods of data collection; methods of data analysis; reliability/validity)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666514"/>
                  </a:ext>
                </a:extLst>
              </a:tr>
              <a:tr h="3643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 Presentation of the findings (completeness, attractiveness, clearness)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30735"/>
                  </a:ext>
                </a:extLst>
              </a:tr>
              <a:tr h="4178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  Critical reflection on the findings and methods (= Discussion)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139167"/>
                  </a:ext>
                </a:extLst>
              </a:tr>
              <a:tr h="401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  Clarity of conclusions and recommendations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027"/>
                  </a:ext>
                </a:extLst>
              </a:tr>
              <a:tr h="33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  Clarity of structure and writing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385077"/>
                  </a:ext>
                </a:extLst>
              </a:tr>
              <a:tr h="3376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Overall Grade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845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427327"/>
      </p:ext>
    </p:extLst>
  </p:cSld>
  <p:clrMapOvr>
    <a:masterClrMapping/>
  </p:clrMapOvr>
</p:sld>
</file>

<file path=ppt/theme/theme1.xml><?xml version="1.0" encoding="utf-8"?>
<a:theme xmlns:a="http://schemas.openxmlformats.org/drawingml/2006/main" name="Wageningen UR">
  <a:themeElements>
    <a:clrScheme name="Wageningen UR witte achtergrond">
      <a:dk1>
        <a:srgbClr val="005172"/>
      </a:dk1>
      <a:lt1>
        <a:srgbClr val="FFFFFF"/>
      </a:lt1>
      <a:dk2>
        <a:srgbClr val="34B233"/>
      </a:dk2>
      <a:lt2>
        <a:srgbClr val="005172"/>
      </a:lt2>
      <a:accent1>
        <a:srgbClr val="519FD7"/>
      </a:accent1>
      <a:accent2>
        <a:srgbClr val="A59D95"/>
      </a:accent2>
      <a:accent3>
        <a:srgbClr val="D5D2CA"/>
      </a:accent3>
      <a:accent4>
        <a:srgbClr val="FF7900"/>
      </a:accent4>
      <a:accent5>
        <a:srgbClr val="00549F"/>
      </a:accent5>
      <a:accent6>
        <a:srgbClr val="000000"/>
      </a:accent6>
      <a:hlink>
        <a:srgbClr val="00549F"/>
      </a:hlink>
      <a:folHlink>
        <a:srgbClr val="000000"/>
      </a:folHlink>
    </a:clrScheme>
    <a:fontScheme name="Wageningen U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accent3"/>
        </a:solidFill>
      </a:spPr>
      <a:bodyPr wrap="none" rtlCol="0">
        <a:spAutoFit/>
      </a:bodyPr>
      <a:lstStyle>
        <a:defPPr>
          <a:lnSpc>
            <a:spcPts val="1800"/>
          </a:lnSpc>
          <a:defRPr sz="1400" dirty="0" err="1" smtClean="0">
            <a:latin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Fans">
  <a:themeElements>
    <a:clrScheme name="2_Fans 10">
      <a:dk1>
        <a:srgbClr val="5F5F5F"/>
      </a:dk1>
      <a:lt1>
        <a:srgbClr val="FFFFCC"/>
      </a:lt1>
      <a:dk2>
        <a:srgbClr val="000000"/>
      </a:dk2>
      <a:lt2>
        <a:srgbClr val="FFFF99"/>
      </a:lt2>
      <a:accent1>
        <a:srgbClr val="FF9999"/>
      </a:accent1>
      <a:accent2>
        <a:srgbClr val="0099CC"/>
      </a:accent2>
      <a:accent3>
        <a:srgbClr val="AAAAAA"/>
      </a:accent3>
      <a:accent4>
        <a:srgbClr val="DADAAE"/>
      </a:accent4>
      <a:accent5>
        <a:srgbClr val="FFCACA"/>
      </a:accent5>
      <a:accent6>
        <a:srgbClr val="008AB9"/>
      </a:accent6>
      <a:hlink>
        <a:srgbClr val="000066"/>
      </a:hlink>
      <a:folHlink>
        <a:srgbClr val="9900CC"/>
      </a:folHlink>
    </a:clrScheme>
    <a:fontScheme name="2_Fa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Fans 1">
        <a:dk1>
          <a:srgbClr val="5F5F5F"/>
        </a:dk1>
        <a:lt1>
          <a:srgbClr val="FFFFCC"/>
        </a:lt1>
        <a:dk2>
          <a:srgbClr val="000000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AA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ns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n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ns 4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ns 5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ns 6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ans 7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ns 8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ns 9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ans 10">
        <a:dk1>
          <a:srgbClr val="5F5F5F"/>
        </a:dk1>
        <a:lt1>
          <a:srgbClr val="FFFFCC"/>
        </a:lt1>
        <a:dk2>
          <a:srgbClr val="000000"/>
        </a:dk2>
        <a:lt2>
          <a:srgbClr val="FFFF99"/>
        </a:lt2>
        <a:accent1>
          <a:srgbClr val="FF9999"/>
        </a:accent1>
        <a:accent2>
          <a:srgbClr val="0099CC"/>
        </a:accent2>
        <a:accent3>
          <a:srgbClr val="AAAAAA"/>
        </a:accent3>
        <a:accent4>
          <a:srgbClr val="DADAAE"/>
        </a:accent4>
        <a:accent5>
          <a:srgbClr val="FFCACA"/>
        </a:accent5>
        <a:accent6>
          <a:srgbClr val="008AB9"/>
        </a:accent6>
        <a:hlink>
          <a:srgbClr val="000066"/>
        </a:hlink>
        <a:folHlink>
          <a:srgbClr val="99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8CA1AA57F81E4B85DF443D8897A579" ma:contentTypeVersion="10" ma:contentTypeDescription="Een nieuw document maken." ma:contentTypeScope="" ma:versionID="f905bec43addb6766d47cf1e37e6dfef">
  <xsd:schema xmlns:xsd="http://www.w3.org/2001/XMLSchema" xmlns:xs="http://www.w3.org/2001/XMLSchema" xmlns:p="http://schemas.microsoft.com/office/2006/metadata/properties" xmlns:ns3="5c540874-7f69-4c06-ad02-2c9ef31f7ed8" targetNamespace="http://schemas.microsoft.com/office/2006/metadata/properties" ma:root="true" ma:fieldsID="abf1f59ed95aaea8cdf9d39451b11e62" ns3:_="">
    <xsd:import namespace="5c540874-7f69-4c06-ad02-2c9ef31f7e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540874-7f69-4c06-ad02-2c9ef31f7e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B56D88-FCF8-44FE-972A-E1195296B09B}">
  <ds:schemaRefs>
    <ds:schemaRef ds:uri="http://purl.org/dc/terms/"/>
    <ds:schemaRef ds:uri="5c540874-7f69-4c06-ad02-2c9ef31f7ed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DB5C51-22FF-4254-8F4D-F50D2A5F28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540874-7f69-4c06-ad02-2c9ef31f7e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D5C63-93B4-4461-8DBB-1FCD65D884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4381</TotalTime>
  <Words>1315</Words>
  <Application>Microsoft Office PowerPoint</Application>
  <PresentationFormat>On-screen Show (4:3)</PresentationFormat>
  <Paragraphs>243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News Gothic</vt:lpstr>
      <vt:lpstr>Times New Roman</vt:lpstr>
      <vt:lpstr>Verdana</vt:lpstr>
      <vt:lpstr>Wingdings</vt:lpstr>
      <vt:lpstr>Wageningen UR</vt:lpstr>
      <vt:lpstr>2_Fans</vt:lpstr>
      <vt:lpstr>Advanced Business Research (BMO-31306) 16 April 2020  Writing your MSc Thesis</vt:lpstr>
      <vt:lpstr>PowerPoint Presentation</vt:lpstr>
      <vt:lpstr>This lecture</vt:lpstr>
      <vt:lpstr>Should you schedule the writing of the thesis in the last week(s)?</vt:lpstr>
      <vt:lpstr>Should you plan writing the thesis only in the last week(s)?</vt:lpstr>
      <vt:lpstr>Always keep in mind the function(s) of the thesis</vt:lpstr>
      <vt:lpstr>Audiences for the MSc thesis</vt:lpstr>
      <vt:lpstr>Research or Consultancy?</vt:lpstr>
      <vt:lpstr>Assessment of the MSc thesis</vt:lpstr>
      <vt:lpstr>Preparing the Thesis</vt:lpstr>
      <vt:lpstr>Basic structure of the Thesis</vt:lpstr>
      <vt:lpstr>Cover and First Page</vt:lpstr>
      <vt:lpstr>Other elements of Final Report</vt:lpstr>
      <vt:lpstr>Chapter 1. Introduction</vt:lpstr>
      <vt:lpstr>Chapter 2. Literature Review</vt:lpstr>
      <vt:lpstr>Chapter 3. Methods and Material</vt:lpstr>
      <vt:lpstr>Reliability and Validity  </vt:lpstr>
      <vt:lpstr>Reliability</vt:lpstr>
      <vt:lpstr>Validity</vt:lpstr>
      <vt:lpstr>Example of reliability and validity of measurement instrument</vt:lpstr>
      <vt:lpstr>Chapter 4. Findings / Results</vt:lpstr>
      <vt:lpstr>Using tables and graphs</vt:lpstr>
      <vt:lpstr>Chapter 5. Discussion</vt:lpstr>
      <vt:lpstr>Chapter 6. Conclusion(s)</vt:lpstr>
      <vt:lpstr>Appendices</vt:lpstr>
      <vt:lpstr>Referencing</vt:lpstr>
      <vt:lpstr>Making a reference list (= bibliography)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Brinkman</dc:creator>
  <cp:lastModifiedBy>Jos Bijman</cp:lastModifiedBy>
  <cp:revision>429</cp:revision>
  <cp:lastPrinted>2017-06-15T11:17:51Z</cp:lastPrinted>
  <dcterms:created xsi:type="dcterms:W3CDTF">2011-09-29T08:30:03Z</dcterms:created>
  <dcterms:modified xsi:type="dcterms:W3CDTF">2020-04-29T14:15:19Z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_Template">
    <vt:lpwstr>WHUK.pptx</vt:lpwstr>
  </property>
  <property fmtid="{D5CDD505-2E9C-101B-9397-08002B2CF9AE}" pid="3" name="ContentTypeId">
    <vt:lpwstr>0x010100C38CA1AA57F81E4B85DF443D8897A579</vt:lpwstr>
  </property>
</Properties>
</file>