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72" r:id="rId5"/>
    <p:sldId id="394" r:id="rId6"/>
    <p:sldId id="402" r:id="rId7"/>
    <p:sldId id="403" r:id="rId8"/>
    <p:sldId id="400" r:id="rId9"/>
    <p:sldId id="388" r:id="rId10"/>
    <p:sldId id="345" r:id="rId11"/>
    <p:sldId id="389" r:id="rId12"/>
    <p:sldId id="404" r:id="rId13"/>
    <p:sldId id="386" r:id="rId14"/>
    <p:sldId id="380" r:id="rId15"/>
    <p:sldId id="396" r:id="rId16"/>
    <p:sldId id="397" r:id="rId17"/>
    <p:sldId id="398" r:id="rId18"/>
    <p:sldId id="399" r:id="rId19"/>
    <p:sldId id="383" r:id="rId20"/>
    <p:sldId id="373" r:id="rId21"/>
    <p:sldId id="390" r:id="rId22"/>
    <p:sldId id="375" r:id="rId23"/>
    <p:sldId id="377" r:id="rId24"/>
    <p:sldId id="381" r:id="rId25"/>
    <p:sldId id="289" r:id="rId26"/>
    <p:sldId id="393" r:id="rId27"/>
    <p:sldId id="405" r:id="rId28"/>
    <p:sldId id="392" r:id="rId29"/>
    <p:sldId id="406" r:id="rId30"/>
    <p:sldId id="407" r:id="rId31"/>
    <p:sldId id="379" r:id="rId32"/>
    <p:sldId id="322" r:id="rId33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Stijl, donker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 showGuides="1">
      <p:cViewPr varScale="1">
        <p:scale>
          <a:sx n="162" d="100"/>
          <a:sy n="162" d="100"/>
        </p:scale>
        <p:origin x="4302" y="144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4FD27-8DC8-4C5C-B32D-71C05620F80D}" type="datetimeFigureOut">
              <a:rPr lang="nl-NL" smtClean="0"/>
              <a:t>20-12-2023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9BAA-7C44-42F5-8FA0-37A7C5EC288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511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77C93-F9CF-4927-9F50-055434CC2C4C}" type="datetimeFigureOut">
              <a:rPr lang="nl-NL" smtClean="0"/>
              <a:t>20-12-2023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4D53B-2A5F-46DB-9092-7AB52C1222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86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AB587-3922-4303-8AED-2C2C3362A19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62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21200" y="6372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‹#›</a:t>
            </a:fld>
            <a:endParaRPr lang="nl-NL" dirty="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mailto:idse.hoving@wur.nl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50" y="230188"/>
            <a:ext cx="8942069" cy="1304611"/>
          </a:xfrm>
        </p:spPr>
        <p:txBody>
          <a:bodyPr/>
          <a:lstStyle/>
          <a:p>
            <a:pPr algn="ctr"/>
            <a:r>
              <a:rPr lang="nl-NL" dirty="0"/>
              <a:t>Zijn onderwaterdrains effectief en wat is het alternatief?</a:t>
            </a:r>
            <a:endParaRPr lang="nl-NL" sz="4000" dirty="0"/>
          </a:p>
        </p:txBody>
      </p:sp>
      <p:pic>
        <p:nvPicPr>
          <p:cNvPr id="20" name="Tijdelijke aanduiding voor afbeelding 19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17"/>
          </p:nvPr>
        </p:nvSpPr>
        <p:spPr>
          <a:xfrm>
            <a:off x="100965" y="1848128"/>
            <a:ext cx="8942069" cy="562900"/>
          </a:xfrm>
        </p:spPr>
        <p:txBody>
          <a:bodyPr/>
          <a:lstStyle/>
          <a:p>
            <a:pPr algn="ctr"/>
            <a:r>
              <a:rPr lang="nl-NL" sz="2800" dirty="0"/>
              <a:t>Afscheid Jan van den Akker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74525" y="2499783"/>
            <a:ext cx="8480260" cy="807776"/>
          </a:xfrm>
        </p:spPr>
        <p:txBody>
          <a:bodyPr/>
          <a:lstStyle/>
          <a:p>
            <a:pPr algn="ctr"/>
            <a:r>
              <a:rPr lang="nl-NL" sz="2400" dirty="0"/>
              <a:t>1 oktober 2021, Idse Hoving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AF3D6-89F5-48D1-9112-B4E62C518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9C2915-F46A-4570-B200-684229D529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r="4250"/>
          <a:stretch/>
        </p:blipFill>
        <p:spPr>
          <a:xfrm>
            <a:off x="429309" y="3261277"/>
            <a:ext cx="2724049" cy="2724049"/>
          </a:xfrm>
          <a:prstGeom prst="ellipse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7B2BC-C246-4546-A495-80F1B2A85F20}"/>
              </a:ext>
            </a:extLst>
          </p:cNvPr>
          <p:cNvSpPr txBox="1"/>
          <p:nvPr/>
        </p:nvSpPr>
        <p:spPr>
          <a:xfrm>
            <a:off x="3790153" y="6285390"/>
            <a:ext cx="2397582" cy="3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/>
              <a:t>Project KB-34-005-001</a:t>
            </a:r>
            <a:endParaRPr lang="nl-NL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5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7E08-55D0-4492-A6E9-E42EEDF34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Resultaten onderwaterdrains en drukdrains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2231-2F3D-4663-BAEC-DC04D796CE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10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1D3F7-E85B-4CCF-BB47-467211AC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62" y="1021838"/>
            <a:ext cx="7779157" cy="3337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91DCD-18A1-49EC-8814-8D755C59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74" y="4245688"/>
            <a:ext cx="6072326" cy="26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7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3F6-A2FF-487D-A0AE-F916DEC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Nadere statistische analyse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F1256-2BEE-49E4-AFDF-BA7474FE3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170940"/>
            <a:ext cx="8521188" cy="4893797"/>
          </a:xfrm>
        </p:spPr>
        <p:txBody>
          <a:bodyPr/>
          <a:lstStyle/>
          <a:p>
            <a:r>
              <a:rPr lang="nl-NL" sz="2000" dirty="0"/>
              <a:t>Kennisbasis programma ‘Veengebieden in nieuwe circulaire en klimaatpositieve productiesystemen’</a:t>
            </a:r>
          </a:p>
          <a:p>
            <a:r>
              <a:rPr lang="nl-NL" sz="2000" dirty="0"/>
              <a:t>Overall analyse grondwaterstanden en grasopbrengsten</a:t>
            </a:r>
          </a:p>
          <a:p>
            <a:pPr marL="118745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000" dirty="0" err="1"/>
              <a:t>Pompgestuurde</a:t>
            </a:r>
            <a:r>
              <a:rPr lang="nl-NL" sz="2000" dirty="0"/>
              <a:t> onderwaterdrains</a:t>
            </a:r>
          </a:p>
          <a:p>
            <a:pPr lvl="2">
              <a:lnSpc>
                <a:spcPct val="100000"/>
              </a:lnSpc>
            </a:pPr>
            <a:r>
              <a:rPr lang="nl-NL" sz="2000" dirty="0"/>
              <a:t>Zegveld</a:t>
            </a:r>
          </a:p>
          <a:p>
            <a:pPr lvl="2">
              <a:lnSpc>
                <a:spcPct val="100000"/>
              </a:lnSpc>
            </a:pPr>
            <a:r>
              <a:rPr lang="nl-NL" sz="2000" dirty="0"/>
              <a:t>IPV</a:t>
            </a:r>
          </a:p>
          <a:p>
            <a:pPr marL="118745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000" dirty="0"/>
              <a:t>Dynamische slootpeil</a:t>
            </a:r>
          </a:p>
          <a:p>
            <a:pPr lvl="2">
              <a:lnSpc>
                <a:spcPct val="100000"/>
              </a:lnSpc>
            </a:pPr>
            <a:r>
              <a:rPr lang="nl-NL" sz="2000" dirty="0"/>
              <a:t>Zegveld</a:t>
            </a:r>
          </a:p>
          <a:p>
            <a:pPr marL="118745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000" dirty="0"/>
              <a:t>Gangbare onderwaterdrains op de sloot</a:t>
            </a:r>
          </a:p>
          <a:p>
            <a:pPr lvl="2">
              <a:lnSpc>
                <a:spcPct val="100000"/>
              </a:lnSpc>
            </a:pPr>
            <a:r>
              <a:rPr lang="nl-NL" sz="2000" dirty="0"/>
              <a:t>Zegveld</a:t>
            </a:r>
          </a:p>
          <a:p>
            <a:pPr lvl="2">
              <a:lnSpc>
                <a:spcPct val="100000"/>
              </a:lnSpc>
            </a:pPr>
            <a:r>
              <a:rPr lang="nl-NL" sz="2000" dirty="0"/>
              <a:t>Polder Zeevang (Kwadijk, Warder)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6A78E-32F8-4AFC-8673-2E07ABF4C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232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A4E1-D7E2-4B12-8A6E-B1A56507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Modellering resultaten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02CAB-E7AA-4261-910B-28397B7C7C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278384"/>
            <a:ext cx="8521188" cy="3240349"/>
          </a:xfrm>
        </p:spPr>
        <p:txBody>
          <a:bodyPr/>
          <a:lstStyle/>
          <a:p>
            <a:r>
              <a:rPr lang="nl-NL" dirty="0"/>
              <a:t>Paarsgewijs vergelijk REF-</a:t>
            </a:r>
            <a:r>
              <a:rPr lang="nl-NL" dirty="0" err="1"/>
              <a:t>REF</a:t>
            </a:r>
            <a:r>
              <a:rPr lang="nl-NL" baseline="-25000" dirty="0" err="1"/>
              <a:t>gem</a:t>
            </a:r>
            <a:r>
              <a:rPr lang="nl-NL" dirty="0"/>
              <a:t> en OWD-</a:t>
            </a:r>
            <a:r>
              <a:rPr lang="nl-NL" dirty="0" err="1"/>
              <a:t>REF</a:t>
            </a:r>
            <a:r>
              <a:rPr lang="nl-NL" baseline="-25000" dirty="0" err="1"/>
              <a:t>gem</a:t>
            </a:r>
            <a:r>
              <a:rPr lang="nl-NL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CA364-2531-4431-B774-ACFF49F87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12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F56F52-EEA5-4C1D-B757-65998E4179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2" y="1994581"/>
            <a:ext cx="7516016" cy="3749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78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B4B9-D5B8-4707-82BA-2B380767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Statistisch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6C6EF-6A3A-4CC6-9EE3-5E29A19F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43" y="2871732"/>
            <a:ext cx="4886025" cy="36645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9F368-ACD8-4034-B2BB-B142029E6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078819"/>
            <a:ext cx="8730750" cy="1912956"/>
          </a:xfrm>
        </p:spPr>
        <p:txBody>
          <a:bodyPr/>
          <a:lstStyle/>
          <a:p>
            <a:r>
              <a:rPr lang="nl-NL" sz="2000" dirty="0"/>
              <a:t>Lineair model met </a:t>
            </a:r>
            <a:r>
              <a:rPr lang="nl-NL" sz="2000" b="1" dirty="0"/>
              <a:t>rc</a:t>
            </a:r>
            <a:r>
              <a:rPr lang="nl-NL" sz="2000" dirty="0"/>
              <a:t> als maat voor effect </a:t>
            </a:r>
            <a:r>
              <a:rPr lang="nl-NL" sz="2000" dirty="0" err="1"/>
              <a:t>OWD’s</a:t>
            </a:r>
            <a:r>
              <a:rPr lang="nl-NL" sz="2000" dirty="0"/>
              <a:t>. </a:t>
            </a:r>
          </a:p>
          <a:p>
            <a:pPr marL="730250" lvl="1" indent="0">
              <a:buNone/>
            </a:pPr>
            <a:r>
              <a:rPr lang="nl-NL" sz="2000" dirty="0"/>
              <a:t>Een rc van 0,8 betekent dat onderwaterdrains de amplitude van de grondwaterstand gemiddeld 20% verlaagt.</a:t>
            </a:r>
          </a:p>
          <a:p>
            <a:r>
              <a:rPr lang="nl-NL" sz="2000" dirty="0"/>
              <a:t>Voor zowel toetsing als voorspelling effect </a:t>
            </a:r>
            <a:r>
              <a:rPr lang="nl-NL" sz="2000" dirty="0" err="1"/>
              <a:t>OWD’s</a:t>
            </a:r>
            <a:endParaRPr lang="nl-NL" sz="2000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812B4-0F65-4F51-AA26-5A9FDC4AA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95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3796-8A91-48C3-8765-6CE99DE3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/>
              <a:t>Resultaten onderwaterdrains 2004-2014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085AA-70BD-490D-80DF-6141EA58A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78"/>
          <a:stretch/>
        </p:blipFill>
        <p:spPr>
          <a:xfrm>
            <a:off x="1597980" y="1324568"/>
            <a:ext cx="5362112" cy="300960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6A6AC-8D85-409A-8F26-5FD15A3E4B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642" y="4426237"/>
            <a:ext cx="8521188" cy="14040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800" dirty="0" err="1"/>
              <a:t>Lineaire</a:t>
            </a:r>
            <a:r>
              <a:rPr lang="nl-NL" sz="1800" dirty="0"/>
              <a:t> </a:t>
            </a:r>
            <a:r>
              <a:rPr lang="nl-NL" sz="1800" dirty="0" err="1"/>
              <a:t>effecten</a:t>
            </a:r>
            <a:r>
              <a:rPr lang="nl-NL" sz="1800" dirty="0"/>
              <a:t> OWD’s</a:t>
            </a:r>
          </a:p>
          <a:p>
            <a:pPr>
              <a:lnSpc>
                <a:spcPct val="100000"/>
              </a:lnSpc>
            </a:pPr>
            <a:r>
              <a:rPr lang="nl-NL" sz="1800" dirty="0" err="1"/>
              <a:t>Verschillen</a:t>
            </a:r>
            <a:r>
              <a:rPr lang="nl-NL" sz="1800" dirty="0"/>
              <a:t> </a:t>
            </a:r>
            <a:r>
              <a:rPr lang="nl-NL" sz="1800" dirty="0" err="1"/>
              <a:t>tussen</a:t>
            </a:r>
            <a:r>
              <a:rPr lang="nl-NL" sz="1800" dirty="0"/>
              <a:t> </a:t>
            </a:r>
            <a:r>
              <a:rPr lang="nl-NL" sz="1800" dirty="0" err="1"/>
              <a:t>locaties</a:t>
            </a:r>
            <a:r>
              <a:rPr lang="nl-NL" sz="1800" dirty="0"/>
              <a:t> en </a:t>
            </a:r>
            <a:r>
              <a:rPr lang="nl-NL" sz="1800" dirty="0" err="1"/>
              <a:t>jaren</a:t>
            </a: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Zegveld werkte aanvankelijk goed, maar later niet meer. Mogelijk door wijze van aanleg en drainomhulling. 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B69CF-7C72-4074-90C6-8E73062CAA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9868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464-59F6-4822-A3D2-6E16D997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/>
              <a:t>Resultaten onderwaterdrains 2016-2020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4BB6B-8016-4E7D-86E3-FFBC9DB11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642" y="4392095"/>
            <a:ext cx="8792308" cy="1617785"/>
          </a:xfrm>
        </p:spPr>
        <p:txBody>
          <a:bodyPr/>
          <a:lstStyle/>
          <a:p>
            <a:r>
              <a:rPr lang="nl-NL" sz="1800" dirty="0" err="1"/>
              <a:t>Lineaire</a:t>
            </a:r>
            <a:r>
              <a:rPr lang="nl-NL" sz="1800" dirty="0"/>
              <a:t> parameter is </a:t>
            </a:r>
            <a:r>
              <a:rPr lang="nl-NL" sz="1800" dirty="0" err="1"/>
              <a:t>voor</a:t>
            </a:r>
            <a:r>
              <a:rPr lang="nl-NL" sz="1800" dirty="0"/>
              <a:t> OWD-pomp significant </a:t>
            </a:r>
            <a:r>
              <a:rPr lang="nl-NL" sz="1800" dirty="0" err="1"/>
              <a:t>kleiner</a:t>
            </a:r>
            <a:r>
              <a:rPr lang="nl-NL" sz="1800" dirty="0"/>
              <a:t> </a:t>
            </a:r>
            <a:r>
              <a:rPr lang="nl-NL" sz="1800" dirty="0" err="1"/>
              <a:t>als</a:t>
            </a:r>
            <a:r>
              <a:rPr lang="nl-NL" sz="1800" dirty="0"/>
              <a:t> OWD-</a:t>
            </a:r>
            <a:r>
              <a:rPr lang="nl-NL" sz="1800" dirty="0" err="1"/>
              <a:t>sloot</a:t>
            </a:r>
            <a:endParaRPr lang="nl-NL" sz="1800" dirty="0"/>
          </a:p>
          <a:p>
            <a:r>
              <a:rPr lang="nl-NL" sz="1800" dirty="0" err="1"/>
              <a:t>Alle</a:t>
            </a:r>
            <a:r>
              <a:rPr lang="nl-NL" sz="1800" dirty="0"/>
              <a:t> </a:t>
            </a:r>
            <a:r>
              <a:rPr lang="nl-NL" sz="1800" dirty="0" err="1"/>
              <a:t>lineaire</a:t>
            </a:r>
            <a:r>
              <a:rPr lang="nl-NL" sz="1800" dirty="0"/>
              <a:t> parameter </a:t>
            </a:r>
            <a:r>
              <a:rPr lang="nl-NL" sz="1800" dirty="0" err="1"/>
              <a:t>zijn</a:t>
            </a:r>
            <a:r>
              <a:rPr lang="nl-NL" sz="1800" dirty="0"/>
              <a:t> significant &lt;1 (</a:t>
            </a:r>
            <a:r>
              <a:rPr lang="nl-NL" sz="1800" dirty="0" err="1"/>
              <a:t>uitgezonderd</a:t>
            </a:r>
            <a:r>
              <a:rPr lang="nl-NL" sz="1800" dirty="0"/>
              <a:t> </a:t>
            </a:r>
            <a:r>
              <a:rPr lang="nl-NL" sz="1800" dirty="0" err="1"/>
              <a:t>perceel</a:t>
            </a:r>
            <a:r>
              <a:rPr lang="nl-NL" sz="1800" dirty="0"/>
              <a:t> 15)</a:t>
            </a:r>
          </a:p>
          <a:p>
            <a:r>
              <a:rPr lang="nl-NL" sz="1800" dirty="0" err="1"/>
              <a:t>Voor</a:t>
            </a:r>
            <a:r>
              <a:rPr lang="nl-NL" sz="1800" dirty="0"/>
              <a:t> OWD-pomp </a:t>
            </a:r>
            <a:r>
              <a:rPr lang="nl-NL" sz="1800" dirty="0" err="1"/>
              <a:t>kwadratische</a:t>
            </a:r>
            <a:r>
              <a:rPr lang="nl-NL" sz="1800" dirty="0"/>
              <a:t> term </a:t>
            </a:r>
            <a:r>
              <a:rPr lang="nl-NL" sz="1800" dirty="0" err="1"/>
              <a:t>voor</a:t>
            </a:r>
            <a:r>
              <a:rPr lang="nl-NL" sz="1800" dirty="0"/>
              <a:t> extra effect in de </a:t>
            </a:r>
            <a:r>
              <a:rPr lang="nl-NL" sz="1800" dirty="0" err="1"/>
              <a:t>zomer</a:t>
            </a:r>
            <a:endParaRPr lang="nl-NL" sz="1800" dirty="0"/>
          </a:p>
          <a:p>
            <a:endParaRPr lang="nl-NL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819B1-1767-4C80-BE97-FD046400F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15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E7484-6D3E-4ACD-8F31-958E008CF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20"/>
          <a:stretch/>
        </p:blipFill>
        <p:spPr>
          <a:xfrm>
            <a:off x="1392992" y="1130287"/>
            <a:ext cx="6640095" cy="31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D1F5-9B31-4F94-A957-53BCBA4ECBE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3032" r="2292" b="-1259"/>
          <a:stretch/>
        </p:blipFill>
        <p:spPr bwMode="auto">
          <a:xfrm>
            <a:off x="0" y="932155"/>
            <a:ext cx="9144000" cy="592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1CE0CB0-8CE8-4C65-9067-0B887C1F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6"/>
                </a:solidFill>
              </a:rPr>
              <a:t>Verdere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mogelijkheden</a:t>
            </a:r>
            <a:r>
              <a:rPr lang="en-US" dirty="0">
                <a:solidFill>
                  <a:schemeClr val="accent6"/>
                </a:solidFill>
              </a:rPr>
              <a:t> om te </a:t>
            </a:r>
            <a:r>
              <a:rPr lang="en-US" dirty="0" err="1">
                <a:solidFill>
                  <a:schemeClr val="accent6"/>
                </a:solidFill>
              </a:rPr>
              <a:t>vernatten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F128B-F409-4C18-AF5A-ED0C58C230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521200" y="6372000"/>
            <a:ext cx="468000" cy="164250"/>
          </a:xfrm>
        </p:spPr>
        <p:txBody>
          <a:bodyPr wrap="square">
            <a:normAutofit/>
          </a:bodyPr>
          <a:lstStyle/>
          <a:p>
            <a:pPr algn="r">
              <a:spcAft>
                <a:spcPts val="600"/>
              </a:spcAft>
            </a:pPr>
            <a:fld id="{F25965E0-7062-474C-8671-DB3A3CE669B0}" type="slidenum">
              <a:rPr lang="nl-NL" smtClean="0"/>
              <a:pPr algn="r">
                <a:spcAft>
                  <a:spcPts val="600"/>
                </a:spcAft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58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8B77-5C62-48EE-B1CF-F5683626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1" y="230189"/>
            <a:ext cx="8581337" cy="791650"/>
          </a:xfrm>
        </p:spPr>
        <p:txBody>
          <a:bodyPr/>
          <a:lstStyle/>
          <a:p>
            <a:r>
              <a:rPr lang="nl-NL" dirty="0"/>
              <a:t>Hoe infiltratie inpassen op een bedrijf?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8288B-1A1E-449E-BA8D-AC975A653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373" y="1384200"/>
            <a:ext cx="8735627" cy="1097425"/>
          </a:xfrm>
        </p:spPr>
        <p:txBody>
          <a:bodyPr/>
          <a:lstStyle/>
          <a:p>
            <a:r>
              <a:rPr lang="nl-NL" dirty="0"/>
              <a:t>High Tech of Low </a:t>
            </a:r>
            <a:r>
              <a:rPr lang="nl-NL" dirty="0" err="1"/>
              <a:t>Cost</a:t>
            </a:r>
            <a:r>
              <a:rPr lang="nl-NL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err="1"/>
              <a:t>Pompgestuurde</a:t>
            </a:r>
            <a:r>
              <a:rPr lang="nl-NL" dirty="0"/>
              <a:t> onderwaterdrains vs. </a:t>
            </a:r>
            <a:r>
              <a:rPr lang="nl-NL" dirty="0">
                <a:solidFill>
                  <a:schemeClr val="tx2"/>
                </a:solidFill>
              </a:rPr>
              <a:t>Greppelinfiltratie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45BB-BDA7-401F-BD35-DA03FD062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17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10FBB-F0AB-4E7F-B449-7D79FA7AA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31" y="2481625"/>
            <a:ext cx="2340901" cy="4163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DA5A1-B1DF-4868-8FF4-CC7A5CE32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8" y="2863565"/>
            <a:ext cx="3195961" cy="31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1018-35EC-4B6F-86EF-85B6DE6C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Resultaten greppelinfiltratie IPV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25A8A-36EF-48D2-B6EC-1EEFB73DB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18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23F8B-7424-4611-ACA9-4246D505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966"/>
            <a:ext cx="9144000" cy="56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5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B0C23A-391D-48CD-9FB2-641B9E871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" y="1847126"/>
            <a:ext cx="8498997" cy="4780686"/>
          </a:xfrm>
          <a:prstGeom prst="rect">
            <a:avLst/>
          </a:prstGeom>
          <a:effectLst>
            <a:outerShdw blurRad="50800" dist="50800" dir="5400000" sx="16000" sy="16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A384E-A977-4B4C-BD5F-4294EEB6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Wat zijn de voordelen?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43D91-38FC-4F1B-90C0-2F38686E8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642" y="1384200"/>
            <a:ext cx="4150800" cy="4421796"/>
          </a:xfrm>
          <a:solidFill>
            <a:schemeClr val="accent1">
              <a:lumMod val="20000"/>
              <a:lumOff val="80000"/>
            </a:schemeClr>
          </a:solidFill>
        </p:spPr>
        <p:txBody>
          <a:bodyPr numCol="1"/>
          <a:lstStyle/>
          <a:p>
            <a:pPr marL="0" indent="0">
              <a:buNone/>
            </a:pPr>
            <a:r>
              <a:rPr lang="nl-NL" sz="2000" dirty="0" err="1"/>
              <a:t>Pompgestuurd</a:t>
            </a:r>
            <a:endParaRPr lang="nl-NL" sz="2000" dirty="0"/>
          </a:p>
          <a:p>
            <a:r>
              <a:rPr lang="nl-NL" sz="2000" dirty="0"/>
              <a:t>Zeer effectief. </a:t>
            </a:r>
          </a:p>
          <a:p>
            <a:r>
              <a:rPr lang="nl-NL" sz="2000" dirty="0"/>
              <a:t>Minder afhankelijk van slootpeil.</a:t>
            </a:r>
          </a:p>
          <a:p>
            <a:r>
              <a:rPr lang="nl-NL" sz="2000" dirty="0"/>
              <a:t>Minder vernatting vooral in voor- en najaar.</a:t>
            </a:r>
          </a:p>
          <a:p>
            <a:r>
              <a:rPr lang="nl-NL" sz="2000" dirty="0"/>
              <a:t>Is te automatiseren.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6F41-0498-43CF-8345-224A18877F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19</a:t>
            </a:fld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81CD18-0FA3-4854-83A8-4895F4EA6B03}"/>
              </a:ext>
            </a:extLst>
          </p:cNvPr>
          <p:cNvSpPr txBox="1">
            <a:spLocks/>
          </p:cNvSpPr>
          <p:nvPr/>
        </p:nvSpPr>
        <p:spPr bwMode="auto">
          <a:xfrm>
            <a:off x="4783638" y="1384199"/>
            <a:ext cx="4205562" cy="44217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413" indent="-252413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Greppelinfiltratie</a:t>
            </a:r>
          </a:p>
          <a:p>
            <a:r>
              <a:rPr lang="nl-NL" sz="2000" dirty="0"/>
              <a:t>Eenvoudig en goedkoop.</a:t>
            </a:r>
          </a:p>
          <a:p>
            <a:r>
              <a:rPr lang="nl-NL" sz="2000" dirty="0" err="1"/>
              <a:t>Afrekenbaar</a:t>
            </a:r>
            <a:r>
              <a:rPr lang="nl-NL" sz="2000" dirty="0"/>
              <a:t>; uitvoering is  zichtbaar.</a:t>
            </a:r>
          </a:p>
          <a:p>
            <a:r>
              <a:rPr lang="nl-NL" sz="2000" dirty="0"/>
              <a:t>Past bij weidevogelbeheer en vergroten biodiversiteit. </a:t>
            </a:r>
          </a:p>
        </p:txBody>
      </p:sp>
    </p:spTree>
    <p:extLst>
      <p:ext uri="{BB962C8B-B14F-4D97-AF65-F5344CB8AC3E}">
        <p14:creationId xmlns:p14="http://schemas.microsoft.com/office/powerpoint/2010/main" val="84613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B12533-DFEB-4B39-B932-4D628CD6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03BF4-2E77-466F-905F-B09A058B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Zo zijn we begonnen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CFE56-B99D-4849-A48F-65CE6E753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141200"/>
            <a:ext cx="8521188" cy="4089600"/>
          </a:xfrm>
        </p:spPr>
        <p:txBody>
          <a:bodyPr/>
          <a:lstStyle/>
          <a:p>
            <a:r>
              <a:rPr lang="nl-NL" dirty="0"/>
              <a:t>Veldproef KTC Zegveld 2003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A47B3-4CE6-4E2B-8A1F-4FE18ACE4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0657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D5C62-7F77-46A7-B273-D1C1DECC2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0" b="42428"/>
          <a:stretch/>
        </p:blipFill>
        <p:spPr>
          <a:xfrm>
            <a:off x="421200" y="1021839"/>
            <a:ext cx="8513238" cy="5605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A384E-A977-4B4C-BD5F-4294EEB6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Haken en 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43D91-38FC-4F1B-90C0-2F38686E8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200" y="1021838"/>
            <a:ext cx="4150800" cy="5075999"/>
          </a:xfrm>
          <a:solidFill>
            <a:schemeClr val="accent1">
              <a:lumMod val="20000"/>
              <a:lumOff val="80000"/>
            </a:schemeClr>
          </a:solidFill>
        </p:spPr>
        <p:txBody>
          <a:bodyPr numCol="1"/>
          <a:lstStyle/>
          <a:p>
            <a:pPr marL="0" indent="0">
              <a:buNone/>
            </a:pPr>
            <a:r>
              <a:rPr lang="nl-NL" b="1" dirty="0" err="1"/>
              <a:t>Pompgestuurd</a:t>
            </a:r>
            <a:endParaRPr lang="nl-NL" b="1" dirty="0"/>
          </a:p>
          <a:p>
            <a:r>
              <a:rPr lang="nl-NL" sz="2000" dirty="0"/>
              <a:t>Hoog slootpeil vereist om ‘rondpompen’ te voorkomen.</a:t>
            </a:r>
          </a:p>
          <a:p>
            <a:r>
              <a:rPr lang="nl-NL" sz="2000" dirty="0"/>
              <a:t>Vernatting is beter in de hand te houden, maar is niet altijd te voorkomen.</a:t>
            </a:r>
          </a:p>
          <a:p>
            <a:r>
              <a:rPr lang="nl-NL" sz="2000" dirty="0"/>
              <a:t>Hoge kosten, zeker bij automatische aansturing</a:t>
            </a:r>
          </a:p>
          <a:p>
            <a:r>
              <a:rPr lang="nl-NL" sz="2000" dirty="0"/>
              <a:t>Lastiger </a:t>
            </a:r>
            <a:r>
              <a:rPr lang="nl-NL" sz="2000" dirty="0" err="1"/>
              <a:t>afrekenbaar</a:t>
            </a:r>
            <a:r>
              <a:rPr lang="nl-NL" sz="2000" dirty="0"/>
              <a:t> (minder transparant)</a:t>
            </a:r>
          </a:p>
          <a:p>
            <a:r>
              <a:rPr lang="nl-NL" sz="2000" dirty="0"/>
              <a:t>Vraagt energie</a:t>
            </a:r>
          </a:p>
          <a:p>
            <a:r>
              <a:rPr lang="nl-NL" sz="2000" dirty="0"/>
              <a:t>Risico vervuiling drains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6F41-0498-43CF-8345-224A18877F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20</a:t>
            </a:fld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81CD18-0FA3-4854-83A8-4895F4EA6B03}"/>
              </a:ext>
            </a:extLst>
          </p:cNvPr>
          <p:cNvSpPr txBox="1">
            <a:spLocks/>
          </p:cNvSpPr>
          <p:nvPr/>
        </p:nvSpPr>
        <p:spPr bwMode="auto">
          <a:xfrm>
            <a:off x="4783638" y="1021838"/>
            <a:ext cx="4150800" cy="5075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413" indent="-252413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Greppelinfiltratie</a:t>
            </a:r>
          </a:p>
          <a:p>
            <a:r>
              <a:rPr lang="nl-NL" sz="2000" dirty="0"/>
              <a:t>Effect afhankelijk van greppelafstand</a:t>
            </a:r>
          </a:p>
          <a:p>
            <a:r>
              <a:rPr lang="nl-NL" sz="2000" dirty="0"/>
              <a:t>Leidt sneller tot vernatting.</a:t>
            </a:r>
          </a:p>
          <a:p>
            <a:r>
              <a:rPr lang="nl-NL" sz="2000" dirty="0"/>
              <a:t>Niet geschikt voor weiden met grote koppels.</a:t>
            </a:r>
          </a:p>
          <a:p>
            <a:r>
              <a:rPr lang="nl-NL" sz="2000" dirty="0"/>
              <a:t>Meer greppelonderhoud.</a:t>
            </a:r>
          </a:p>
          <a:p>
            <a:r>
              <a:rPr lang="nl-NL" sz="2000" dirty="0"/>
              <a:t>Toename ongewenste grassen en kruiden</a:t>
            </a:r>
          </a:p>
          <a:p>
            <a:r>
              <a:rPr lang="nl-NL" sz="2000" dirty="0"/>
              <a:t>Groter risico op leverbot?</a:t>
            </a:r>
          </a:p>
          <a:p>
            <a:r>
              <a:rPr lang="nl-NL" sz="2000" dirty="0"/>
              <a:t>Meer methaanemissie?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2468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384E-A977-4B4C-BD5F-4294EEB6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Wat vraagt dit van de boer?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43D91-38FC-4F1B-90C0-2F38686E8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50800" cy="4089600"/>
          </a:xfrm>
          <a:solidFill>
            <a:schemeClr val="accent1">
              <a:lumMod val="20000"/>
              <a:lumOff val="80000"/>
            </a:schemeClr>
          </a:solidFill>
        </p:spPr>
        <p:txBody>
          <a:bodyPr numCol="1"/>
          <a:lstStyle/>
          <a:p>
            <a:pPr marL="0" indent="0">
              <a:buNone/>
            </a:pPr>
            <a:r>
              <a:rPr lang="nl-NL" sz="2000" dirty="0" err="1"/>
              <a:t>Pompgestuurd</a:t>
            </a:r>
            <a:endParaRPr lang="nl-NL" sz="2000" dirty="0"/>
          </a:p>
          <a:p>
            <a:r>
              <a:rPr lang="nl-NL" sz="2000" dirty="0"/>
              <a:t>Zorgvuldig omgaan met de drains en putten om beschadiging en vervuiling te voorkomen.</a:t>
            </a:r>
          </a:p>
          <a:p>
            <a:r>
              <a:rPr lang="nl-NL" sz="2000" dirty="0"/>
              <a:t>Een hoge investering.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6F41-0498-43CF-8345-224A18877F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21</a:t>
            </a:fld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81CD18-0FA3-4854-83A8-4895F4EA6B03}"/>
              </a:ext>
            </a:extLst>
          </p:cNvPr>
          <p:cNvSpPr txBox="1">
            <a:spLocks/>
          </p:cNvSpPr>
          <p:nvPr/>
        </p:nvSpPr>
        <p:spPr bwMode="auto">
          <a:xfrm>
            <a:off x="4783638" y="1835249"/>
            <a:ext cx="4150800" cy="408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413" indent="-252413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Greppelinfiltratie</a:t>
            </a:r>
          </a:p>
          <a:p>
            <a:r>
              <a:rPr lang="nl-NL" sz="2000" dirty="0"/>
              <a:t>Meer visuele controle en fysiek werk nodig</a:t>
            </a:r>
          </a:p>
          <a:p>
            <a:r>
              <a:rPr lang="nl-NL" sz="2000" dirty="0"/>
              <a:t>Nog beter plannen en afstemmen van het graslandgebruik</a:t>
            </a:r>
          </a:p>
          <a:p>
            <a:r>
              <a:rPr lang="nl-NL" sz="2000" dirty="0"/>
              <a:t>Daar waar het slootpeil onvoldoende hoog is actief water aanvoeren.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398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A6F4-E4C5-4383-8C3B-FACB4AE7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/>
              <a:t>Aandachtpunten drukdrains!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1C378-A9DA-4F1A-9F6E-D6D6475FA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262" y="1125035"/>
            <a:ext cx="8691555" cy="4183811"/>
          </a:xfrm>
        </p:spPr>
        <p:txBody>
          <a:bodyPr/>
          <a:lstStyle/>
          <a:p>
            <a:r>
              <a:rPr lang="nl-NL" dirty="0"/>
              <a:t>Verminderde werking door vervuiling met slib en luchtinsluiting bij </a:t>
            </a:r>
            <a:r>
              <a:rPr lang="nl-NL" dirty="0" err="1"/>
              <a:t>putpeil</a:t>
            </a:r>
            <a:r>
              <a:rPr lang="nl-NL" dirty="0"/>
              <a:t> onder drainniveau.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Biochemische reactie kan sulfide-afzetting geven (IPV).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E349A-7B02-498D-8351-5907A0F63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22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29FE7-3E4E-49CE-98C5-1D8728427C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6"/>
          <a:stretch/>
        </p:blipFill>
        <p:spPr>
          <a:xfrm>
            <a:off x="5557216" y="4436406"/>
            <a:ext cx="2333669" cy="2421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E0426-BB85-4EA3-AF87-88050869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70" y="1929933"/>
            <a:ext cx="5740482" cy="17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A6F4-E4C5-4383-8C3B-FACB4AE7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/>
              <a:t>Beelden draininspectie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1C378-A9DA-4F1A-9F6E-D6D6475FA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45" y="1240444"/>
            <a:ext cx="8691555" cy="4183811"/>
          </a:xfrm>
        </p:spPr>
        <p:txBody>
          <a:bodyPr/>
          <a:lstStyle/>
          <a:p>
            <a:r>
              <a:rPr lang="nl-NL" dirty="0"/>
              <a:t>Drains kunnen vervuild raken met slib (KTC)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Biochemische reactie kan sulfide-afzetting geven (IPV).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E349A-7B02-498D-8351-5907A0F63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23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C5B84-8555-4437-A025-D13475F0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1130609"/>
            <a:ext cx="8797290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637D-F642-4666-88F9-7758EF77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Leverbot (IPV)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30E7-F538-4F4B-83E2-FC9A1E0610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46" y="1240444"/>
            <a:ext cx="8521188" cy="5131555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Vernatting was een verklarende factor voor het aantal leverbotslakken, onafhankelijk van de oorzaak van vochtverschillen (wel/geen vernattingsmaatregel).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111C6-19E8-447C-9CC3-34B7C05BEB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24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08B9F-CCED-4AAB-B85A-3E7165046C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4" y="1142787"/>
            <a:ext cx="8199912" cy="3269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01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1EE7-243D-41B6-9D28-40DC5EC2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Economie (studie IPV)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DF19D-C532-4C0F-BC93-C8C61B594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454172"/>
            <a:ext cx="8730750" cy="3949656"/>
          </a:xfrm>
        </p:spPr>
        <p:txBody>
          <a:bodyPr/>
          <a:lstStyle/>
          <a:p>
            <a:r>
              <a:rPr lang="nl-NL" sz="1900" dirty="0"/>
              <a:t>De kosten overtreffen de baten. Verschil wordt groter naar mate het streefpeil voor de grondwaterstand hoger is.</a:t>
            </a:r>
          </a:p>
          <a:p>
            <a:r>
              <a:rPr lang="nl-NL" sz="1900" dirty="0"/>
              <a:t>Drukdrains zijn effectief maar duur. De kosten voor rente, afschrijving en onderhoud en bedroegen 550 euro per ha per jaar.</a:t>
            </a:r>
          </a:p>
          <a:p>
            <a:r>
              <a:rPr lang="nl-NL" sz="1900" dirty="0"/>
              <a:t>Met handmatige aansturing en wind- of zonne-energie zouden de kosten 381 euro per ha per jaar bedragen. </a:t>
            </a:r>
          </a:p>
          <a:p>
            <a:r>
              <a:rPr lang="nl-NL" sz="1900" dirty="0"/>
              <a:t>Deze besparingen kunnen echter wel ten kosten gaan van voldoende pompcapaciteit en infiltratie.</a:t>
            </a:r>
          </a:p>
          <a:p>
            <a:r>
              <a:rPr lang="nl-NL" sz="1900" dirty="0"/>
              <a:t>Greppelinfiltratie is </a:t>
            </a:r>
            <a:r>
              <a:rPr lang="nl-NL" sz="1900" dirty="0" err="1"/>
              <a:t>kosteneffectiever</a:t>
            </a:r>
            <a:r>
              <a:rPr lang="nl-NL" sz="1900" dirty="0"/>
              <a:t>, maar de praktijk is sceptisch, zeker bij een hoge beweidingsintensiteit.</a:t>
            </a:r>
          </a:p>
          <a:p>
            <a:pPr marL="0" indent="0">
              <a:buNone/>
            </a:pPr>
            <a:endParaRPr lang="nl-NL" sz="1900" dirty="0"/>
          </a:p>
          <a:p>
            <a:endParaRPr lang="nl-NL" sz="1900" dirty="0"/>
          </a:p>
          <a:p>
            <a:endParaRPr lang="nl-NL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51667-EE96-4D3E-A810-E4CB04D35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71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21BA-646A-4BC4-9E21-4CA4E0D2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230188"/>
            <a:ext cx="8984202" cy="791650"/>
          </a:xfrm>
        </p:spPr>
        <p:txBody>
          <a:bodyPr/>
          <a:lstStyle/>
          <a:p>
            <a:r>
              <a:rPr lang="nl-NL" u="sng" dirty="0"/>
              <a:t>Geschatte</a:t>
            </a:r>
            <a:r>
              <a:rPr lang="nl-NL" dirty="0"/>
              <a:t> bodemdaling en CO2-emissie (IPV)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BA1EE-F330-4232-BF60-FD5F07F73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26</a:t>
            </a:fld>
            <a:endParaRPr lang="nl-NL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944D94-A4BA-4C96-9C08-B1D615FB9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72254"/>
              </p:ext>
            </p:extLst>
          </p:nvPr>
        </p:nvGraphicFramePr>
        <p:xfrm>
          <a:off x="310718" y="1643331"/>
          <a:ext cx="8678483" cy="40295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628866">
                  <a:extLst>
                    <a:ext uri="{9D8B030D-6E8A-4147-A177-3AD203B41FA5}">
                      <a16:colId xmlns:a16="http://schemas.microsoft.com/office/drawing/2014/main" val="4097385111"/>
                    </a:ext>
                  </a:extLst>
                </a:gridCol>
                <a:gridCol w="958737">
                  <a:extLst>
                    <a:ext uri="{9D8B030D-6E8A-4147-A177-3AD203B41FA5}">
                      <a16:colId xmlns:a16="http://schemas.microsoft.com/office/drawing/2014/main" val="1877407437"/>
                    </a:ext>
                  </a:extLst>
                </a:gridCol>
                <a:gridCol w="1317145">
                  <a:extLst>
                    <a:ext uri="{9D8B030D-6E8A-4147-A177-3AD203B41FA5}">
                      <a16:colId xmlns:a16="http://schemas.microsoft.com/office/drawing/2014/main" val="3844607981"/>
                    </a:ext>
                  </a:extLst>
                </a:gridCol>
                <a:gridCol w="1756192">
                  <a:extLst>
                    <a:ext uri="{9D8B030D-6E8A-4147-A177-3AD203B41FA5}">
                      <a16:colId xmlns:a16="http://schemas.microsoft.com/office/drawing/2014/main" val="264052201"/>
                    </a:ext>
                  </a:extLst>
                </a:gridCol>
                <a:gridCol w="1017543">
                  <a:extLst>
                    <a:ext uri="{9D8B030D-6E8A-4147-A177-3AD203B41FA5}">
                      <a16:colId xmlns:a16="http://schemas.microsoft.com/office/drawing/2014/main" val="2094177838"/>
                    </a:ext>
                  </a:extLst>
                </a:gridCol>
              </a:tblGrid>
              <a:tr h="843102">
                <a:tc>
                  <a:txBody>
                    <a:bodyPr/>
                    <a:lstStyle/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effectLst/>
                          <a:latin typeface="Gotham Black"/>
                        </a:rPr>
                        <a:t>Wetting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 </a:t>
                      </a:r>
                      <a:r>
                        <a:rPr lang="nl-NL" sz="1600" b="0" dirty="0" err="1">
                          <a:effectLst/>
                          <a:latin typeface="Gotham Black"/>
                        </a:rPr>
                        <a:t>measures</a:t>
                      </a: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GLG</a:t>
                      </a: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(cm-mv)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Bodemdaling</a:t>
                      </a: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(mm. j-</a:t>
                      </a:r>
                      <a:r>
                        <a:rPr lang="nl-NL" sz="1600" b="0" baseline="30000" dirty="0">
                          <a:effectLst/>
                          <a:latin typeface="Gotham Black"/>
                        </a:rPr>
                        <a:t>1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)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Emissie CO</a:t>
                      </a:r>
                      <a:r>
                        <a:rPr lang="nl-NL" sz="1600" b="0" baseline="-25000" dirty="0">
                          <a:effectLst/>
                          <a:latin typeface="Gotham Black"/>
                        </a:rPr>
                        <a:t>2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 + N</a:t>
                      </a:r>
                      <a:r>
                        <a:rPr lang="nl-NL" sz="1600" b="0" baseline="-25000" dirty="0">
                          <a:effectLst/>
                          <a:latin typeface="Gotham Black"/>
                        </a:rPr>
                        <a:t>2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O</a:t>
                      </a: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 (t CO</a:t>
                      </a:r>
                      <a:r>
                        <a:rPr lang="nl-NL" sz="1600" b="0" baseline="-25000" dirty="0">
                          <a:effectLst/>
                          <a:latin typeface="Gotham Black"/>
                        </a:rPr>
                        <a:t>2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-eq ha</a:t>
                      </a:r>
                      <a:r>
                        <a:rPr lang="nl-NL" sz="1600" b="0" baseline="30000" dirty="0">
                          <a:effectLst/>
                          <a:latin typeface="Gotham Black"/>
                        </a:rPr>
                        <a:t>-1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.j-</a:t>
                      </a:r>
                      <a:r>
                        <a:rPr lang="nl-NL" sz="1600" b="0" baseline="30000" dirty="0">
                          <a:effectLst/>
                          <a:latin typeface="Gotham Black"/>
                        </a:rPr>
                        <a:t>1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)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Reductie</a:t>
                      </a: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(%)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01085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otham Black"/>
                        </a:rPr>
                        <a:t>1.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Referentie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met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slootpeil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50 cm – mv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73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11.2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28.1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0</a:t>
                      </a:r>
                      <a:endParaRPr lang="nl-NL" sz="1600" b="0" dirty="0">
                        <a:solidFill>
                          <a:schemeClr val="tx1"/>
                        </a:solidFill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8250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2. OWD-pomp met streefpeil 30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45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3.6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9.0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68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51326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3. OWD-pomp met streefpeil 40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52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5.4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13.6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Gotham Black"/>
                        </a:rPr>
                        <a:t>52</a:t>
                      </a:r>
                      <a:endParaRPr lang="nl-NL" sz="160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86838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4. OWD-pomp met streefpeil 50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Gotham Black"/>
                        </a:rPr>
                        <a:t>56</a:t>
                      </a:r>
                      <a:endParaRPr lang="nl-NL" sz="160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6.6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16.5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Gotham Black"/>
                        </a:rPr>
                        <a:t>41</a:t>
                      </a:r>
                      <a:endParaRPr lang="nl-NL" sz="160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00220"/>
                  </a:ext>
                </a:extLst>
              </a:tr>
              <a:tr h="448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otham Black"/>
                        </a:rPr>
                        <a:t>5.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Slootpeilverhoging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20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Gotham Black"/>
                        </a:rPr>
                        <a:t>70</a:t>
                      </a:r>
                      <a:endParaRPr lang="nl-NL" sz="160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10.2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25.5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Gotham Black"/>
                        </a:rPr>
                        <a:t>9</a:t>
                      </a:r>
                      <a:endParaRPr lang="nl-NL" sz="160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61842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6. Greppelinfiltratie 12,5 m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44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3.2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8.1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71</a:t>
                      </a:r>
                      <a:endParaRPr lang="nl-NL" sz="1600" dirty="0">
                        <a:effectLst/>
                        <a:highlight>
                          <a:srgbClr val="00FF00"/>
                        </a:highlight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70386"/>
                  </a:ext>
                </a:extLst>
              </a:tr>
              <a:tr h="456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7. Greppelinfiltratie 20 m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52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5.3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13.3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Gotham Black"/>
                        </a:rPr>
                        <a:t>53</a:t>
                      </a:r>
                      <a:endParaRPr lang="nl-NL" sz="160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98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82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21BA-646A-4BC4-9E21-4CA4E0D2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Berekende kosten maatregelen (IPV)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BA1EE-F330-4232-BF60-FD5F07F73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27</a:t>
            </a:fld>
            <a:endParaRPr lang="nl-NL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62CEF6-72EF-4F33-ADB2-DF21F2A17E4C}"/>
              </a:ext>
            </a:extLst>
          </p:cNvPr>
          <p:cNvGraphicFramePr>
            <a:graphicFrameLocks noGrp="1"/>
          </p:cNvGraphicFramePr>
          <p:nvPr/>
        </p:nvGraphicFramePr>
        <p:xfrm>
          <a:off x="228629" y="1435639"/>
          <a:ext cx="8686741" cy="3986722"/>
        </p:xfrm>
        <a:graphic>
          <a:graphicData uri="http://schemas.openxmlformats.org/drawingml/2006/table">
            <a:tbl>
              <a:tblPr firstRow="1" firstCol="1" bandRow="1"/>
              <a:tblGrid>
                <a:gridCol w="4025964">
                  <a:extLst>
                    <a:ext uri="{9D8B030D-6E8A-4147-A177-3AD203B41FA5}">
                      <a16:colId xmlns:a16="http://schemas.microsoft.com/office/drawing/2014/main" val="4097385111"/>
                    </a:ext>
                  </a:extLst>
                </a:gridCol>
                <a:gridCol w="1784412">
                  <a:extLst>
                    <a:ext uri="{9D8B030D-6E8A-4147-A177-3AD203B41FA5}">
                      <a16:colId xmlns:a16="http://schemas.microsoft.com/office/drawing/2014/main" val="1877407437"/>
                    </a:ext>
                  </a:extLst>
                </a:gridCol>
                <a:gridCol w="1349405">
                  <a:extLst>
                    <a:ext uri="{9D8B030D-6E8A-4147-A177-3AD203B41FA5}">
                      <a16:colId xmlns:a16="http://schemas.microsoft.com/office/drawing/2014/main" val="3844607981"/>
                    </a:ext>
                  </a:extLst>
                </a:gridCol>
                <a:gridCol w="1526960">
                  <a:extLst>
                    <a:ext uri="{9D8B030D-6E8A-4147-A177-3AD203B41FA5}">
                      <a16:colId xmlns:a16="http://schemas.microsoft.com/office/drawing/2014/main" val="3193991736"/>
                    </a:ext>
                  </a:extLst>
                </a:gridCol>
              </a:tblGrid>
              <a:tr h="57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effectLst/>
                          <a:latin typeface="Gotham Black"/>
                        </a:rPr>
                        <a:t>Wetting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 </a:t>
                      </a:r>
                      <a:r>
                        <a:rPr lang="nl-NL" sz="1600" b="0" dirty="0" err="1">
                          <a:effectLst/>
                          <a:latin typeface="Gotham Black"/>
                        </a:rPr>
                        <a:t>measures</a:t>
                      </a:r>
                      <a:endParaRPr lang="nl-NL" sz="1600" b="0" dirty="0">
                        <a:effectLst/>
                        <a:latin typeface="Gotham Black"/>
                      </a:endParaRPr>
                    </a:p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</a:rPr>
                        <a:t>Δ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 totale kosten euro per 100 kg melk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l-GR" sz="1600" b="0" dirty="0">
                          <a:effectLst/>
                        </a:rPr>
                        <a:t>Δ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 totale kosten  euro per ha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 lvl="0" indent="0" algn="ctr" defTabSz="19050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Totale kosten euro per </a:t>
                      </a:r>
                    </a:p>
                    <a:p>
                      <a:pPr marL="36195" marR="36195" lvl="0" indent="0" algn="ctr" defTabSz="19050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tCO</a:t>
                      </a:r>
                      <a:r>
                        <a:rPr lang="nl-NL" sz="1600" b="0" baseline="-25000" dirty="0">
                          <a:effectLst/>
                          <a:latin typeface="Gotham Black"/>
                        </a:rPr>
                        <a:t>2</a:t>
                      </a:r>
                      <a:r>
                        <a:rPr lang="nl-NL" sz="1600" b="0" dirty="0">
                          <a:effectLst/>
                          <a:latin typeface="Gotham Black"/>
                        </a:rPr>
                        <a:t>-eq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01085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otham Black"/>
                        </a:rPr>
                        <a:t>1.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Referentie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met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slootpeil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50 cm – mv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b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b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b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8250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2. OWD-pomp met streefpeil 30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FF0000"/>
                          </a:highlight>
                          <a:latin typeface="Gotham Black"/>
                        </a:rPr>
                        <a:t>3,8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FF0000"/>
                          </a:highlight>
                          <a:latin typeface="Gotham Black"/>
                        </a:rPr>
                        <a:t>620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FF0000"/>
                          </a:highlight>
                          <a:latin typeface="Gotham Black"/>
                        </a:rPr>
                        <a:t>35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51326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3. OWD-pomp met streefpeil 40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3,1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504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36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86838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4. OWD-pomp met streefpeil 50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3,0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491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41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00220"/>
                  </a:ext>
                </a:extLst>
              </a:tr>
              <a:tr h="480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otham Black"/>
                        </a:rPr>
                        <a:t>5. </a:t>
                      </a:r>
                      <a:r>
                        <a:rPr lang="en-US" sz="1600" b="0" dirty="0" err="1">
                          <a:effectLst/>
                          <a:latin typeface="Gotham Black"/>
                        </a:rPr>
                        <a:t>Slootpeilverhoging</a:t>
                      </a:r>
                      <a:r>
                        <a:rPr lang="en-US" sz="1600" b="0" dirty="0">
                          <a:effectLst/>
                          <a:latin typeface="Gotham Black"/>
                        </a:rPr>
                        <a:t> 20 cm – mv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0,8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125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53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61842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6. Greppelinfiltratie 12,5 m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1,6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258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highlight>
                            <a:srgbClr val="00FF00"/>
                          </a:highlight>
                          <a:latin typeface="Gotham Black"/>
                        </a:rPr>
                        <a:t>14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70386"/>
                  </a:ext>
                </a:extLst>
              </a:tr>
              <a:tr h="488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36195" marR="36195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effectLst/>
                          <a:latin typeface="Gotham Black"/>
                        </a:rPr>
                        <a:t>7. Greppelinfiltratie 20 m</a:t>
                      </a:r>
                      <a:endParaRPr lang="nl-NL" sz="1600" b="0" dirty="0">
                        <a:effectLst/>
                        <a:latin typeface="Gotham Black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0,8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137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 fontAlgn="ctr"/>
                      <a:r>
                        <a:rPr lang="nl-NL" sz="1600" u="none" strike="noStrike" dirty="0">
                          <a:effectLst/>
                          <a:latin typeface="Gotham Black"/>
                        </a:rPr>
                        <a:t>10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Gotham Black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98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88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C576-DD7C-4774-BDF0-DC657FBE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C70D2-218E-4ACC-93A6-85F065C14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250" y="1198486"/>
            <a:ext cx="8730750" cy="4687410"/>
          </a:xfrm>
        </p:spPr>
        <p:txBody>
          <a:bodyPr/>
          <a:lstStyle/>
          <a:p>
            <a:r>
              <a:rPr lang="nl-NL" sz="2000" dirty="0"/>
              <a:t>Drukdrains zijn zeer effectief.</a:t>
            </a:r>
          </a:p>
          <a:p>
            <a:r>
              <a:rPr lang="nl-NL" sz="2000" dirty="0"/>
              <a:t>Wel een dure oplossing en vraagt zorgvuldig gebruik.</a:t>
            </a:r>
          </a:p>
          <a:p>
            <a:r>
              <a:rPr lang="nl-NL" sz="2000" dirty="0"/>
              <a:t>Ook de aanleg moet goed gebeuren (KIWA-richtlijn)!</a:t>
            </a:r>
          </a:p>
          <a:p>
            <a:r>
              <a:rPr lang="nl-NL" sz="2000" dirty="0"/>
              <a:t>Greppelinfiltratie past bij vergroten natuurwaarden.</a:t>
            </a:r>
          </a:p>
          <a:p>
            <a:r>
              <a:rPr lang="nl-NL" sz="2000" dirty="0"/>
              <a:t>Kan wel het risico op leverbot vergroten.</a:t>
            </a:r>
          </a:p>
          <a:p>
            <a:r>
              <a:rPr lang="nl-NL" sz="2000" dirty="0"/>
              <a:t>Graslandgebruik en intensiteit bepalen keuze van systeem.</a:t>
            </a:r>
          </a:p>
          <a:p>
            <a:r>
              <a:rPr lang="nl-NL" sz="2000" dirty="0"/>
              <a:t>Dit kan verschillen binnen een bedrijf en tussen bedrijven. </a:t>
            </a:r>
          </a:p>
          <a:p>
            <a:r>
              <a:rPr lang="nl-NL" sz="2000" dirty="0"/>
              <a:t>Vernatting kost geld! </a:t>
            </a:r>
          </a:p>
          <a:p>
            <a:r>
              <a:rPr lang="nl-NL" sz="2000" dirty="0"/>
              <a:t>Subsidie of valuta voor veen nodig om kosten te dekken.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BB16C-A725-4E76-934D-F07CB6334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3132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3199" y="230189"/>
            <a:ext cx="8277939" cy="715208"/>
          </a:xfrm>
        </p:spPr>
        <p:txBody>
          <a:bodyPr/>
          <a:lstStyle/>
          <a:p>
            <a:r>
              <a:rPr lang="nl-NL" dirty="0"/>
              <a:t>Bedankt voor de aandacht!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7"/>
          </p:nvPr>
        </p:nvSpPr>
        <p:spPr>
          <a:xfrm>
            <a:off x="493199" y="1395758"/>
            <a:ext cx="5623516" cy="1461594"/>
          </a:xfrm>
        </p:spPr>
        <p:txBody>
          <a:bodyPr/>
          <a:lstStyle/>
          <a:p>
            <a:r>
              <a:rPr lang="nl-NL" dirty="0"/>
              <a:t>Voor meer informatie:</a:t>
            </a:r>
          </a:p>
          <a:p>
            <a:pPr>
              <a:lnSpc>
                <a:spcPct val="100000"/>
              </a:lnSpc>
            </a:pPr>
            <a:r>
              <a:rPr lang="nl-NL" sz="1800" dirty="0"/>
              <a:t>Idse Hoving, Wageningen Livestock Research</a:t>
            </a:r>
          </a:p>
          <a:p>
            <a:pPr>
              <a:lnSpc>
                <a:spcPct val="100000"/>
              </a:lnSpc>
            </a:pPr>
            <a:r>
              <a:rPr lang="nl-NL" sz="1800" dirty="0">
                <a:hlinkClick r:id="rId2"/>
              </a:rPr>
              <a:t>idse.hoving@wur.nl</a:t>
            </a:r>
            <a:endParaRPr lang="nl-NL" sz="1800" dirty="0"/>
          </a:p>
          <a:p>
            <a:pPr>
              <a:lnSpc>
                <a:spcPct val="100000"/>
              </a:lnSpc>
            </a:pPr>
            <a:endParaRPr lang="nl-NL" sz="1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r="21590"/>
          <a:stretch>
            <a:fillRect/>
          </a:stretch>
        </p:blipFill>
        <p:spPr>
          <a:xfrm>
            <a:off x="5448798" y="1472677"/>
            <a:ext cx="3557109" cy="3557109"/>
          </a:xfrm>
        </p:spPr>
      </p:pic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9F0192E4-FF41-4D5D-955C-DB02EA114F83}"/>
              </a:ext>
            </a:extLst>
          </p:cNvPr>
          <p:cNvSpPr txBox="1">
            <a:spLocks/>
          </p:cNvSpPr>
          <p:nvPr/>
        </p:nvSpPr>
        <p:spPr bwMode="auto">
          <a:xfrm>
            <a:off x="493199" y="5106705"/>
            <a:ext cx="8512708" cy="8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1200" dirty="0"/>
              <a:t>De presentatie is uitgevoerd in het kader van het Kennis Basis programma 34: Circulair en Klimaatneutraal Project KB-34-005-001 (Veengebieden in nieuwe circulaire en klimaatpositieve productiesystemen).</a:t>
            </a:r>
          </a:p>
        </p:txBody>
      </p:sp>
    </p:spTree>
    <p:extLst>
      <p:ext uri="{BB962C8B-B14F-4D97-AF65-F5344CB8AC3E}">
        <p14:creationId xmlns:p14="http://schemas.microsoft.com/office/powerpoint/2010/main" val="14197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8126-C07D-4EC8-A1F7-52E037A6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Buisdrains en </a:t>
            </a:r>
            <a:r>
              <a:rPr lang="nl-NL" dirty="0" err="1"/>
              <a:t>moldrains</a:t>
            </a:r>
            <a:endParaRPr lang="nl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FE0362-DFE1-41BE-A1A8-2955940B1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CCCFE6B-9CE0-4C2F-9AE5-77EC37945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r="9471" b="4"/>
          <a:stretch/>
        </p:blipFill>
        <p:spPr bwMode="auto">
          <a:xfrm>
            <a:off x="4713040" y="1253449"/>
            <a:ext cx="4104000" cy="40330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73C52-DDA9-4DC5-BDA0-B4EB5F09B8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21200" y="6372000"/>
            <a:ext cx="468000" cy="164250"/>
          </a:xfrm>
        </p:spPr>
        <p:txBody>
          <a:bodyPr wrap="square">
            <a:normAutofit/>
          </a:bodyPr>
          <a:lstStyle/>
          <a:p>
            <a:pPr algn="r">
              <a:spcAft>
                <a:spcPts val="600"/>
              </a:spcAft>
            </a:pPr>
            <a:fld id="{F25965E0-7062-474C-8671-DB3A3CE669B0}" type="slidenum">
              <a:rPr lang="nl-NL" smtClean="0"/>
              <a:pPr algn="r">
                <a:spcAft>
                  <a:spcPts val="600"/>
                </a:spcAft>
              </a:pPr>
              <a:t>3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38BF3-CA4B-4EEF-A404-8E1E8981D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3" b="4"/>
          <a:stretch/>
        </p:blipFill>
        <p:spPr bwMode="auto">
          <a:xfrm>
            <a:off x="436880" y="1253449"/>
            <a:ext cx="4104000" cy="40330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BF282-C630-4CD8-B68A-31252D99C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8752" b="17915"/>
          <a:stretch/>
        </p:blipFill>
        <p:spPr bwMode="auto">
          <a:xfrm>
            <a:off x="4713040" y="4416287"/>
            <a:ext cx="4104000" cy="24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5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FCC1-8161-49B5-AFE5-F9A21D58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37" y="230188"/>
            <a:ext cx="3796277" cy="1353086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Proefopzet 2003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80D6BA3-70AD-4B08-9E59-166D0967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6" t="15328" r="44563" b="8781"/>
          <a:stretch/>
        </p:blipFill>
        <p:spPr>
          <a:xfrm>
            <a:off x="4520333" y="226800"/>
            <a:ext cx="3482725" cy="630945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80188-A70A-4B81-9363-EE6475C8E8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301" y="1840012"/>
            <a:ext cx="3872513" cy="4122638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/>
              <a:t>Geschikt voor statistisch betrouwbare toetsing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err="1"/>
              <a:t>Moldrains</a:t>
            </a:r>
            <a:r>
              <a:rPr lang="nl-NL" dirty="0"/>
              <a:t> en drainbuizen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/>
              <a:t>Drainafstanden van    4, 8 en 12 m binnen perceel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DD481-312C-4CC4-96E5-9E17A17706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21200" y="6372000"/>
            <a:ext cx="468000" cy="164250"/>
          </a:xfrm>
        </p:spPr>
        <p:txBody>
          <a:bodyPr wrap="square">
            <a:normAutofit/>
          </a:bodyPr>
          <a:lstStyle/>
          <a:p>
            <a:pPr algn="r">
              <a:spcAft>
                <a:spcPts val="600"/>
              </a:spcAft>
            </a:pPr>
            <a:fld id="{F25965E0-7062-474C-8671-DB3A3CE669B0}" type="slidenum">
              <a:rPr lang="nl-NL" smtClean="0"/>
              <a:pPr algn="r">
                <a:spcAft>
                  <a:spcPts val="600"/>
                </a:spcAft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89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ADD3-CEEC-41B3-8E26-B0183C57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4" y="230188"/>
            <a:ext cx="8796336" cy="791650"/>
          </a:xfrm>
        </p:spPr>
        <p:txBody>
          <a:bodyPr/>
          <a:lstStyle/>
          <a:p>
            <a:r>
              <a:rPr lang="nl-NL" dirty="0"/>
              <a:t>Trigger: tweeledige functie onderwaterdrains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AD00C-757D-4A84-B4FB-77DC7336E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664" y="1197872"/>
            <a:ext cx="5200879" cy="4753272"/>
          </a:xfrm>
        </p:spPr>
        <p:txBody>
          <a:bodyPr/>
          <a:lstStyle/>
          <a:p>
            <a:r>
              <a:rPr lang="nl-NL" sz="2000" dirty="0"/>
              <a:t>Vernatting was niet bespreekbaar!</a:t>
            </a:r>
          </a:p>
          <a:p>
            <a:r>
              <a:rPr lang="nl-NL" sz="2000" dirty="0"/>
              <a:t>Onderwaterdrains zouden zowel veenafbraak verminderen als graslandgebruik verbeteren.</a:t>
            </a:r>
          </a:p>
          <a:p>
            <a:r>
              <a:rPr lang="nl-NL" sz="2000" dirty="0"/>
              <a:t>Introductie van onderwaterdrains bij gangbaar slootpeil van 60 cm –mv.</a:t>
            </a:r>
          </a:p>
          <a:p>
            <a:r>
              <a:rPr lang="nl-NL" sz="2000" dirty="0"/>
              <a:t>Dit gaf alleen extra infiltratie in uitgesproken droge perioden.</a:t>
            </a:r>
          </a:p>
          <a:p>
            <a:r>
              <a:rPr lang="nl-NL" sz="2000" dirty="0"/>
              <a:t>Vervolgens hebben we ontwikkelstappen doorlopen om effect op infiltratie te vergroten.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553E-5E87-41D0-94E9-5D943FF5EC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5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6FA5D9-B294-4F0A-8A56-3EE5AD8A7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4362" y="2037700"/>
            <a:ext cx="4999903" cy="33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F012-6B72-422F-A3C9-CCB7143D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Ontwikkelstappen vanuit onderzoek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73E33-D69A-487A-9A62-17C175C68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118" y="1279113"/>
            <a:ext cx="5876331" cy="4835612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KTC Zegveld</a:t>
            </a:r>
          </a:p>
          <a:p>
            <a:r>
              <a:rPr lang="nl-NL" sz="2000" dirty="0"/>
              <a:t>Onderwaterdrains (2003-2007)</a:t>
            </a:r>
          </a:p>
          <a:p>
            <a:r>
              <a:rPr lang="nl-NL" sz="2000" dirty="0"/>
              <a:t>Onderwaterdrains met dynamisch slootpeil (2011-2016)</a:t>
            </a:r>
          </a:p>
          <a:p>
            <a:r>
              <a:rPr lang="nl-NL" sz="2000" dirty="0" err="1"/>
              <a:t>Pompgestuurde</a:t>
            </a:r>
            <a:r>
              <a:rPr lang="nl-NL" sz="2000" dirty="0"/>
              <a:t> onderwaterdrains – ‘drukdrains’ (2016-2020)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Innovatie programma Veen (IPV)</a:t>
            </a:r>
          </a:p>
          <a:p>
            <a:r>
              <a:rPr lang="nl-NL" sz="2000" dirty="0"/>
              <a:t>Drukdrains (2018-2021)</a:t>
            </a:r>
          </a:p>
          <a:p>
            <a:r>
              <a:rPr lang="nl-NL" sz="2000" dirty="0"/>
              <a:t>Greppelinfiltratie (2020-2021)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E0A2F-98C2-4959-B05B-BB647AB14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6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6EADD-0D99-481E-A7E8-6BA571326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59" y="3429000"/>
            <a:ext cx="2481989" cy="330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E16A8-EF22-4A38-ADBF-AB3DB5604EC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 r="6744"/>
          <a:stretch/>
        </p:blipFill>
        <p:spPr bwMode="auto">
          <a:xfrm>
            <a:off x="6452449" y="1126265"/>
            <a:ext cx="2481989" cy="2200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80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Aanleg drukdrains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1475" y="1276350"/>
            <a:ext cx="8441266" cy="4772026"/>
            <a:chOff x="0" y="1276349"/>
            <a:chExt cx="8441266" cy="47720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733" y="1276349"/>
              <a:ext cx="4182533" cy="23526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6350"/>
              <a:ext cx="4182533" cy="23526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95700"/>
              <a:ext cx="4182533" cy="23526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733" y="3695699"/>
              <a:ext cx="4182533" cy="2352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98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525B-25C1-4473-A9AD-AF5FCE4B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Werking onderwaterdrains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9FF38-DCAD-4BBD-B5E2-D5743E849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8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83A89-C002-403B-AEE2-334D6749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" y="1278641"/>
            <a:ext cx="8461024" cy="3115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94981-E51B-4C93-9340-577ED091E0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58" y="4208761"/>
            <a:ext cx="4610100" cy="262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5FDA2-1C22-48E4-831F-399BD33BB52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r="20468"/>
          <a:stretch/>
        </p:blipFill>
        <p:spPr bwMode="auto">
          <a:xfrm rot="5400000">
            <a:off x="-123300" y="3984595"/>
            <a:ext cx="3115806" cy="2279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226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2494-A8C5-44A8-A43A-648FA1E1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nl-NL" dirty="0"/>
              <a:t>Proefopzet ‘drukdrains’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18061-C997-4379-B3BF-388A9212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47" y="1021838"/>
            <a:ext cx="5648306" cy="51699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C0351-CC5B-43AB-A33E-FE1DC999A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1370815"/>
      </p:ext>
    </p:extLst>
  </p:cSld>
  <p:clrMapOvr>
    <a:masterClrMapping/>
  </p:clrMapOvr>
</p:sld>
</file>

<file path=ppt/theme/theme1.xml><?xml version="1.0" encoding="utf-8"?>
<a:theme xmlns:a="http://schemas.openxmlformats.org/drawingml/2006/main" name="W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91a1a4-c336-4912-817f-0108abb67337" xsi:nil="true"/>
    <lcf76f155ced4ddcb4097134ff3c332f xmlns="e62114e3-6724-4c40-865f-51f20a7f876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83C783E53D6F4390A0D43F2087C9F1" ma:contentTypeVersion="13" ma:contentTypeDescription="Een nieuw document maken." ma:contentTypeScope="" ma:versionID="c68b74ace8e96bb4e5de8ff22681b396">
  <xsd:schema xmlns:xsd="http://www.w3.org/2001/XMLSchema" xmlns:xs="http://www.w3.org/2001/XMLSchema" xmlns:p="http://schemas.microsoft.com/office/2006/metadata/properties" xmlns:ns2="e62114e3-6724-4c40-865f-51f20a7f8766" xmlns:ns3="9a91a1a4-c336-4912-817f-0108abb67337" targetNamespace="http://schemas.microsoft.com/office/2006/metadata/properties" ma:root="true" ma:fieldsID="6b85381f4c6e059ea310a998c5ba2b28" ns2:_="" ns3:_="">
    <xsd:import namespace="e62114e3-6724-4c40-865f-51f20a7f8766"/>
    <xsd:import namespace="9a91a1a4-c336-4912-817f-0108abb673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114e3-6724-4c40-865f-51f20a7f87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5ec99919-4982-4388-8a64-83a11d2ca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1a1a4-c336-4912-817f-0108abb6733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156004a-0143-48ec-8f4a-cfe0d83c6787}" ma:internalName="TaxCatchAll" ma:showField="CatchAllData" ma:web="9a91a1a4-c336-4912-817f-0108abb673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7ECC89-3DA9-475B-81FD-E3042119FCA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e62114e3-6724-4c40-865f-51f20a7f8766"/>
    <ds:schemaRef ds:uri="http://schemas.openxmlformats.org/package/2006/metadata/core-properties"/>
    <ds:schemaRef ds:uri="9a91a1a4-c336-4912-817f-0108abb6733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85B7B2-0EA7-4A90-983E-48F7B46D6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5AE708-EEC7-4D9E-975A-011121D2B7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2114e3-6724-4c40-865f-51f20a7f8766"/>
    <ds:schemaRef ds:uri="9a91a1a4-c336-4912-817f-0108abb673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13279</TotalTime>
  <Words>1034</Words>
  <Application>Microsoft Office PowerPoint</Application>
  <PresentationFormat>On-screen Show (4:3)</PresentationFormat>
  <Paragraphs>253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Gotham Black</vt:lpstr>
      <vt:lpstr>Verdana</vt:lpstr>
      <vt:lpstr>Wingdings</vt:lpstr>
      <vt:lpstr>WUR</vt:lpstr>
      <vt:lpstr>Zijn onderwaterdrains effectief en wat is het alternatief?</vt:lpstr>
      <vt:lpstr>Zo zijn we begonnen</vt:lpstr>
      <vt:lpstr>Buisdrains en moldrains</vt:lpstr>
      <vt:lpstr>Proefopzet 2003 </vt:lpstr>
      <vt:lpstr>Trigger: tweeledige functie onderwaterdrains </vt:lpstr>
      <vt:lpstr>Ontwikkelstappen vanuit onderzoek</vt:lpstr>
      <vt:lpstr>Aanleg drukdrains</vt:lpstr>
      <vt:lpstr>Werking onderwaterdrains</vt:lpstr>
      <vt:lpstr>Proefopzet ‘drukdrains’ </vt:lpstr>
      <vt:lpstr>Resultaten onderwaterdrains en drukdrains</vt:lpstr>
      <vt:lpstr>Nadere statistische analyse</vt:lpstr>
      <vt:lpstr>Modellering resultaten</vt:lpstr>
      <vt:lpstr>Statistisch model</vt:lpstr>
      <vt:lpstr>Resultaten onderwaterdrains 2004-2014</vt:lpstr>
      <vt:lpstr>Resultaten onderwaterdrains 2016-2020</vt:lpstr>
      <vt:lpstr>Verdere mogelijkheden om te vernatten</vt:lpstr>
      <vt:lpstr>Hoe infiltratie inpassen op een bedrijf?</vt:lpstr>
      <vt:lpstr>Resultaten greppelinfiltratie IPV</vt:lpstr>
      <vt:lpstr>Wat zijn de voordelen?</vt:lpstr>
      <vt:lpstr>Haken en ogen</vt:lpstr>
      <vt:lpstr>Wat vraagt dit van de boer?</vt:lpstr>
      <vt:lpstr>Aandachtpunten drukdrains!</vt:lpstr>
      <vt:lpstr>Beelden draininspectie</vt:lpstr>
      <vt:lpstr>Leverbot (IPV)</vt:lpstr>
      <vt:lpstr>Economie (studie IPV)</vt:lpstr>
      <vt:lpstr>Geschatte bodemdaling en CO2-emissie (IPV)</vt:lpstr>
      <vt:lpstr>Berekende kosten maatregelen (IPV)</vt:lpstr>
      <vt:lpstr>Samengevat</vt:lpstr>
      <vt:lpstr>Bedankt voor de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Geurts, Dennis</cp:lastModifiedBy>
  <cp:revision>462</cp:revision>
  <cp:lastPrinted>2019-07-17T15:01:26Z</cp:lastPrinted>
  <dcterms:created xsi:type="dcterms:W3CDTF">2011-09-29T08:30:03Z</dcterms:created>
  <dcterms:modified xsi:type="dcterms:W3CDTF">2023-12-20T10:20:52Z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WHNL.pptx</vt:lpwstr>
  </property>
  <property fmtid="{D5CDD505-2E9C-101B-9397-08002B2CF9AE}" pid="3" name="ContentTypeId">
    <vt:lpwstr>0x010100DB83C783E53D6F4390A0D43F2087C9F1</vt:lpwstr>
  </property>
</Properties>
</file>