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8" r:id="rId2"/>
    <p:sldId id="259" r:id="rId3"/>
    <p:sldId id="262" r:id="rId4"/>
    <p:sldId id="263" r:id="rId5"/>
    <p:sldId id="266" r:id="rId6"/>
    <p:sldId id="264" r:id="rId7"/>
    <p:sldId id="267" r:id="rId8"/>
    <p:sldId id="265" r:id="rId9"/>
    <p:sldId id="268" r:id="rId10"/>
    <p:sldId id="272" r:id="rId11"/>
    <p:sldId id="270" r:id="rId12"/>
    <p:sldId id="271" r:id="rId13"/>
    <p:sldId id="269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8024" y="2086790"/>
            <a:ext cx="3600400" cy="1128400"/>
          </a:xfrm>
        </p:spPr>
        <p:txBody>
          <a:bodyPr anchor="b">
            <a:normAutofit/>
          </a:bodyPr>
          <a:lstStyle>
            <a:lvl1pPr>
              <a:lnSpc>
                <a:spcPct val="70000"/>
              </a:lnSpc>
              <a:defRPr sz="3600" b="0" i="0" baseline="0">
                <a:latin typeface="ITC Franklin Gothic Demi"/>
                <a:cs typeface="ITC Franklin Gothic Demi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8024" y="3274353"/>
            <a:ext cx="3595703" cy="1190969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err="1"/>
              <a:t>Subtitle</a:t>
            </a:r>
            <a:endParaRPr lang="en-US" dirty="0"/>
          </a:p>
        </p:txBody>
      </p:sp>
      <p:pic>
        <p:nvPicPr>
          <p:cNvPr id="7" name="Picture 6" descr="driehoek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566446" cy="6393025"/>
          </a:xfrm>
          <a:prstGeom prst="rect">
            <a:avLst/>
          </a:prstGeom>
        </p:spPr>
      </p:pic>
      <p:pic>
        <p:nvPicPr>
          <p:cNvPr id="11" name="Picture 10" descr="Health&amp;Society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771" y="188177"/>
            <a:ext cx="1908858" cy="1368615"/>
          </a:xfrm>
          <a:prstGeom prst="rect">
            <a:avLst/>
          </a:prstGeom>
        </p:spPr>
      </p:pic>
      <p:pic>
        <p:nvPicPr>
          <p:cNvPr id="13" name="Picture 12" descr="WUR_ZW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771" y="6226804"/>
            <a:ext cx="3644997" cy="519840"/>
          </a:xfrm>
          <a:prstGeom prst="rect">
            <a:avLst/>
          </a:prstGeom>
        </p:spPr>
      </p:pic>
      <p:pic>
        <p:nvPicPr>
          <p:cNvPr id="5" name="Picture 4" descr="HSOdikkelijn2.pd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013176"/>
            <a:ext cx="884458" cy="118066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88024" y="1700807"/>
            <a:ext cx="3600400" cy="28803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Georgia"/>
                <a:cs typeface="Georgia"/>
              </a:defRPr>
            </a:lvl1pPr>
            <a:lvl2pPr>
              <a:defRPr sz="1200">
                <a:latin typeface="Georgia"/>
                <a:cs typeface="Georgia"/>
              </a:defRPr>
            </a:lvl2pPr>
            <a:lvl3pPr>
              <a:defRPr sz="1200">
                <a:latin typeface="Georgia"/>
                <a:cs typeface="Georgia"/>
              </a:defRPr>
            </a:lvl3pPr>
            <a:lvl4pPr>
              <a:defRPr sz="120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848273" y="2086790"/>
            <a:ext cx="4534368" cy="0"/>
          </a:xfrm>
          <a:prstGeom prst="line">
            <a:avLst/>
          </a:prstGeom>
          <a:ln w="3175" cmpd="sng">
            <a:solidFill>
              <a:srgbClr val="00E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87900" y="4550844"/>
            <a:ext cx="978422" cy="216024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 baseline="0">
                <a:latin typeface="ITC Franklin Gothic Book"/>
                <a:cs typeface="ITC Franklin Gothic Book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926690" y="4550844"/>
            <a:ext cx="2461858" cy="216024"/>
          </a:xfrm>
        </p:spPr>
        <p:txBody>
          <a:bodyPr>
            <a:normAutofit/>
          </a:bodyPr>
          <a:lstStyle>
            <a:lvl1pPr marL="0" indent="0" algn="r">
              <a:buNone/>
              <a:defRPr sz="1200" b="0" i="0" baseline="0">
                <a:latin typeface="ITC Franklin Gothic Book"/>
                <a:cs typeface="ITC Franklin Gothic Book"/>
              </a:defRPr>
            </a:lvl1pPr>
          </a:lstStyle>
          <a:p>
            <a:pPr lvl="0"/>
            <a:r>
              <a:rPr lang="en-US" dirty="0"/>
              <a:t>PLACE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848273" y="4465323"/>
            <a:ext cx="4534368" cy="0"/>
          </a:xfrm>
          <a:prstGeom prst="line">
            <a:avLst/>
          </a:prstGeom>
          <a:ln w="3175" cmpd="sng">
            <a:solidFill>
              <a:srgbClr val="00E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85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3465" y="456605"/>
            <a:ext cx="8229600" cy="542220"/>
          </a:xfrm>
        </p:spPr>
        <p:txBody>
          <a:bodyPr/>
          <a:lstStyle>
            <a:lvl1pPr algn="l">
              <a:defRPr b="0" i="0">
                <a:latin typeface="ITC Franklin Gothic Demi"/>
                <a:cs typeface="ITC Franklin Gothic Demi"/>
              </a:defRPr>
            </a:lvl1pPr>
          </a:lstStyle>
          <a:p>
            <a:r>
              <a:rPr lang="nl-NL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940"/>
            <a:ext cx="8229600" cy="4007486"/>
          </a:xfrm>
        </p:spPr>
        <p:txBody>
          <a:bodyPr>
            <a:normAutofit/>
          </a:bodyPr>
          <a:lstStyle>
            <a:lvl1pPr>
              <a:defRPr sz="1600" b="0" i="0">
                <a:latin typeface="Georgia"/>
                <a:cs typeface="Georgia"/>
              </a:defRPr>
            </a:lvl1pPr>
            <a:lvl2pPr>
              <a:defRPr sz="1600" b="0" i="0">
                <a:latin typeface="Georgia"/>
                <a:cs typeface="Georgia"/>
              </a:defRPr>
            </a:lvl2pPr>
            <a:lvl3pPr>
              <a:defRPr sz="1600" b="0" i="0">
                <a:latin typeface="Georgia"/>
                <a:cs typeface="Georgia"/>
              </a:defRPr>
            </a:lvl3pPr>
            <a:lvl4pPr>
              <a:defRPr sz="1600" b="0" i="0">
                <a:latin typeface="Georgia"/>
                <a:cs typeface="Georgia"/>
              </a:defRPr>
            </a:lvl4pPr>
            <a:lvl5pPr>
              <a:defRPr sz="1600" b="0" i="0"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WUR_ZW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42" y="5779219"/>
            <a:ext cx="5447898" cy="776965"/>
          </a:xfrm>
          <a:prstGeom prst="rect">
            <a:avLst/>
          </a:prstGeom>
        </p:spPr>
      </p:pic>
      <p:pic>
        <p:nvPicPr>
          <p:cNvPr id="7" name="Picture 6" descr="HSOdikkelijn2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06573"/>
            <a:ext cx="834367" cy="1113801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57206" y="374521"/>
            <a:ext cx="8215859" cy="0"/>
          </a:xfrm>
          <a:prstGeom prst="line">
            <a:avLst/>
          </a:prstGeom>
          <a:ln w="3175" cmpd="sng">
            <a:solidFill>
              <a:srgbClr val="00E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43465" y="1087966"/>
            <a:ext cx="8243335" cy="0"/>
          </a:xfrm>
          <a:prstGeom prst="line">
            <a:avLst/>
          </a:prstGeom>
          <a:ln w="3175" cmpd="sng">
            <a:solidFill>
              <a:srgbClr val="00E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412807" y="6167702"/>
            <a:ext cx="4966230" cy="0"/>
          </a:xfrm>
          <a:prstGeom prst="line">
            <a:avLst/>
          </a:prstGeom>
          <a:ln w="3175" cmpd="sng">
            <a:solidFill>
              <a:srgbClr val="00E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709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0" i="0">
                <a:latin typeface="Georgia"/>
                <a:cs typeface="Georgia"/>
              </a:defRPr>
            </a:lvl1pPr>
            <a:lvl2pPr>
              <a:defRPr sz="2400" b="0" i="0">
                <a:latin typeface="Georgia"/>
                <a:cs typeface="Georgia"/>
              </a:defRPr>
            </a:lvl2pPr>
            <a:lvl3pPr>
              <a:defRPr sz="2000" b="0" i="0">
                <a:latin typeface="Georgia"/>
                <a:cs typeface="Georgia"/>
              </a:defRPr>
            </a:lvl3pPr>
            <a:lvl4pPr>
              <a:defRPr sz="1800" b="0" i="0">
                <a:latin typeface="Georgia"/>
                <a:cs typeface="Georgia"/>
              </a:defRPr>
            </a:lvl4pPr>
            <a:lvl5pPr>
              <a:defRPr sz="1800" b="0" i="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128000" y="6356350"/>
            <a:ext cx="55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3465" y="1087966"/>
            <a:ext cx="8243335" cy="0"/>
          </a:xfrm>
          <a:prstGeom prst="line">
            <a:avLst/>
          </a:prstGeom>
          <a:ln w="3175" cmpd="sng">
            <a:solidFill>
              <a:srgbClr val="00E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6" y="374521"/>
            <a:ext cx="8215859" cy="0"/>
          </a:xfrm>
          <a:prstGeom prst="line">
            <a:avLst/>
          </a:prstGeom>
          <a:ln w="3175" cmpd="sng">
            <a:solidFill>
              <a:srgbClr val="00E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43465" y="456605"/>
            <a:ext cx="8229600" cy="542220"/>
          </a:xfrm>
        </p:spPr>
        <p:txBody>
          <a:bodyPr/>
          <a:lstStyle>
            <a:lvl1pPr algn="l">
              <a:defRPr b="0" i="0">
                <a:latin typeface="ITC Franklin Gothic Demi"/>
                <a:cs typeface="ITC Franklin Gothic Demi"/>
              </a:defRPr>
            </a:lvl1pPr>
          </a:lstStyle>
          <a:p>
            <a:r>
              <a:rPr lang="nl-NL" dirty="0"/>
              <a:t>TITLE</a:t>
            </a:r>
            <a:endParaRPr lang="en-US" dirty="0"/>
          </a:p>
        </p:txBody>
      </p:sp>
      <p:pic>
        <p:nvPicPr>
          <p:cNvPr id="15" name="Picture 14" descr="WUR_ZW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42" y="5779219"/>
            <a:ext cx="5447898" cy="776965"/>
          </a:xfrm>
          <a:prstGeom prst="rect">
            <a:avLst/>
          </a:prstGeom>
        </p:spPr>
      </p:pic>
      <p:pic>
        <p:nvPicPr>
          <p:cNvPr id="16" name="Picture 15" descr="HSOdikkelijn2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06573"/>
            <a:ext cx="834367" cy="1113801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1412807" y="6167702"/>
            <a:ext cx="4966230" cy="0"/>
          </a:xfrm>
          <a:prstGeom prst="line">
            <a:avLst/>
          </a:prstGeom>
          <a:ln w="3175" cmpd="sng">
            <a:solidFill>
              <a:srgbClr val="00E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91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425694"/>
          </a:xfr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latin typeface="ITC Franklin Gothic Book"/>
                <a:cs typeface="ITC Franklin Gothic Boo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46808"/>
            <a:ext cx="4040188" cy="3661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3465" y="456605"/>
            <a:ext cx="8229600" cy="542220"/>
          </a:xfrm>
        </p:spPr>
        <p:txBody>
          <a:bodyPr/>
          <a:lstStyle>
            <a:lvl1pPr algn="l">
              <a:defRPr b="0" i="0">
                <a:latin typeface="ITC Franklin Gothic Demi"/>
                <a:cs typeface="ITC Franklin Gothic Demi"/>
              </a:defRPr>
            </a:lvl1pPr>
          </a:lstStyle>
          <a:p>
            <a:r>
              <a:rPr lang="nl-NL" dirty="0"/>
              <a:t>TITLE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6" y="374521"/>
            <a:ext cx="8215859" cy="0"/>
          </a:xfrm>
          <a:prstGeom prst="line">
            <a:avLst/>
          </a:prstGeom>
          <a:ln w="3175" cmpd="sng">
            <a:solidFill>
              <a:srgbClr val="00E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43465" y="1087966"/>
            <a:ext cx="8243335" cy="0"/>
          </a:xfrm>
          <a:prstGeom prst="line">
            <a:avLst/>
          </a:prstGeom>
          <a:ln w="3175" cmpd="sng">
            <a:solidFill>
              <a:srgbClr val="00E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632877" y="1215232"/>
            <a:ext cx="4040188" cy="425694"/>
          </a:xfr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latin typeface="ITC Franklin Gothic Book"/>
                <a:cs typeface="ITC Franklin Gothic Boo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4"/>
          </p:nvPr>
        </p:nvSpPr>
        <p:spPr>
          <a:xfrm>
            <a:off x="4632877" y="1746808"/>
            <a:ext cx="4040188" cy="3661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 descr="WUR_ZW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42" y="5779219"/>
            <a:ext cx="5447898" cy="776965"/>
          </a:xfrm>
          <a:prstGeom prst="rect">
            <a:avLst/>
          </a:prstGeom>
        </p:spPr>
      </p:pic>
      <p:pic>
        <p:nvPicPr>
          <p:cNvPr id="19" name="Picture 18" descr="HSOdikkelijn2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06573"/>
            <a:ext cx="834367" cy="1113801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1412807" y="6167702"/>
            <a:ext cx="4966230" cy="0"/>
          </a:xfrm>
          <a:prstGeom prst="line">
            <a:avLst/>
          </a:prstGeom>
          <a:ln w="3175" cmpd="sng">
            <a:solidFill>
              <a:srgbClr val="00E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50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UR_ZW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42" y="5779219"/>
            <a:ext cx="5447898" cy="776965"/>
          </a:xfrm>
          <a:prstGeom prst="rect">
            <a:avLst/>
          </a:prstGeom>
        </p:spPr>
      </p:pic>
      <p:pic>
        <p:nvPicPr>
          <p:cNvPr id="9" name="Picture 8" descr="HSOdikkelijn2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06573"/>
            <a:ext cx="834367" cy="1113801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412807" y="6167702"/>
            <a:ext cx="4966230" cy="0"/>
          </a:xfrm>
          <a:prstGeom prst="line">
            <a:avLst/>
          </a:prstGeom>
          <a:ln w="3175" cmpd="sng">
            <a:solidFill>
              <a:srgbClr val="00E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43465" y="1087966"/>
            <a:ext cx="8243335" cy="0"/>
          </a:xfrm>
          <a:prstGeom prst="line">
            <a:avLst/>
          </a:prstGeom>
          <a:ln w="3175" cmpd="sng">
            <a:solidFill>
              <a:srgbClr val="00E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6" y="374521"/>
            <a:ext cx="8215859" cy="0"/>
          </a:xfrm>
          <a:prstGeom prst="line">
            <a:avLst/>
          </a:prstGeom>
          <a:ln w="3175" cmpd="sng">
            <a:solidFill>
              <a:srgbClr val="00E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43465" y="456605"/>
            <a:ext cx="8229600" cy="542220"/>
          </a:xfrm>
        </p:spPr>
        <p:txBody>
          <a:bodyPr/>
          <a:lstStyle>
            <a:lvl1pPr algn="l">
              <a:defRPr b="0" i="0">
                <a:latin typeface="ITC Franklin Gothic Demi"/>
                <a:cs typeface="ITC Franklin Gothic Demi"/>
              </a:defRPr>
            </a:lvl1pPr>
          </a:lstStyle>
          <a:p>
            <a:r>
              <a:rPr lang="nl-NL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58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497472"/>
          </a:xfrm>
        </p:spPr>
        <p:txBody>
          <a:bodyPr anchor="t"/>
          <a:lstStyle>
            <a:lvl1pPr algn="l">
              <a:defRPr sz="2000" b="0" i="0">
                <a:latin typeface="ITC Franklin Gothic Demi"/>
                <a:cs typeface="ITC Franklin Gothic Demi"/>
              </a:defRPr>
            </a:lvl1pPr>
          </a:lstStyle>
          <a:p>
            <a:r>
              <a:rPr lang="nl-NL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163409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3212"/>
            <a:ext cx="3008313" cy="4523248"/>
          </a:xfr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WUR_ZW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42" y="5779219"/>
            <a:ext cx="5447898" cy="776965"/>
          </a:xfrm>
          <a:prstGeom prst="rect">
            <a:avLst/>
          </a:prstGeom>
        </p:spPr>
      </p:pic>
      <p:pic>
        <p:nvPicPr>
          <p:cNvPr id="11" name="Picture 10" descr="HSOdikkelijn2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06573"/>
            <a:ext cx="834367" cy="1113801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412807" y="6167702"/>
            <a:ext cx="4966230" cy="0"/>
          </a:xfrm>
          <a:prstGeom prst="line">
            <a:avLst/>
          </a:prstGeom>
          <a:ln w="3175" cmpd="sng">
            <a:solidFill>
              <a:srgbClr val="00E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12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43760"/>
            <a:ext cx="5486400" cy="393287"/>
          </a:xfrm>
        </p:spPr>
        <p:txBody>
          <a:bodyPr anchor="t"/>
          <a:lstStyle>
            <a:lvl1pPr algn="l">
              <a:defRPr sz="2000" b="0" i="0">
                <a:solidFill>
                  <a:schemeClr val="tx1"/>
                </a:solidFill>
                <a:latin typeface="ITC Franklin Gothic Demi"/>
                <a:cs typeface="ITC Franklin Gothic Demi"/>
              </a:defRPr>
            </a:lvl1pPr>
          </a:lstStyle>
          <a:p>
            <a:r>
              <a:rPr lang="nl-NL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18470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028160"/>
            <a:ext cx="5486400" cy="804862"/>
          </a:xfrm>
        </p:spPr>
        <p:txBody>
          <a:bodyPr/>
          <a:lstStyle>
            <a:lvl1pPr marL="0" indent="0">
              <a:buNone/>
              <a:defRPr sz="1400" b="0" i="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TEXT</a:t>
            </a:r>
          </a:p>
        </p:txBody>
      </p:sp>
      <p:pic>
        <p:nvPicPr>
          <p:cNvPr id="8" name="Picture 7" descr="WUR_ZW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42" y="5779219"/>
            <a:ext cx="5447898" cy="776965"/>
          </a:xfrm>
          <a:prstGeom prst="rect">
            <a:avLst/>
          </a:prstGeom>
        </p:spPr>
      </p:pic>
      <p:pic>
        <p:nvPicPr>
          <p:cNvPr id="11" name="Picture 10" descr="HSOdikkelijn2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06573"/>
            <a:ext cx="834367" cy="1113801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412807" y="6167702"/>
            <a:ext cx="4966230" cy="0"/>
          </a:xfrm>
          <a:prstGeom prst="line">
            <a:avLst/>
          </a:prstGeom>
          <a:ln w="3175" cmpd="sng">
            <a:solidFill>
              <a:srgbClr val="00E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792288" y="4404598"/>
            <a:ext cx="5486400" cy="0"/>
          </a:xfrm>
          <a:prstGeom prst="line">
            <a:avLst/>
          </a:prstGeom>
          <a:ln w="3175" cmpd="sng">
            <a:solidFill>
              <a:srgbClr val="00E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85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alth&amp;Society+HS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0" y="1866900"/>
            <a:ext cx="2692400" cy="3111500"/>
          </a:xfrm>
          <a:prstGeom prst="rect">
            <a:avLst/>
          </a:prstGeom>
        </p:spPr>
      </p:pic>
      <p:pic>
        <p:nvPicPr>
          <p:cNvPr id="9" name="Picture 8" descr="WUR_ZW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44" y="6146526"/>
            <a:ext cx="4965715" cy="70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7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66AD8-BC4A-4004-9882-414398D930CA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9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5" r:id="rId3"/>
    <p:sldLayoutId id="2147483686" r:id="rId4"/>
    <p:sldLayoutId id="2147483687" r:id="rId5"/>
    <p:sldLayoutId id="2147483689" r:id="rId6"/>
    <p:sldLayoutId id="2147483690" r:id="rId7"/>
    <p:sldLayoutId id="2147483688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ellany.vanbommel@wur.n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mailto:mellany.vanbommel@wur.n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5E83A-7C1D-E8FD-A322-A4C909896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b="1" dirty="0">
                <a:latin typeface="+mj-lt"/>
                <a:cs typeface="Calibri Light" panose="020F0302020204030204" pitchFamily="34" charset="0"/>
              </a:rPr>
              <a:t>Samen bouwen aan een gezonde wijk</a:t>
            </a:r>
          </a:p>
        </p:txBody>
      </p:sp>
      <p:pic>
        <p:nvPicPr>
          <p:cNvPr id="3" name="Picture 2" descr="A group of people in a park&#10;&#10;Description automatically generated">
            <a:extLst>
              <a:ext uri="{FF2B5EF4-FFF2-40B4-BE49-F238E27FC236}">
                <a16:creationId xmlns:a16="http://schemas.microsoft.com/office/drawing/2014/main" id="{8D40DBBC-2B59-FA53-5AFE-CE27A87F6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55" y="1421356"/>
            <a:ext cx="7138289" cy="401528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D00920-0EA3-26E3-5FBB-650BB53CBD1A}"/>
              </a:ext>
            </a:extLst>
          </p:cNvPr>
          <p:cNvSpPr txBox="1"/>
          <p:nvPr/>
        </p:nvSpPr>
        <p:spPr>
          <a:xfrm>
            <a:off x="1325460" y="5780015"/>
            <a:ext cx="58051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dirty="0"/>
              <a:t>Mellany </a:t>
            </a:r>
            <a:r>
              <a:rPr lang="nl-NL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van</a:t>
            </a:r>
            <a:r>
              <a:rPr lang="nl-NL" sz="1300" dirty="0"/>
              <a:t> Bommel | Wij zijn de Wijk | Webinar Stadswerk | 8 juni 2023</a:t>
            </a:r>
          </a:p>
        </p:txBody>
      </p:sp>
    </p:spTree>
    <p:extLst>
      <p:ext uri="{BB962C8B-B14F-4D97-AF65-F5344CB8AC3E}">
        <p14:creationId xmlns:p14="http://schemas.microsoft.com/office/powerpoint/2010/main" val="1433600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1E31F-92FC-0E22-786B-8946286C6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4994"/>
            <a:ext cx="8229600" cy="542220"/>
          </a:xfrm>
        </p:spPr>
        <p:txBody>
          <a:bodyPr>
            <a:noAutofit/>
          </a:bodyPr>
          <a:lstStyle/>
          <a:p>
            <a:pPr algn="ctr"/>
            <a:r>
              <a:rPr lang="nl-NL" sz="2800" b="1" dirty="0">
                <a:latin typeface="+mj-lt"/>
              </a:rPr>
              <a:t>Uitgelicht: </a:t>
            </a:r>
            <a:r>
              <a:rPr lang="nl-NL" sz="2800" dirty="0">
                <a:latin typeface="+mj-lt"/>
              </a:rPr>
              <a:t>Wijkprofessionals en bewoners voor een gezonde leefomgeving in de wijk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8DAEB-A612-72A4-A9E0-F8C814146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1800" dirty="0">
              <a:latin typeface="+mj-lt"/>
            </a:endParaRPr>
          </a:p>
          <a:p>
            <a:pPr marL="0" indent="0">
              <a:buNone/>
            </a:pPr>
            <a:endParaRPr lang="nl-NL" sz="1800" dirty="0">
              <a:latin typeface="+mj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62048C-C667-7300-B17F-3852166B4C3D}"/>
              </a:ext>
            </a:extLst>
          </p:cNvPr>
          <p:cNvSpPr txBox="1">
            <a:spLocks/>
          </p:cNvSpPr>
          <p:nvPr/>
        </p:nvSpPr>
        <p:spPr>
          <a:xfrm>
            <a:off x="361950" y="1268070"/>
            <a:ext cx="8229600" cy="4007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1800" dirty="0">
              <a:latin typeface="+mj-lt"/>
            </a:endParaRPr>
          </a:p>
          <a:p>
            <a:pPr marL="0" indent="0">
              <a:buNone/>
            </a:pPr>
            <a:endParaRPr lang="nl-NL" sz="1800" dirty="0">
              <a:latin typeface="+mj-lt"/>
            </a:endParaRPr>
          </a:p>
        </p:txBody>
      </p:sp>
      <p:pic>
        <p:nvPicPr>
          <p:cNvPr id="4098" name="Picture 2" descr="NATUUR IN DE WIJK - Maanwijk">
            <a:extLst>
              <a:ext uri="{FF2B5EF4-FFF2-40B4-BE49-F238E27FC236}">
                <a16:creationId xmlns:a16="http://schemas.microsoft.com/office/drawing/2014/main" id="{A1BF51B0-DE68-92A2-3509-B16DBB9F5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1145" y="-192947"/>
            <a:ext cx="10583985" cy="705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90A352-7EE4-E391-F117-D738C7A7B649}"/>
              </a:ext>
            </a:extLst>
          </p:cNvPr>
          <p:cNvSpPr txBox="1">
            <a:spLocks/>
          </p:cNvSpPr>
          <p:nvPr/>
        </p:nvSpPr>
        <p:spPr>
          <a:xfrm>
            <a:off x="514350" y="1420470"/>
            <a:ext cx="8229600" cy="4007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800" b="1" dirty="0">
              <a:latin typeface="+mj-lt"/>
            </a:endParaRPr>
          </a:p>
          <a:p>
            <a:pPr marL="0" indent="0">
              <a:buNone/>
            </a:pPr>
            <a:endParaRPr lang="nl-NL" sz="1800" b="1" dirty="0">
              <a:latin typeface="+mj-lt"/>
            </a:endParaRPr>
          </a:p>
          <a:p>
            <a:r>
              <a:rPr lang="nl-NL" sz="1800" b="1" dirty="0">
                <a:latin typeface="+mj-lt"/>
              </a:rPr>
              <a:t>Wijkprofessionals spelen verschillende rollen die bijdragen aan een gezonde wijk</a:t>
            </a:r>
          </a:p>
          <a:p>
            <a:pPr lvl="1"/>
            <a:r>
              <a:rPr lang="nl-NL" sz="1800" b="1" dirty="0">
                <a:latin typeface="+mj-lt"/>
              </a:rPr>
              <a:t>Doener</a:t>
            </a:r>
          </a:p>
          <a:p>
            <a:pPr lvl="1"/>
            <a:r>
              <a:rPr lang="nl-NL" sz="1800" b="1" dirty="0">
                <a:latin typeface="+mj-lt"/>
              </a:rPr>
              <a:t>Facilitator</a:t>
            </a:r>
          </a:p>
          <a:p>
            <a:pPr lvl="1"/>
            <a:r>
              <a:rPr lang="nl-NL" sz="1800" b="1" dirty="0">
                <a:latin typeface="+mj-lt"/>
              </a:rPr>
              <a:t>Aanjager</a:t>
            </a:r>
          </a:p>
          <a:p>
            <a:pPr lvl="1"/>
            <a:r>
              <a:rPr lang="nl-NL" sz="1800" b="1" dirty="0">
                <a:latin typeface="+mj-lt"/>
              </a:rPr>
              <a:t>Luisterend oor</a:t>
            </a:r>
          </a:p>
          <a:p>
            <a:pPr lvl="1"/>
            <a:r>
              <a:rPr lang="nl-NL" sz="1800" b="1" dirty="0">
                <a:latin typeface="+mj-lt"/>
              </a:rPr>
              <a:t>Ondersteuner</a:t>
            </a:r>
          </a:p>
          <a:p>
            <a:pPr lvl="1"/>
            <a:r>
              <a:rPr lang="nl-NL" sz="1800" b="1" dirty="0">
                <a:latin typeface="+mj-lt"/>
              </a:rPr>
              <a:t>Verbinder</a:t>
            </a:r>
          </a:p>
          <a:p>
            <a:pPr lvl="1"/>
            <a:r>
              <a:rPr lang="nl-NL" sz="1800" b="1" dirty="0">
                <a:latin typeface="+mj-lt"/>
              </a:rPr>
              <a:t>Vertegenwoordiger</a:t>
            </a:r>
          </a:p>
          <a:p>
            <a:pPr marL="0" indent="0">
              <a:buNone/>
            </a:pPr>
            <a:endParaRPr lang="nl-NL" sz="1800" b="1" dirty="0">
              <a:latin typeface="+mj-lt"/>
            </a:endParaRPr>
          </a:p>
          <a:p>
            <a:r>
              <a:rPr lang="nl-NL" sz="1800" b="1" dirty="0">
                <a:latin typeface="+mj-lt"/>
              </a:rPr>
              <a:t>Inspringen op kansen en de beleving van bewoners is belangrijk</a:t>
            </a:r>
          </a:p>
          <a:p>
            <a:endParaRPr lang="nl-NL" sz="1800" b="1" dirty="0">
              <a:latin typeface="+mj-lt"/>
            </a:endParaRPr>
          </a:p>
          <a:p>
            <a:endParaRPr lang="nl-NL" sz="1800" b="1" dirty="0">
              <a:latin typeface="+mj-lt"/>
            </a:endParaRPr>
          </a:p>
          <a:p>
            <a:endParaRPr lang="nl-NL" sz="1800" b="1" dirty="0">
              <a:latin typeface="+mj-lt"/>
            </a:endParaRPr>
          </a:p>
          <a:p>
            <a:endParaRPr lang="nl-NL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7293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1E31F-92FC-0E22-786B-8946286C6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0940"/>
            <a:ext cx="8229600" cy="542220"/>
          </a:xfrm>
        </p:spPr>
        <p:txBody>
          <a:bodyPr>
            <a:noAutofit/>
          </a:bodyPr>
          <a:lstStyle/>
          <a:p>
            <a:pPr algn="ctr"/>
            <a:r>
              <a:rPr lang="nl-NL" sz="2800" b="1" dirty="0">
                <a:latin typeface="+mj-lt"/>
              </a:rPr>
              <a:t>(Gezonde) leefomgeving in beeld: </a:t>
            </a:r>
            <a:r>
              <a:rPr lang="nl-NL" sz="2800" b="1" dirty="0" err="1">
                <a:latin typeface="+mj-lt"/>
              </a:rPr>
              <a:t>photovoice</a:t>
            </a:r>
            <a:endParaRPr lang="nl-NL" sz="2800" b="1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8DAEB-A612-72A4-A9E0-F8C814146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1800" dirty="0">
              <a:latin typeface="+mj-lt"/>
            </a:endParaRPr>
          </a:p>
          <a:p>
            <a:pPr marL="0" indent="0">
              <a:buNone/>
            </a:pPr>
            <a:endParaRPr lang="nl-NL" sz="1800" dirty="0">
              <a:latin typeface="+mj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62048C-C667-7300-B17F-3852166B4C3D}"/>
              </a:ext>
            </a:extLst>
          </p:cNvPr>
          <p:cNvSpPr txBox="1">
            <a:spLocks/>
          </p:cNvSpPr>
          <p:nvPr/>
        </p:nvSpPr>
        <p:spPr>
          <a:xfrm>
            <a:off x="361950" y="1268070"/>
            <a:ext cx="8229600" cy="4007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1800" dirty="0">
              <a:latin typeface="+mj-lt"/>
            </a:endParaRPr>
          </a:p>
          <a:p>
            <a:pPr marL="0" indent="0">
              <a:buNone/>
            </a:pPr>
            <a:endParaRPr lang="nl-NL" sz="1800" dirty="0">
              <a:latin typeface="+mj-lt"/>
            </a:endParaRPr>
          </a:p>
        </p:txBody>
      </p:sp>
      <p:pic>
        <p:nvPicPr>
          <p:cNvPr id="5" name="Tijdelijke aanduiding voor afbeelding 13" descr="Afbeelding met buiten&#10;&#10;Automatisch gegenereerde beschrijving">
            <a:extLst>
              <a:ext uri="{FF2B5EF4-FFF2-40B4-BE49-F238E27FC236}">
                <a16:creationId xmlns:a16="http://schemas.microsoft.com/office/drawing/2014/main" id="{BFE129F4-C507-89B2-B41D-748748962C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" r="3533"/>
          <a:stretch/>
        </p:blipFill>
        <p:spPr bwMode="auto">
          <a:xfrm>
            <a:off x="1238877" y="1668752"/>
            <a:ext cx="1965717" cy="2820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E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jdelijke aanduiding voor tekst 17">
            <a:extLst>
              <a:ext uri="{FF2B5EF4-FFF2-40B4-BE49-F238E27FC236}">
                <a16:creationId xmlns:a16="http://schemas.microsoft.com/office/drawing/2014/main" id="{7289105F-5E19-D22C-A64A-87D4B93A58D5}"/>
              </a:ext>
            </a:extLst>
          </p:cNvPr>
          <p:cNvSpPr txBox="1">
            <a:spLocks/>
          </p:cNvSpPr>
          <p:nvPr/>
        </p:nvSpPr>
        <p:spPr>
          <a:xfrm>
            <a:off x="849889" y="4611976"/>
            <a:ext cx="2103438" cy="274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Bewonersinitiatief:</a:t>
            </a:r>
            <a:b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Voedselruilhuisje</a:t>
            </a:r>
          </a:p>
        </p:txBody>
      </p:sp>
      <p:pic>
        <p:nvPicPr>
          <p:cNvPr id="9" name="Tijdelijke aanduiding voor afbeelding 26" descr="Afbeelding met tekst, buiten, boom, lucht&#10;&#10;Automatisch gegenereerde beschrijving">
            <a:extLst>
              <a:ext uri="{FF2B5EF4-FFF2-40B4-BE49-F238E27FC236}">
                <a16:creationId xmlns:a16="http://schemas.microsoft.com/office/drawing/2014/main" id="{9CD8F8D7-3C00-82B9-3E97-97F934E4A8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r="3502"/>
          <a:stretch/>
        </p:blipFill>
        <p:spPr bwMode="auto">
          <a:xfrm>
            <a:off x="3790321" y="1668750"/>
            <a:ext cx="1965717" cy="2820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E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ijdelijke aanduiding voor tekst 17">
            <a:extLst>
              <a:ext uri="{FF2B5EF4-FFF2-40B4-BE49-F238E27FC236}">
                <a16:creationId xmlns:a16="http://schemas.microsoft.com/office/drawing/2014/main" id="{30172E50-0C1D-712C-497D-E5BBCD432F83}"/>
              </a:ext>
            </a:extLst>
          </p:cNvPr>
          <p:cNvSpPr txBox="1">
            <a:spLocks/>
          </p:cNvSpPr>
          <p:nvPr/>
        </p:nvSpPr>
        <p:spPr>
          <a:xfrm>
            <a:off x="3520280" y="4611976"/>
            <a:ext cx="2103438" cy="274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Fietsvriendelijke straat</a:t>
            </a:r>
          </a:p>
        </p:txBody>
      </p:sp>
      <p:pic>
        <p:nvPicPr>
          <p:cNvPr id="11" name="Tijdelijke aanduiding voor afbeelding 23" descr="Afbeelding met gras, buiten&#10;&#10;Automatisch gegenereerde beschrijving">
            <a:extLst>
              <a:ext uri="{FF2B5EF4-FFF2-40B4-BE49-F238E27FC236}">
                <a16:creationId xmlns:a16="http://schemas.microsoft.com/office/drawing/2014/main" id="{CF2C8295-AFC7-5EA3-426A-F8944AA3F2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2" r="34282"/>
          <a:stretch/>
        </p:blipFill>
        <p:spPr bwMode="auto">
          <a:xfrm>
            <a:off x="6341764" y="1668750"/>
            <a:ext cx="1965717" cy="2820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E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ijdelijke aanduiding voor tekst 17">
            <a:extLst>
              <a:ext uri="{FF2B5EF4-FFF2-40B4-BE49-F238E27FC236}">
                <a16:creationId xmlns:a16="http://schemas.microsoft.com/office/drawing/2014/main" id="{CFF5F375-B49D-B407-56CE-AF50F00F4CF4}"/>
              </a:ext>
            </a:extLst>
          </p:cNvPr>
          <p:cNvSpPr txBox="1">
            <a:spLocks/>
          </p:cNvSpPr>
          <p:nvPr/>
        </p:nvSpPr>
        <p:spPr>
          <a:xfrm>
            <a:off x="6071724" y="4611976"/>
            <a:ext cx="2103438" cy="274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Speeltuin + moestuin</a:t>
            </a:r>
          </a:p>
        </p:txBody>
      </p:sp>
    </p:spTree>
    <p:extLst>
      <p:ext uri="{BB962C8B-B14F-4D97-AF65-F5344CB8AC3E}">
        <p14:creationId xmlns:p14="http://schemas.microsoft.com/office/powerpoint/2010/main" val="2023149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1E31F-92FC-0E22-786B-8946286C6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0940"/>
            <a:ext cx="8229600" cy="542220"/>
          </a:xfrm>
        </p:spPr>
        <p:txBody>
          <a:bodyPr>
            <a:noAutofit/>
          </a:bodyPr>
          <a:lstStyle/>
          <a:p>
            <a:pPr algn="ctr"/>
            <a:r>
              <a:rPr lang="nl-NL" sz="2800" b="1" dirty="0">
                <a:latin typeface="+mj-lt"/>
              </a:rPr>
              <a:t>(Gezonde) leefomgeving in beeld: </a:t>
            </a:r>
            <a:r>
              <a:rPr lang="nl-NL" sz="2800" b="1" dirty="0" err="1">
                <a:latin typeface="+mj-lt"/>
              </a:rPr>
              <a:t>photovoice</a:t>
            </a:r>
            <a:endParaRPr lang="nl-NL" sz="2800" b="1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8DAEB-A612-72A4-A9E0-F8C814146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1800" dirty="0">
              <a:latin typeface="+mj-lt"/>
            </a:endParaRPr>
          </a:p>
          <a:p>
            <a:pPr marL="0" indent="0">
              <a:buNone/>
            </a:pPr>
            <a:endParaRPr lang="nl-NL" sz="1800" dirty="0">
              <a:latin typeface="+mj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62048C-C667-7300-B17F-3852166B4C3D}"/>
              </a:ext>
            </a:extLst>
          </p:cNvPr>
          <p:cNvSpPr txBox="1">
            <a:spLocks/>
          </p:cNvSpPr>
          <p:nvPr/>
        </p:nvSpPr>
        <p:spPr>
          <a:xfrm>
            <a:off x="361950" y="1268070"/>
            <a:ext cx="8229600" cy="4007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1800" dirty="0">
              <a:latin typeface="+mj-lt"/>
            </a:endParaRPr>
          </a:p>
          <a:p>
            <a:pPr marL="0" indent="0">
              <a:buNone/>
            </a:pPr>
            <a:endParaRPr lang="nl-NL" sz="1800" dirty="0">
              <a:latin typeface="+mj-lt"/>
            </a:endParaRPr>
          </a:p>
        </p:txBody>
      </p:sp>
      <p:sp>
        <p:nvSpPr>
          <p:cNvPr id="8" name="Tijdelijke aanduiding voor tekst 17">
            <a:extLst>
              <a:ext uri="{FF2B5EF4-FFF2-40B4-BE49-F238E27FC236}">
                <a16:creationId xmlns:a16="http://schemas.microsoft.com/office/drawing/2014/main" id="{7289105F-5E19-D22C-A64A-87D4B93A58D5}"/>
              </a:ext>
            </a:extLst>
          </p:cNvPr>
          <p:cNvSpPr txBox="1">
            <a:spLocks/>
          </p:cNvSpPr>
          <p:nvPr/>
        </p:nvSpPr>
        <p:spPr>
          <a:xfrm>
            <a:off x="1050788" y="4573307"/>
            <a:ext cx="2103438" cy="274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300" dirty="0">
                <a:solidFill>
                  <a:sysClr val="windowText" lastClr="000000"/>
                </a:solidFill>
              </a:rPr>
              <a:t>Stoep met losliggende tegels</a:t>
            </a:r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Tijdelijke aanduiding voor tekst 17">
            <a:extLst>
              <a:ext uri="{FF2B5EF4-FFF2-40B4-BE49-F238E27FC236}">
                <a16:creationId xmlns:a16="http://schemas.microsoft.com/office/drawing/2014/main" id="{30172E50-0C1D-712C-497D-E5BBCD432F83}"/>
              </a:ext>
            </a:extLst>
          </p:cNvPr>
          <p:cNvSpPr txBox="1">
            <a:spLocks/>
          </p:cNvSpPr>
          <p:nvPr/>
        </p:nvSpPr>
        <p:spPr>
          <a:xfrm>
            <a:off x="3520281" y="4573307"/>
            <a:ext cx="2103438" cy="274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Afval op straat</a:t>
            </a:r>
          </a:p>
        </p:txBody>
      </p:sp>
      <p:sp>
        <p:nvSpPr>
          <p:cNvPr id="12" name="Tijdelijke aanduiding voor tekst 17">
            <a:extLst>
              <a:ext uri="{FF2B5EF4-FFF2-40B4-BE49-F238E27FC236}">
                <a16:creationId xmlns:a16="http://schemas.microsoft.com/office/drawing/2014/main" id="{CFF5F375-B49D-B407-56CE-AF50F00F4CF4}"/>
              </a:ext>
            </a:extLst>
          </p:cNvPr>
          <p:cNvSpPr txBox="1">
            <a:spLocks/>
          </p:cNvSpPr>
          <p:nvPr/>
        </p:nvSpPr>
        <p:spPr>
          <a:xfrm>
            <a:off x="6214460" y="4573307"/>
            <a:ext cx="2103438" cy="274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Zendmast in de achtertuin</a:t>
            </a:r>
          </a:p>
        </p:txBody>
      </p:sp>
      <p:pic>
        <p:nvPicPr>
          <p:cNvPr id="6" name="Tijdelijke aanduiding voor afbeelding 28" descr="Afbeelding met buiten, grond, trottoir, straat&#10;&#10;Automatisch gegenereerde beschrijving">
            <a:extLst>
              <a:ext uri="{FF2B5EF4-FFF2-40B4-BE49-F238E27FC236}">
                <a16:creationId xmlns:a16="http://schemas.microsoft.com/office/drawing/2014/main" id="{2285D059-5749-C581-9749-3B159DBF4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6" r="23846"/>
          <a:stretch/>
        </p:blipFill>
        <p:spPr bwMode="auto">
          <a:xfrm>
            <a:off x="1208015" y="1586135"/>
            <a:ext cx="1946211" cy="2792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E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Tijdelijke aanduiding voor afbeelding 29" descr="Afbeelding met grond, gebouw, buiten, oud&#10;&#10;Automatisch gegenereerde beschrijving">
            <a:extLst>
              <a:ext uri="{FF2B5EF4-FFF2-40B4-BE49-F238E27FC236}">
                <a16:creationId xmlns:a16="http://schemas.microsoft.com/office/drawing/2014/main" id="{866DA3CF-3548-F0D4-639A-F23174D0C2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 t="2167" r="60474" b="-2167"/>
          <a:stretch/>
        </p:blipFill>
        <p:spPr bwMode="auto">
          <a:xfrm>
            <a:off x="3606952" y="1582444"/>
            <a:ext cx="1948783" cy="2795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E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Tijdelijke aanduiding voor afbeelding 31">
            <a:extLst>
              <a:ext uri="{FF2B5EF4-FFF2-40B4-BE49-F238E27FC236}">
                <a16:creationId xmlns:a16="http://schemas.microsoft.com/office/drawing/2014/main" id="{B8811DAA-1707-1C3E-B6EA-CA2B3ECDD6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" b="3492"/>
          <a:stretch/>
        </p:blipFill>
        <p:spPr bwMode="auto">
          <a:xfrm rot="5400000">
            <a:off x="5767704" y="2006031"/>
            <a:ext cx="2795953" cy="1948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E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7194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1E31F-92FC-0E22-786B-8946286C6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0940"/>
            <a:ext cx="8229600" cy="542220"/>
          </a:xfrm>
        </p:spPr>
        <p:txBody>
          <a:bodyPr>
            <a:noAutofit/>
          </a:bodyPr>
          <a:lstStyle/>
          <a:p>
            <a:pPr algn="ctr"/>
            <a:r>
              <a:rPr lang="nl-NL" sz="2800" b="1" dirty="0">
                <a:latin typeface="+mj-lt"/>
              </a:rPr>
              <a:t>Aan de slag met de gezonde leefomgeving in de wijk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8DAEB-A612-72A4-A9E0-F8C814146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1800" dirty="0">
              <a:latin typeface="+mj-lt"/>
            </a:endParaRPr>
          </a:p>
          <a:p>
            <a:pPr marL="0" indent="0">
              <a:buNone/>
            </a:pPr>
            <a:endParaRPr lang="nl-NL" sz="1800" dirty="0">
              <a:latin typeface="+mj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62048C-C667-7300-B17F-3852166B4C3D}"/>
              </a:ext>
            </a:extLst>
          </p:cNvPr>
          <p:cNvSpPr txBox="1">
            <a:spLocks/>
          </p:cNvSpPr>
          <p:nvPr/>
        </p:nvSpPr>
        <p:spPr>
          <a:xfrm>
            <a:off x="361950" y="1268070"/>
            <a:ext cx="8229600" cy="4007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1800" dirty="0">
              <a:latin typeface="+mj-lt"/>
            </a:endParaRPr>
          </a:p>
          <a:p>
            <a:pPr marL="0" indent="0">
              <a:buNone/>
            </a:pPr>
            <a:endParaRPr lang="nl-NL" sz="1800" dirty="0">
              <a:latin typeface="+mj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90A352-7EE4-E391-F117-D738C7A7B649}"/>
              </a:ext>
            </a:extLst>
          </p:cNvPr>
          <p:cNvSpPr txBox="1">
            <a:spLocks/>
          </p:cNvSpPr>
          <p:nvPr/>
        </p:nvSpPr>
        <p:spPr>
          <a:xfrm>
            <a:off x="514350" y="1420470"/>
            <a:ext cx="8229600" cy="4007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AutoNum type="arabicPeriod"/>
            </a:pPr>
            <a:endParaRPr lang="nl-NL" sz="1800" dirty="0">
              <a:latin typeface="+mj-lt"/>
            </a:endParaRPr>
          </a:p>
          <a:p>
            <a:pPr>
              <a:buAutoNum type="arabicPeriod"/>
            </a:pPr>
            <a:endParaRPr lang="nl-NL" sz="1800" dirty="0">
              <a:latin typeface="+mj-lt"/>
            </a:endParaRPr>
          </a:p>
          <a:p>
            <a:pPr>
              <a:buAutoNum type="arabicPeriod"/>
            </a:pPr>
            <a:r>
              <a:rPr lang="nl-NL" sz="1800" dirty="0">
                <a:latin typeface="+mj-lt"/>
              </a:rPr>
              <a:t>Samenwerking op lokaal niveau</a:t>
            </a:r>
            <a:br>
              <a:rPr lang="nl-NL" sz="1800" dirty="0">
                <a:latin typeface="+mj-lt"/>
              </a:rPr>
            </a:br>
            <a:endParaRPr lang="nl-NL" sz="1800" dirty="0">
              <a:latin typeface="+mj-lt"/>
            </a:endParaRPr>
          </a:p>
          <a:p>
            <a:pPr>
              <a:buAutoNum type="arabicPeriod"/>
            </a:pPr>
            <a:r>
              <a:rPr lang="nl-NL" sz="1800" dirty="0">
                <a:latin typeface="+mj-lt"/>
              </a:rPr>
              <a:t>Aandacht voor de bewoner</a:t>
            </a:r>
            <a:br>
              <a:rPr lang="nl-NL" sz="1800" dirty="0">
                <a:latin typeface="+mj-lt"/>
              </a:rPr>
            </a:br>
            <a:endParaRPr lang="nl-NL" sz="1800" dirty="0">
              <a:latin typeface="+mj-lt"/>
            </a:endParaRPr>
          </a:p>
          <a:p>
            <a:pPr>
              <a:buAutoNum type="arabicPeriod"/>
            </a:pPr>
            <a:r>
              <a:rPr lang="nl-NL" sz="1800" dirty="0">
                <a:latin typeface="+mj-lt"/>
              </a:rPr>
              <a:t>Kijk vanuit kansen én wat er al is </a:t>
            </a:r>
            <a:br>
              <a:rPr lang="nl-NL" sz="1800" dirty="0">
                <a:latin typeface="+mj-lt"/>
              </a:rPr>
            </a:br>
            <a:r>
              <a:rPr lang="nl-NL" sz="1800" dirty="0">
                <a:latin typeface="+mj-lt"/>
              </a:rPr>
              <a:t>i.p.v. probleemgericht</a:t>
            </a:r>
          </a:p>
        </p:txBody>
      </p:sp>
      <p:pic>
        <p:nvPicPr>
          <p:cNvPr id="6146" name="Picture 2" descr="In de Arnhemse wijk Presikhaaf wordt geronseld voor een beter leven">
            <a:extLst>
              <a:ext uri="{FF2B5EF4-FFF2-40B4-BE49-F238E27FC236}">
                <a16:creationId xmlns:a16="http://schemas.microsoft.com/office/drawing/2014/main" id="{3FB7548C-A3B9-43CA-F1AC-60D0EB0DC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779" y="2115955"/>
            <a:ext cx="4178971" cy="278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233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Title 3">
            <a:extLst>
              <a:ext uri="{FF2B5EF4-FFF2-40B4-BE49-F238E27FC236}">
                <a16:creationId xmlns:a16="http://schemas.microsoft.com/office/drawing/2014/main" id="{3F47D38C-3BF0-7C24-F8B7-8B13B9CC2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65" y="456605"/>
            <a:ext cx="8229600" cy="5422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Dank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uw</a:t>
            </a:r>
            <a:r>
              <a:rPr lang="en-US" dirty="0"/>
              <a:t> </a:t>
            </a:r>
            <a:r>
              <a:rPr lang="en-US" dirty="0" err="1"/>
              <a:t>aandacht</a:t>
            </a:r>
            <a:endParaRPr lang="en-US" dirty="0"/>
          </a:p>
        </p:txBody>
      </p:sp>
      <p:pic>
        <p:nvPicPr>
          <p:cNvPr id="9" name="Picture 8" descr="A group of people in a park&#10;&#10;Description automatically generated">
            <a:extLst>
              <a:ext uri="{FF2B5EF4-FFF2-40B4-BE49-F238E27FC236}">
                <a16:creationId xmlns:a16="http://schemas.microsoft.com/office/drawing/2014/main" id="{0C9FDE9D-083C-C02F-FF1C-920397888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55" y="1421356"/>
            <a:ext cx="7138289" cy="4015288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ED0761-CA83-8594-3812-D21C56DA4F59}"/>
              </a:ext>
            </a:extLst>
          </p:cNvPr>
          <p:cNvSpPr txBox="1"/>
          <p:nvPr/>
        </p:nvSpPr>
        <p:spPr>
          <a:xfrm>
            <a:off x="1333222" y="5859175"/>
            <a:ext cx="4346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dirty="0"/>
              <a:t>Mellany </a:t>
            </a:r>
            <a:r>
              <a:rPr lang="nl-NL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van</a:t>
            </a:r>
            <a:r>
              <a:rPr lang="nl-NL" sz="1300" dirty="0"/>
              <a:t> Bommel | </a:t>
            </a:r>
            <a:r>
              <a:rPr lang="nl-NL" sz="13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mellany.vanbommel@wur.nl</a:t>
            </a:r>
            <a:r>
              <a:rPr lang="nl-NL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905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372D8-36CE-4188-5753-59C8E6924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>
                <a:latin typeface="+mj-lt"/>
                <a:cs typeface="Calibri Light" panose="020F0302020204030204" pitchFamily="34" charset="0"/>
              </a:rPr>
              <a:t>Mellany van Bommel</a:t>
            </a:r>
            <a:br>
              <a:rPr lang="nl-NL" b="1" dirty="0">
                <a:latin typeface="+mj-lt"/>
                <a:cs typeface="Calibri Light" panose="020F0302020204030204" pitchFamily="34" charset="0"/>
              </a:rPr>
            </a:br>
            <a:r>
              <a:rPr lang="nl-NL" dirty="0">
                <a:latin typeface="+mj-lt"/>
                <a:cs typeface="Calibri Light" panose="020F0302020204030204" pitchFamily="34" charset="0"/>
              </a:rPr>
              <a:t>Onderzoeker gezonde leefomgeving</a:t>
            </a:r>
            <a:br>
              <a:rPr lang="nl-NL" dirty="0">
                <a:latin typeface="+mj-lt"/>
                <a:cs typeface="Calibri Light" panose="020F0302020204030204" pitchFamily="34" charset="0"/>
              </a:rPr>
            </a:br>
            <a:r>
              <a:rPr lang="nl-NL" dirty="0">
                <a:latin typeface="+mj-lt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mellany.vanbommel@wur.nl</a:t>
            </a:r>
            <a:r>
              <a:rPr lang="nl-NL" dirty="0">
                <a:latin typeface="+mj-lt"/>
                <a:cs typeface="Calibri Light" panose="020F0302020204030204" pitchFamily="34" charset="0"/>
              </a:rPr>
              <a:t> </a:t>
            </a:r>
            <a:br>
              <a:rPr lang="nl-NL" b="1" dirty="0"/>
            </a:br>
            <a:br>
              <a:rPr lang="nl-NL" b="1" dirty="0"/>
            </a:br>
            <a:endParaRPr lang="nl-NL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FA6A2-B0B0-1AFC-3A7B-68F2A19E2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3498462"/>
            <a:ext cx="5486400" cy="804862"/>
          </a:xfrm>
        </p:spPr>
        <p:txBody>
          <a:bodyPr>
            <a:normAutofit/>
          </a:bodyPr>
          <a:lstStyle/>
          <a:p>
            <a:pPr algn="ctr"/>
            <a:br>
              <a:rPr lang="nl-NL" sz="1800" b="1" dirty="0">
                <a:latin typeface="+mj-lt"/>
              </a:rPr>
            </a:br>
            <a:r>
              <a:rPr lang="nl-NL" sz="2800" b="1" dirty="0">
                <a:latin typeface="+mj-lt"/>
              </a:rPr>
              <a:t>Even voorstellen</a:t>
            </a:r>
            <a:endParaRPr lang="nl-NL" sz="1800" dirty="0">
              <a:latin typeface="+mj-lt"/>
            </a:endParaRPr>
          </a:p>
        </p:txBody>
      </p:sp>
      <p:pic>
        <p:nvPicPr>
          <p:cNvPr id="9" name="Picture Placeholder 17">
            <a:extLst>
              <a:ext uri="{FF2B5EF4-FFF2-40B4-BE49-F238E27FC236}">
                <a16:creationId xmlns:a16="http://schemas.microsoft.com/office/drawing/2014/main" id="{7A938A73-FCD4-3D89-DC7F-FC52F6A12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8" b="5688"/>
          <a:stretch/>
        </p:blipFill>
        <p:spPr>
          <a:xfrm>
            <a:off x="2961507" y="281039"/>
            <a:ext cx="3147961" cy="3147961"/>
          </a:xfrm>
          <a:prstGeom prst="ellipse">
            <a:avLst/>
          </a:prstGeom>
          <a:ln>
            <a:solidFill>
              <a:srgbClr val="00E000"/>
            </a:solidFill>
          </a:ln>
        </p:spPr>
      </p:pic>
    </p:spTree>
    <p:extLst>
      <p:ext uri="{BB962C8B-B14F-4D97-AF65-F5344CB8AC3E}">
        <p14:creationId xmlns:p14="http://schemas.microsoft.com/office/powerpoint/2010/main" val="3953601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1E31F-92FC-0E22-786B-8946286C6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200" b="1" dirty="0">
                <a:latin typeface="+mj-lt"/>
              </a:rPr>
              <a:t>Gezondheid is ongelijk verdeeld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8DAEB-A612-72A4-A9E0-F8C814146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1800" dirty="0">
              <a:latin typeface="+mj-lt"/>
            </a:endParaRPr>
          </a:p>
          <a:p>
            <a:pPr marL="0" indent="0">
              <a:buNone/>
            </a:pPr>
            <a:endParaRPr lang="nl-NL" sz="1800" dirty="0">
              <a:latin typeface="+mj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DC10C9-4999-A694-559B-A4EA0EBE36FF}"/>
              </a:ext>
            </a:extLst>
          </p:cNvPr>
          <p:cNvSpPr txBox="1">
            <a:spLocks/>
          </p:cNvSpPr>
          <p:nvPr/>
        </p:nvSpPr>
        <p:spPr>
          <a:xfrm>
            <a:off x="609600" y="1367340"/>
            <a:ext cx="8229600" cy="4007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800" dirty="0">
              <a:latin typeface="+mj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28DBDE-AEE7-E72C-556F-6FBB3858AD15}"/>
              </a:ext>
            </a:extLst>
          </p:cNvPr>
          <p:cNvSpPr txBox="1">
            <a:spLocks/>
          </p:cNvSpPr>
          <p:nvPr/>
        </p:nvSpPr>
        <p:spPr>
          <a:xfrm>
            <a:off x="533400" y="1519740"/>
            <a:ext cx="8229600" cy="4007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800" dirty="0">
              <a:latin typeface="+mj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F7D596-5E75-0AA8-E1F0-A6245A99069D}"/>
              </a:ext>
            </a:extLst>
          </p:cNvPr>
          <p:cNvSpPr txBox="1">
            <a:spLocks/>
          </p:cNvSpPr>
          <p:nvPr/>
        </p:nvSpPr>
        <p:spPr>
          <a:xfrm>
            <a:off x="495300" y="1367340"/>
            <a:ext cx="8229600" cy="4007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8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D1BC53-4C49-60E9-F971-F0CEEA153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609" y="1483174"/>
            <a:ext cx="3136391" cy="43939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FF441F6-E25D-7EF0-3AAE-40E3894467B5}"/>
              </a:ext>
            </a:extLst>
          </p:cNvPr>
          <p:cNvSpPr txBox="1">
            <a:spLocks/>
          </p:cNvSpPr>
          <p:nvPr/>
        </p:nvSpPr>
        <p:spPr>
          <a:xfrm>
            <a:off x="7849140" y="5741280"/>
            <a:ext cx="1143859" cy="2516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ITC Franklin Gothic Demi"/>
                <a:ea typeface="+mj-ea"/>
                <a:cs typeface="ITC Franklin Gothic Demi"/>
              </a:defRPr>
            </a:lvl1pPr>
          </a:lstStyle>
          <a:p>
            <a:r>
              <a:rPr lang="nl-NL" sz="1000" dirty="0">
                <a:latin typeface="+mj-lt"/>
                <a:cs typeface="Calibri Light" panose="020F0302020204030204" pitchFamily="34" charset="0"/>
              </a:rPr>
              <a:t>(</a:t>
            </a:r>
            <a:r>
              <a:rPr lang="nl-NL" sz="1000" dirty="0" err="1">
                <a:latin typeface="+mj-lt"/>
                <a:cs typeface="Calibri Light" panose="020F0302020204030204" pitchFamily="34" charset="0"/>
              </a:rPr>
              <a:t>Pharos</a:t>
            </a:r>
            <a:r>
              <a:rPr lang="nl-NL" sz="1000" dirty="0">
                <a:latin typeface="+mj-lt"/>
                <a:cs typeface="Calibri Light" panose="020F0302020204030204" pitchFamily="34" charset="0"/>
              </a:rPr>
              <a:t>, 2022)</a:t>
            </a:r>
            <a:br>
              <a:rPr lang="nl-NL" sz="1000" dirty="0"/>
            </a:br>
            <a:br>
              <a:rPr lang="nl-NL" sz="1000" dirty="0"/>
            </a:br>
            <a:endParaRPr lang="nl-NL" sz="1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0F58ED-4625-6F97-38C2-F9B717CFF7FB}"/>
              </a:ext>
            </a:extLst>
          </p:cNvPr>
          <p:cNvSpPr txBox="1">
            <a:spLocks/>
          </p:cNvSpPr>
          <p:nvPr/>
        </p:nvSpPr>
        <p:spPr>
          <a:xfrm>
            <a:off x="361950" y="1268070"/>
            <a:ext cx="8229600" cy="4007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800" dirty="0">
              <a:latin typeface="+mj-lt"/>
            </a:endParaRPr>
          </a:p>
          <a:p>
            <a:r>
              <a:rPr lang="nl-NL" sz="1800" dirty="0">
                <a:latin typeface="+mj-lt"/>
              </a:rPr>
              <a:t>Samenhangende problematiek bij mensen in </a:t>
            </a:r>
            <a:br>
              <a:rPr lang="nl-NL" sz="1800" dirty="0">
                <a:latin typeface="+mj-lt"/>
              </a:rPr>
            </a:br>
            <a:r>
              <a:rPr lang="nl-NL" sz="1800" dirty="0">
                <a:latin typeface="+mj-lt"/>
              </a:rPr>
              <a:t>kwetsbare positie</a:t>
            </a:r>
          </a:p>
          <a:p>
            <a:r>
              <a:rPr lang="nl-NL" sz="1800" dirty="0">
                <a:latin typeface="+mj-lt"/>
              </a:rPr>
              <a:t>Sociaaleconomische gezondheidsverschillen</a:t>
            </a:r>
          </a:p>
        </p:txBody>
      </p:sp>
    </p:spTree>
    <p:extLst>
      <p:ext uri="{BB962C8B-B14F-4D97-AF65-F5344CB8AC3E}">
        <p14:creationId xmlns:p14="http://schemas.microsoft.com/office/powerpoint/2010/main" val="342672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1E31F-92FC-0E22-786B-8946286C6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200" b="1" dirty="0">
                <a:latin typeface="+mj-lt"/>
              </a:rPr>
              <a:t>1. Van verschillen naar gezondheidspotentieel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8DAEB-A612-72A4-A9E0-F8C814146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1800" dirty="0">
              <a:latin typeface="+mj-lt"/>
            </a:endParaRPr>
          </a:p>
          <a:p>
            <a:pPr marL="0" indent="0">
              <a:buNone/>
            </a:pPr>
            <a:endParaRPr lang="nl-NL" sz="1800" dirty="0">
              <a:latin typeface="+mj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D8FC9F-63BC-E465-7FAE-BAEC191D0189}"/>
              </a:ext>
            </a:extLst>
          </p:cNvPr>
          <p:cNvSpPr txBox="1">
            <a:spLocks/>
          </p:cNvSpPr>
          <p:nvPr/>
        </p:nvSpPr>
        <p:spPr>
          <a:xfrm>
            <a:off x="361950" y="1268070"/>
            <a:ext cx="8229600" cy="4007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800" dirty="0">
              <a:latin typeface="+mj-lt"/>
            </a:endParaRPr>
          </a:p>
          <a:p>
            <a:r>
              <a:rPr lang="nl-NL" sz="1800" dirty="0">
                <a:latin typeface="+mj-lt"/>
              </a:rPr>
              <a:t>Wetenschappelijke Raad voor Regeringsbeleid: stel niet langer </a:t>
            </a:r>
            <a:r>
              <a:rPr lang="nl-NL" sz="1800" dirty="0" err="1">
                <a:latin typeface="+mj-lt"/>
              </a:rPr>
              <a:t>gezondheids-verschillen</a:t>
            </a:r>
            <a:r>
              <a:rPr lang="nl-NL" sz="1800" dirty="0">
                <a:latin typeface="+mj-lt"/>
              </a:rPr>
              <a:t> maar </a:t>
            </a:r>
            <a:r>
              <a:rPr lang="nl-NL" sz="1800" b="1" dirty="0">
                <a:latin typeface="+mj-lt"/>
              </a:rPr>
              <a:t>gezondheidspotentieel</a:t>
            </a:r>
            <a:r>
              <a:rPr lang="nl-NL" sz="1800" dirty="0">
                <a:latin typeface="+mj-lt"/>
              </a:rPr>
              <a:t> centraal </a:t>
            </a:r>
          </a:p>
          <a:p>
            <a:r>
              <a:rPr lang="nl-NL" sz="1800" dirty="0">
                <a:latin typeface="+mj-lt"/>
              </a:rPr>
              <a:t>Extra aandacht voor hen met grootste gezondheidsachterstand</a:t>
            </a:r>
          </a:p>
          <a:p>
            <a:r>
              <a:rPr lang="nl-NL" sz="1800" dirty="0">
                <a:latin typeface="+mj-lt"/>
              </a:rPr>
              <a:t>Gezondheidspotentieel benutten via de </a:t>
            </a:r>
            <a:r>
              <a:rPr lang="nl-NL" sz="1800" b="1" dirty="0">
                <a:latin typeface="+mj-lt"/>
              </a:rPr>
              <a:t>leefomgeving</a:t>
            </a:r>
          </a:p>
        </p:txBody>
      </p:sp>
      <p:pic>
        <p:nvPicPr>
          <p:cNvPr id="1026" name="Picture 2" descr="Financiering onderzoeken over verbeteren gezondheid van mensen in een lage  sociaaleconomische positie | NWO">
            <a:extLst>
              <a:ext uri="{FF2B5EF4-FFF2-40B4-BE49-F238E27FC236}">
                <a16:creationId xmlns:a16="http://schemas.microsoft.com/office/drawing/2014/main" id="{BFAB09D6-174D-8064-C38A-8792BF37C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689" y="3254897"/>
            <a:ext cx="4202884" cy="280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547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1E31F-92FC-0E22-786B-8946286C6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200" b="1">
                <a:latin typeface="+mj-lt"/>
              </a:rPr>
              <a:t>Wat is een gezonde leefomgeving?</a:t>
            </a:r>
            <a:endParaRPr lang="nl-NL" sz="3200" b="1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8DAEB-A612-72A4-A9E0-F8C814146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1800" dirty="0">
              <a:latin typeface="+mj-lt"/>
            </a:endParaRPr>
          </a:p>
          <a:p>
            <a:r>
              <a:rPr lang="nl-NL" sz="1800" dirty="0">
                <a:latin typeface="+mj-lt"/>
              </a:rPr>
              <a:t>‘</a:t>
            </a:r>
            <a:r>
              <a:rPr lang="nl-NL" sz="1800" b="0" i="0" dirty="0">
                <a:solidFill>
                  <a:srgbClr val="000000"/>
                </a:solidFill>
                <a:effectLst/>
                <a:latin typeface="+mj-lt"/>
              </a:rPr>
              <a:t>Een gezonde leefomgeving is een leefomgeving die als prettig wordt ervaren, die uitnodigt tot gezond gedrag en waar de druk op de gezondheid zo laag mogelijk is.’ (RIVM, 2019) </a:t>
            </a:r>
          </a:p>
          <a:p>
            <a:r>
              <a:rPr lang="nl-NL" sz="1800" dirty="0">
                <a:solidFill>
                  <a:srgbClr val="000000"/>
                </a:solidFill>
                <a:latin typeface="+mj-lt"/>
              </a:rPr>
              <a:t>Is voor iedereen persoonlijk</a:t>
            </a:r>
            <a:endParaRPr lang="nl-NL" sz="1800" dirty="0">
              <a:latin typeface="+mj-lt"/>
            </a:endParaRPr>
          </a:p>
        </p:txBody>
      </p:sp>
      <p:pic>
        <p:nvPicPr>
          <p:cNvPr id="2050" name="Picture 2" descr="Impressie congres 'Samen naar een gezonde leefomgeving' - Netwerk ZON:">
            <a:extLst>
              <a:ext uri="{FF2B5EF4-FFF2-40B4-BE49-F238E27FC236}">
                <a16:creationId xmlns:a16="http://schemas.microsoft.com/office/drawing/2014/main" id="{A6A8F01A-8927-6EC3-C62A-B2AF3FD29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40" y="3218683"/>
            <a:ext cx="7794119" cy="208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784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1E31F-92FC-0E22-786B-8946286C6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000" b="1" dirty="0">
                <a:latin typeface="+mj-lt"/>
              </a:rPr>
              <a:t>2. Veranderende relatie tussen burger en overheid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8DAEB-A612-72A4-A9E0-F8C814146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1800" dirty="0">
              <a:latin typeface="+mj-lt"/>
            </a:endParaRPr>
          </a:p>
          <a:p>
            <a:pPr marL="0" indent="0">
              <a:buNone/>
            </a:pPr>
            <a:endParaRPr lang="nl-NL" sz="1800" dirty="0">
              <a:latin typeface="+mj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B313D1-8AD4-127F-C724-7EB46DB2827C}"/>
              </a:ext>
            </a:extLst>
          </p:cNvPr>
          <p:cNvSpPr txBox="1">
            <a:spLocks/>
          </p:cNvSpPr>
          <p:nvPr/>
        </p:nvSpPr>
        <p:spPr>
          <a:xfrm>
            <a:off x="361950" y="1268070"/>
            <a:ext cx="8229600" cy="4007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800" dirty="0">
              <a:latin typeface="+mj-lt"/>
            </a:endParaRPr>
          </a:p>
          <a:p>
            <a:r>
              <a:rPr lang="nl-NL" sz="1800" dirty="0">
                <a:latin typeface="+mj-lt"/>
              </a:rPr>
              <a:t>Terugtrekkende overheid</a:t>
            </a:r>
          </a:p>
          <a:p>
            <a:r>
              <a:rPr lang="nl-NL" sz="1800" dirty="0">
                <a:latin typeface="+mj-lt"/>
              </a:rPr>
              <a:t>Belang van bewonersparticipatie en bewonersinitiatieven</a:t>
            </a:r>
          </a:p>
          <a:p>
            <a:r>
              <a:rPr lang="nl-NL" sz="1800" b="1" dirty="0">
                <a:latin typeface="+mj-lt"/>
              </a:rPr>
              <a:t>Hoe ga je als gemeente om met bewonersinitiatieven?</a:t>
            </a:r>
          </a:p>
        </p:txBody>
      </p:sp>
      <p:pic>
        <p:nvPicPr>
          <p:cNvPr id="3078" name="Picture 6" descr="Het belang van samenwerking tussen bewonersinitiatieven en gemeenten |  Movisie">
            <a:extLst>
              <a:ext uri="{FF2B5EF4-FFF2-40B4-BE49-F238E27FC236}">
                <a16:creationId xmlns:a16="http://schemas.microsoft.com/office/drawing/2014/main" id="{34255822-6DE3-C805-5E79-99B463EB4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410" y="3014472"/>
            <a:ext cx="4269996" cy="304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86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1E31F-92FC-0E22-786B-8946286C6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4000" b="1" dirty="0">
                <a:latin typeface="+mj-lt"/>
              </a:rPr>
              <a:t>Wij zijn de Wijk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8DAEB-A612-72A4-A9E0-F8C814146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1800" dirty="0">
              <a:latin typeface="+mj-lt"/>
            </a:endParaRPr>
          </a:p>
          <a:p>
            <a:pPr marL="0" indent="0">
              <a:buNone/>
            </a:pPr>
            <a:endParaRPr lang="nl-NL" sz="1800" dirty="0">
              <a:latin typeface="+mj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B313D1-8AD4-127F-C724-7EB46DB2827C}"/>
              </a:ext>
            </a:extLst>
          </p:cNvPr>
          <p:cNvSpPr txBox="1">
            <a:spLocks/>
          </p:cNvSpPr>
          <p:nvPr/>
        </p:nvSpPr>
        <p:spPr>
          <a:xfrm>
            <a:off x="361950" y="1268070"/>
            <a:ext cx="8229600" cy="4007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800" b="1" dirty="0">
              <a:latin typeface="+mj-lt"/>
            </a:endParaRPr>
          </a:p>
          <a:p>
            <a:r>
              <a:rPr lang="nl-NL" sz="1800" b="1" dirty="0">
                <a:latin typeface="+mj-lt"/>
              </a:rPr>
              <a:t>DOEL:</a:t>
            </a:r>
            <a:r>
              <a:rPr lang="nl-NL" sz="1800" dirty="0">
                <a:latin typeface="+mj-lt"/>
              </a:rPr>
              <a:t> bewonersinitiatieven voor de gezonde leefomgeving beter faciliteren en ondersteunen via gemeentelijk beleid.</a:t>
            </a:r>
          </a:p>
          <a:p>
            <a:endParaRPr lang="nl-NL" sz="1800" b="1" dirty="0">
              <a:latin typeface="+mj-lt"/>
            </a:endParaRPr>
          </a:p>
          <a:p>
            <a:r>
              <a:rPr lang="nl-NL" sz="1800" dirty="0">
                <a:latin typeface="+mj-lt"/>
              </a:rPr>
              <a:t>Dit doen we samen met drie gemeenten (Arnhem, Ede en Wageningen), wijkprofessionals en bewonersorganisaties</a:t>
            </a:r>
          </a:p>
        </p:txBody>
      </p:sp>
      <p:pic>
        <p:nvPicPr>
          <p:cNvPr id="6" name="Picture 5" descr="A map of a city&#10;&#10;Description automatically generated with medium confidence">
            <a:extLst>
              <a:ext uri="{FF2B5EF4-FFF2-40B4-BE49-F238E27FC236}">
                <a16:creationId xmlns:a16="http://schemas.microsoft.com/office/drawing/2014/main" id="{20151F0C-7A2F-0722-7F07-EC60CDF9B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75"/>
          <a:stretch/>
        </p:blipFill>
        <p:spPr>
          <a:xfrm>
            <a:off x="-86352" y="4009543"/>
            <a:ext cx="3138108" cy="1955708"/>
          </a:xfrm>
          <a:prstGeom prst="rect">
            <a:avLst/>
          </a:prstGeom>
        </p:spPr>
      </p:pic>
      <p:pic>
        <p:nvPicPr>
          <p:cNvPr id="8" name="Picture 7" descr="A map of a city&#10;&#10;Description automatically generated with low confidence">
            <a:extLst>
              <a:ext uri="{FF2B5EF4-FFF2-40B4-BE49-F238E27FC236}">
                <a16:creationId xmlns:a16="http://schemas.microsoft.com/office/drawing/2014/main" id="{04B38EC5-F00E-517B-3A86-384EB0A27F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66"/>
          <a:stretch/>
        </p:blipFill>
        <p:spPr>
          <a:xfrm>
            <a:off x="2620249" y="3873417"/>
            <a:ext cx="3099348" cy="2227959"/>
          </a:xfrm>
          <a:prstGeom prst="rect">
            <a:avLst/>
          </a:prstGeom>
        </p:spPr>
      </p:pic>
      <p:pic>
        <p:nvPicPr>
          <p:cNvPr id="10" name="Picture 9" descr="A picture containing map&#10;&#10;Description automatically generated">
            <a:extLst>
              <a:ext uri="{FF2B5EF4-FFF2-40B4-BE49-F238E27FC236}">
                <a16:creationId xmlns:a16="http://schemas.microsoft.com/office/drawing/2014/main" id="{35DDC01D-7698-9909-9F37-ACA71FB13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5"/>
          <a:stretch/>
        </p:blipFill>
        <p:spPr>
          <a:xfrm>
            <a:off x="6157240" y="3798122"/>
            <a:ext cx="2888748" cy="21671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4E5508-FE26-EA57-5080-D24E673735E3}"/>
              </a:ext>
            </a:extLst>
          </p:cNvPr>
          <p:cNvSpPr txBox="1"/>
          <p:nvPr/>
        </p:nvSpPr>
        <p:spPr>
          <a:xfrm>
            <a:off x="738232" y="3736775"/>
            <a:ext cx="1963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ARNHEM - PRESIKHAAF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920A4E-AF03-CAB3-7117-50D12974AFF4}"/>
              </a:ext>
            </a:extLst>
          </p:cNvPr>
          <p:cNvSpPr txBox="1"/>
          <p:nvPr/>
        </p:nvSpPr>
        <p:spPr>
          <a:xfrm>
            <a:off x="3347031" y="3736775"/>
            <a:ext cx="1963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EDE - BLOEMENBUURT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470656-C994-D537-32A6-85238787A53E}"/>
              </a:ext>
            </a:extLst>
          </p:cNvPr>
          <p:cNvSpPr txBox="1"/>
          <p:nvPr/>
        </p:nvSpPr>
        <p:spPr>
          <a:xfrm>
            <a:off x="6423573" y="3719528"/>
            <a:ext cx="2167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WAGENINGEN – DE NUDE </a:t>
            </a:r>
          </a:p>
        </p:txBody>
      </p:sp>
    </p:spTree>
    <p:extLst>
      <p:ext uri="{BB962C8B-B14F-4D97-AF65-F5344CB8AC3E}">
        <p14:creationId xmlns:p14="http://schemas.microsoft.com/office/powerpoint/2010/main" val="1195573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1E31F-92FC-0E22-786B-8946286C6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3200" b="1" dirty="0">
                <a:latin typeface="+mj-lt"/>
              </a:rPr>
              <a:t>Hoe</a:t>
            </a:r>
            <a:r>
              <a:rPr lang="nl-NL" sz="3100" b="1" dirty="0">
                <a:latin typeface="+mj-lt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8DAEB-A612-72A4-A9E0-F8C814146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1800" dirty="0">
              <a:latin typeface="+mj-lt"/>
            </a:endParaRPr>
          </a:p>
          <a:p>
            <a:pPr marL="0" indent="0">
              <a:buNone/>
            </a:pPr>
            <a:endParaRPr lang="nl-NL" sz="1800" dirty="0">
              <a:latin typeface="+mj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62048C-C667-7300-B17F-3852166B4C3D}"/>
              </a:ext>
            </a:extLst>
          </p:cNvPr>
          <p:cNvSpPr txBox="1">
            <a:spLocks/>
          </p:cNvSpPr>
          <p:nvPr/>
        </p:nvSpPr>
        <p:spPr>
          <a:xfrm>
            <a:off x="361950" y="1268070"/>
            <a:ext cx="8229600" cy="4007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1800" dirty="0">
              <a:latin typeface="+mj-lt"/>
            </a:endParaRPr>
          </a:p>
          <a:p>
            <a:pPr marL="0" indent="0">
              <a:buNone/>
            </a:pPr>
            <a:endParaRPr lang="nl-NL" sz="1800" dirty="0">
              <a:latin typeface="+mj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90A352-7EE4-E391-F117-D738C7A7B649}"/>
              </a:ext>
            </a:extLst>
          </p:cNvPr>
          <p:cNvSpPr txBox="1">
            <a:spLocks/>
          </p:cNvSpPr>
          <p:nvPr/>
        </p:nvSpPr>
        <p:spPr>
          <a:xfrm>
            <a:off x="514350" y="1420470"/>
            <a:ext cx="8229600" cy="4007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dirty="0">
                <a:latin typeface="+mj-lt"/>
              </a:rPr>
              <a:t>Het project loopt van sept. 2021 – sept. 2025. Middels participatief actieonderzoek voeren we dit project uit in vijf stappen: </a:t>
            </a:r>
          </a:p>
          <a:p>
            <a:pPr marL="0" indent="0">
              <a:buNone/>
            </a:pPr>
            <a:endParaRPr lang="nl-NL" sz="1800" dirty="0">
              <a:latin typeface="+mj-lt"/>
            </a:endParaRPr>
          </a:p>
          <a:p>
            <a:pPr marL="502920" marR="0" lvl="0" indent="-4572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80000"/>
              <a:buFont typeface="+mj-lt"/>
              <a:buAutoNum type="arabicPeriod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Calibri Light" panose="020F0302020204030204" pitchFamily="34" charset="0"/>
              </a:rPr>
              <a:t>Inventarisatie van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Calibri Light" panose="020F0302020204030204" pitchFamily="34" charset="0"/>
              </a:rPr>
              <a:t>beleid op gezondheid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Calibri Light" panose="020F0302020204030204" pitchFamily="34" charset="0"/>
              </a:rPr>
              <a:t>; inventarisatie van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Calibri Light" panose="020F0302020204030204" pitchFamily="34" charset="0"/>
              </a:rPr>
              <a:t>bewonersinitiatieven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Calibri Light" panose="020F0302020204030204" pitchFamily="34" charset="0"/>
              </a:rPr>
              <a:t> in kansrijke wijken;</a:t>
            </a:r>
          </a:p>
          <a:p>
            <a:pPr marL="502920" marR="0" lvl="0" indent="-4572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80000"/>
              <a:buFont typeface="+mj-lt"/>
              <a:buAutoNum type="arabicPeriod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Calibri Light" panose="020F0302020204030204" pitchFamily="34" charset="0"/>
              </a:rPr>
              <a:t>In kaart brengen hoe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Calibri Light" panose="020F0302020204030204" pitchFamily="34" charset="0"/>
              </a:rPr>
              <a:t>gezondheidsbeleid zich vertaalt naar de praktijk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Calibri Light" panose="020F0302020204030204" pitchFamily="34" charset="0"/>
              </a:rPr>
              <a:t>;</a:t>
            </a:r>
          </a:p>
          <a:p>
            <a:pPr marL="502920" marR="0" lvl="0" indent="-4572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80000"/>
              <a:buFont typeface="+mj-lt"/>
              <a:buAutoNum type="arabicPeriod"/>
              <a:tabLst/>
              <a:defRPr/>
            </a:pPr>
            <a:r>
              <a:rPr kumimoji="0" lang="nl-NL" sz="1800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Calibri Light" panose="020F0302020204030204" pitchFamily="34" charset="0"/>
              </a:rPr>
              <a:t>Asset </a:t>
            </a:r>
            <a:r>
              <a:rPr kumimoji="0" lang="nl-NL" sz="1800" i="0" u="none" strike="noStrike" kern="1200" cap="none" spc="0" normalizeH="0" baseline="0" noProof="0" dirty="0" err="1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Calibri Light" panose="020F0302020204030204" pitchFamily="34" charset="0"/>
              </a:rPr>
              <a:t>mapping</a:t>
            </a:r>
            <a:r>
              <a:rPr kumimoji="0" lang="nl-NL" sz="1800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Calibri Light" panose="020F0302020204030204" pitchFamily="34" charset="0"/>
              </a:rPr>
              <a:t>met inwoners om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Calibri Light" panose="020F0302020204030204" pitchFamily="34" charset="0"/>
              </a:rPr>
              <a:t>kansen voor de gezonde wijk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Calibri Light" panose="020F0302020204030204" pitchFamily="34" charset="0"/>
              </a:rPr>
              <a:t>te identificeren;</a:t>
            </a:r>
          </a:p>
          <a:p>
            <a:pPr marL="502920" marR="0" lvl="0" indent="-4572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80000"/>
              <a:buFont typeface="+mj-lt"/>
              <a:buAutoNum type="arabicPeriod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Calibri Light" panose="020F0302020204030204" pitchFamily="34" charset="0"/>
              </a:rPr>
              <a:t>Integratie van deze resultaten tot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Calibri Light" panose="020F0302020204030204" pitchFamily="34" charset="0"/>
              </a:rPr>
              <a:t>good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Calibri Light" panose="020F0302020204030204" pitchFamily="34" charset="0"/>
              </a:rPr>
              <a:t>practices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Calibri Light" panose="020F0302020204030204" pitchFamily="34" charset="0"/>
              </a:rPr>
              <a:t>; </a:t>
            </a:r>
          </a:p>
          <a:p>
            <a:pPr marL="502920" marR="0" lvl="0" indent="-4572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80000"/>
              <a:buFont typeface="+mj-lt"/>
              <a:buAutoNum type="arabicPeriod"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Calibri Light" panose="020F0302020204030204" pitchFamily="34" charset="0"/>
              </a:rPr>
              <a:t>Good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Calibri Light" panose="020F0302020204030204" pitchFamily="34" charset="0"/>
              </a:rPr>
              <a:t>practices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Calibri Light" panose="020F0302020204030204" pitchFamily="34" charset="0"/>
              </a:rPr>
              <a:t> bespreken met inwoners, organisaties en gemeenten om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Calibri Light" panose="020F0302020204030204" pitchFamily="34" charset="0"/>
              </a:rPr>
              <a:t>samen te leren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Calibri Light" panose="020F0302020204030204" pitchFamily="34" charset="0"/>
              </a:rPr>
              <a:t> en een werkstructuur te vormen waarmee de initiatieven werkelijk worden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Calibri Light" panose="020F0302020204030204" pitchFamily="34" charset="0"/>
              </a:rPr>
              <a:t>ingebed in beleid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Calibri Light" panose="020F0302020204030204" pitchFamily="34" charset="0"/>
              </a:rPr>
              <a:t>. </a:t>
            </a:r>
          </a:p>
          <a:p>
            <a:pPr marL="0" indent="0">
              <a:buNone/>
            </a:pPr>
            <a:endParaRPr lang="nl-NL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8630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1E31F-92FC-0E22-786B-8946286C6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4994"/>
            <a:ext cx="8229600" cy="542220"/>
          </a:xfrm>
        </p:spPr>
        <p:txBody>
          <a:bodyPr>
            <a:noAutofit/>
          </a:bodyPr>
          <a:lstStyle/>
          <a:p>
            <a:pPr algn="ctr"/>
            <a:r>
              <a:rPr lang="nl-NL" sz="2800" b="1" dirty="0">
                <a:latin typeface="+mj-lt"/>
              </a:rPr>
              <a:t>Uitgelicht: </a:t>
            </a:r>
            <a:r>
              <a:rPr lang="nl-NL" sz="2800" dirty="0">
                <a:latin typeface="+mj-lt"/>
              </a:rPr>
              <a:t>Wijkprofessionals en bewoners voor een gezonde leefomgeving in de wijk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8DAEB-A612-72A4-A9E0-F8C814146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1800" dirty="0">
              <a:latin typeface="+mj-lt"/>
            </a:endParaRPr>
          </a:p>
          <a:p>
            <a:pPr marL="0" indent="0">
              <a:buNone/>
            </a:pPr>
            <a:endParaRPr lang="nl-NL" sz="1800" dirty="0">
              <a:latin typeface="+mj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62048C-C667-7300-B17F-3852166B4C3D}"/>
              </a:ext>
            </a:extLst>
          </p:cNvPr>
          <p:cNvSpPr txBox="1">
            <a:spLocks/>
          </p:cNvSpPr>
          <p:nvPr/>
        </p:nvSpPr>
        <p:spPr>
          <a:xfrm>
            <a:off x="361950" y="1268070"/>
            <a:ext cx="8229600" cy="4007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1800" dirty="0">
              <a:latin typeface="+mj-lt"/>
            </a:endParaRPr>
          </a:p>
          <a:p>
            <a:pPr marL="0" indent="0">
              <a:buNone/>
            </a:pPr>
            <a:endParaRPr lang="nl-NL" sz="1800" dirty="0">
              <a:latin typeface="+mj-lt"/>
            </a:endParaRPr>
          </a:p>
        </p:txBody>
      </p:sp>
      <p:pic>
        <p:nvPicPr>
          <p:cNvPr id="4098" name="Picture 2" descr="NATUUR IN DE WIJK - Maanwijk">
            <a:extLst>
              <a:ext uri="{FF2B5EF4-FFF2-40B4-BE49-F238E27FC236}">
                <a16:creationId xmlns:a16="http://schemas.microsoft.com/office/drawing/2014/main" id="{A1BF51B0-DE68-92A2-3509-B16DBB9F5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1145" y="-192947"/>
            <a:ext cx="10583985" cy="705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90A352-7EE4-E391-F117-D738C7A7B649}"/>
              </a:ext>
            </a:extLst>
          </p:cNvPr>
          <p:cNvSpPr txBox="1">
            <a:spLocks/>
          </p:cNvSpPr>
          <p:nvPr/>
        </p:nvSpPr>
        <p:spPr>
          <a:xfrm>
            <a:off x="514350" y="1420470"/>
            <a:ext cx="8229600" cy="4007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800" b="1" dirty="0">
              <a:latin typeface="+mj-lt"/>
            </a:endParaRPr>
          </a:p>
          <a:p>
            <a:pPr marL="0" indent="0">
              <a:buNone/>
            </a:pPr>
            <a:endParaRPr lang="nl-NL" sz="1800" b="1" dirty="0">
              <a:latin typeface="+mj-lt"/>
            </a:endParaRPr>
          </a:p>
          <a:p>
            <a:r>
              <a:rPr lang="nl-NL" sz="1800" b="1" dirty="0">
                <a:latin typeface="+mj-lt"/>
              </a:rPr>
              <a:t>Wijkgericht werken</a:t>
            </a:r>
            <a:br>
              <a:rPr lang="nl-NL" sz="1800" b="1" dirty="0">
                <a:latin typeface="+mj-lt"/>
              </a:rPr>
            </a:br>
            <a:endParaRPr lang="nl-NL" sz="1800" b="1" dirty="0">
              <a:latin typeface="+mj-lt"/>
            </a:endParaRPr>
          </a:p>
          <a:p>
            <a:r>
              <a:rPr lang="nl-NL" sz="1800" b="1" dirty="0">
                <a:latin typeface="+mj-lt"/>
              </a:rPr>
              <a:t>Wijkmanagers vanuit de gemeente als verbindende factor</a:t>
            </a:r>
            <a:br>
              <a:rPr lang="nl-NL" sz="1800" b="1" dirty="0">
                <a:latin typeface="+mj-lt"/>
              </a:rPr>
            </a:br>
            <a:endParaRPr lang="nl-NL" sz="1800" b="1" dirty="0">
              <a:latin typeface="+mj-lt"/>
            </a:endParaRPr>
          </a:p>
          <a:p>
            <a:r>
              <a:rPr lang="nl-NL" sz="1800" b="1" dirty="0">
                <a:latin typeface="+mj-lt"/>
              </a:rPr>
              <a:t>In co-creatie samenwerken aan wijkagenda’s</a:t>
            </a:r>
          </a:p>
          <a:p>
            <a:endParaRPr lang="nl-NL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1985657"/>
      </p:ext>
    </p:extLst>
  </p:cSld>
  <p:clrMapOvr>
    <a:masterClrMapping/>
  </p:clrMapOvr>
</p:sld>
</file>

<file path=ppt/theme/theme1.xml><?xml version="1.0" encoding="utf-8"?>
<a:theme xmlns:a="http://schemas.openxmlformats.org/drawingml/2006/main" name="HSO_W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HSO_WIT</Template>
  <TotalTime>1192</TotalTime>
  <Words>460</Words>
  <Application>Microsoft Office PowerPoint</Application>
  <PresentationFormat>On-screen Show (4:3)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ITC Franklin Gothic Book</vt:lpstr>
      <vt:lpstr>ITC Franklin Gothic Demi</vt:lpstr>
      <vt:lpstr>HSO_WIT</vt:lpstr>
      <vt:lpstr>Samen bouwen aan een gezonde wijk</vt:lpstr>
      <vt:lpstr>Mellany van Bommel Onderzoeker gezonde leefomgeving mellany.vanbommel@wur.nl   </vt:lpstr>
      <vt:lpstr>Gezondheid is ongelijk verdeeld</vt:lpstr>
      <vt:lpstr>1. Van verschillen naar gezondheidspotentieel</vt:lpstr>
      <vt:lpstr>Wat is een gezonde leefomgeving?</vt:lpstr>
      <vt:lpstr>2. Veranderende relatie tussen burger en overheid</vt:lpstr>
      <vt:lpstr>Wij zijn de Wijk</vt:lpstr>
      <vt:lpstr>Hoe?</vt:lpstr>
      <vt:lpstr>Uitgelicht: Wijkprofessionals en bewoners voor een gezonde leefomgeving in de wijk</vt:lpstr>
      <vt:lpstr>Uitgelicht: Wijkprofessionals en bewoners voor een gezonde leefomgeving in de wijk</vt:lpstr>
      <vt:lpstr>(Gezonde) leefomgeving in beeld: photovoice</vt:lpstr>
      <vt:lpstr>(Gezonde) leefomgeving in beeld: photovoice</vt:lpstr>
      <vt:lpstr>Aan de slag met de gezonde leefomgeving in de wijk</vt:lpstr>
      <vt:lpstr>Dank voor uw aandacht</vt:lpstr>
    </vt:vector>
  </TitlesOfParts>
  <Company>Wageningen University and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Samen bouwen aan een gezonde wijk</dc:title>
  <dc:creator>Bommel, Mellany van</dc:creator>
  <cp:lastModifiedBy>Bommel, Mellany van</cp:lastModifiedBy>
  <cp:revision>8</cp:revision>
  <dcterms:created xsi:type="dcterms:W3CDTF">2023-05-31T09:35:35Z</dcterms:created>
  <dcterms:modified xsi:type="dcterms:W3CDTF">2023-06-07T14:19:38Z</dcterms:modified>
</cp:coreProperties>
</file>