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Lst>
  <p:sldSz cy="5143500" cx="9144000"/>
  <p:notesSz cx="6858000" cy="9144000"/>
  <p:embeddedFontLst>
    <p:embeddedFont>
      <p:font typeface="Roboto"/>
      <p:regular r:id="rId12"/>
      <p:bold r:id="rId13"/>
      <p:italic r:id="rId14"/>
      <p:boldItalic r:id="rId15"/>
    </p:embeddedFont>
    <p:embeddedFont>
      <p:font typeface="Montserrat"/>
      <p:regular r:id="rId16"/>
      <p:bold r:id="rId17"/>
      <p:italic r:id="rId18"/>
      <p:boldItalic r:id="rId19"/>
    </p:embeddedFont>
    <p:embeddedFont>
      <p:font typeface="Barlow Semi Condensed"/>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2DD6C2D-9D97-4F61-B6FB-225E32AB0602}">
  <a:tblStyle styleId="{02DD6C2D-9D97-4F61-B6FB-225E32AB060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BarlowSemiCondensed-regular.fntdata"/><Relationship Id="rId11" Type="http://schemas.openxmlformats.org/officeDocument/2006/relationships/slide" Target="slides/slide5.xml"/><Relationship Id="rId22" Type="http://schemas.openxmlformats.org/officeDocument/2006/relationships/font" Target="fonts/BarlowSemiCondensed-italic.fntdata"/><Relationship Id="rId10" Type="http://schemas.openxmlformats.org/officeDocument/2006/relationships/slide" Target="slides/slide4.xml"/><Relationship Id="rId21" Type="http://schemas.openxmlformats.org/officeDocument/2006/relationships/font" Target="fonts/BarlowSemiCondensed-bold.fntdata"/><Relationship Id="rId13" Type="http://schemas.openxmlformats.org/officeDocument/2006/relationships/font" Target="fonts/Roboto-bold.fntdata"/><Relationship Id="rId12" Type="http://schemas.openxmlformats.org/officeDocument/2006/relationships/font" Target="fonts/Roboto-regular.fntdata"/><Relationship Id="rId23" Type="http://schemas.openxmlformats.org/officeDocument/2006/relationships/font" Target="fonts/BarlowSemiCondensed-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Roboto-boldItalic.fntdata"/><Relationship Id="rId14" Type="http://schemas.openxmlformats.org/officeDocument/2006/relationships/font" Target="fonts/Roboto-italic.fntdata"/><Relationship Id="rId17" Type="http://schemas.openxmlformats.org/officeDocument/2006/relationships/font" Target="fonts/Montserrat-bold.fntdata"/><Relationship Id="rId16" Type="http://schemas.openxmlformats.org/officeDocument/2006/relationships/font" Target="fonts/Montserrat-regular.fntdata"/><Relationship Id="rId5" Type="http://schemas.openxmlformats.org/officeDocument/2006/relationships/slideMaster" Target="slideMasters/slideMaster1.xml"/><Relationship Id="rId19" Type="http://schemas.openxmlformats.org/officeDocument/2006/relationships/font" Target="fonts/Montserrat-boldItalic.fntdata"/><Relationship Id="rId6" Type="http://schemas.openxmlformats.org/officeDocument/2006/relationships/notesMaster" Target="notesMasters/notesMaster1.xml"/><Relationship Id="rId18" Type="http://schemas.openxmlformats.org/officeDocument/2006/relationships/font" Target="fonts/Montserrat-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15855be01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15855be01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15855be01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15855be01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000">
              <a:solidFill>
                <a:schemeClr val="dk1"/>
              </a:solidFill>
              <a:highlight>
                <a:schemeClr val="lt1"/>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dd1689978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dd1689978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dd1689978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dd1689978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dd1689978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dd1689978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2.png"/><Relationship Id="rId5"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hyperlink" Target="https://docs.google.com/presentation/d/1DSCa6Pfj7gEBJYZ8KoLtStJ_z845s6AuDWI_LEjiDZQ/edit?usp=sharing" TargetMode="External"/><Relationship Id="rId5" Type="http://schemas.openxmlformats.org/officeDocument/2006/relationships/hyperlink" Target="https://docs.google.com/document/d/14QlofwOcZaImefhSw8kcu7RFDZQkGostk-sQyFQROTU/edit?usp=sharin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hyperlink" Target="https://www.youtube.com/watch?v=yWOqeyPIVRo&amp;t=9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hyperlink" Target="https://libris.nl/boek?authortitle=peter-wohlleben/het-verborgen-leven-van-bomen--9789400507326" TargetMode="External"/><Relationship Id="rId10" Type="http://schemas.openxmlformats.org/officeDocument/2006/relationships/image" Target="../media/image4.jpg"/><Relationship Id="rId9" Type="http://schemas.openxmlformats.org/officeDocument/2006/relationships/hyperlink" Target="https://docs.google.com/document/d/1bGWkFMSeQ6N7PeNzRPRz3xK1Lfj0rP9OmCSb_a2SeHw/edit?usp=sharing" TargetMode="External"/><Relationship Id="rId5" Type="http://schemas.openxmlformats.org/officeDocument/2006/relationships/hyperlink" Target="https://libris.nl/boek?authortitle=jen-green/de-wonderlijke-wereld-van-bomen--978905956" TargetMode="External"/><Relationship Id="rId6" Type="http://schemas.openxmlformats.org/officeDocument/2006/relationships/hyperlink" Target="https://www.brightvibes.com/1368/en/discover-how-trees-secretly-talk-to-each-other-using-the-wood-wide-web" TargetMode="External"/><Relationship Id="rId7" Type="http://schemas.openxmlformats.org/officeDocument/2006/relationships/hyperlink" Target="https://www.youtube.com/watch?time_continue=9&amp;v=yWOqeyPIVRo&amp;feature=emb_logo" TargetMode="External"/><Relationship Id="rId8" Type="http://schemas.openxmlformats.org/officeDocument/2006/relationships/hyperlink" Target="https://docs.google.com/presentation/d/1DSCa6Pfj7gEBJYZ8KoLtStJ_z845s6AuDWI_LEjiDZQ/edit?usp=sharin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2286"/>
            <a:ext cx="9144000" cy="5138928"/>
          </a:xfrm>
          <a:prstGeom prst="rect">
            <a:avLst/>
          </a:prstGeom>
          <a:noFill/>
          <a:ln>
            <a:noFill/>
          </a:ln>
        </p:spPr>
      </p:pic>
      <p:sp>
        <p:nvSpPr>
          <p:cNvPr id="55" name="Google Shape;55;p13"/>
          <p:cNvSpPr txBox="1"/>
          <p:nvPr/>
        </p:nvSpPr>
        <p:spPr>
          <a:xfrm>
            <a:off x="2672875" y="4664825"/>
            <a:ext cx="3886500"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2200">
                <a:solidFill>
                  <a:srgbClr val="FFFFFF"/>
                </a:solidFill>
                <a:latin typeface="Barlow Semi Condensed"/>
                <a:ea typeface="Barlow Semi Condensed"/>
                <a:cs typeface="Barlow Semi Condensed"/>
                <a:sym typeface="Barlow Semi Condensed"/>
              </a:rPr>
              <a:t>LES 3: WOUD WIJDE WEB</a:t>
            </a:r>
            <a:endParaRPr sz="2200">
              <a:solidFill>
                <a:srgbClr val="FFFFFF"/>
              </a:solidFill>
              <a:latin typeface="Barlow Semi Condensed"/>
              <a:ea typeface="Barlow Semi Condensed"/>
              <a:cs typeface="Barlow Semi Condensed"/>
              <a:sym typeface="Barlow Semi Condensed"/>
            </a:endParaRPr>
          </a:p>
        </p:txBody>
      </p:sp>
      <p:sp>
        <p:nvSpPr>
          <p:cNvPr id="56" name="Google Shape;56;p13"/>
          <p:cNvSpPr txBox="1"/>
          <p:nvPr/>
        </p:nvSpPr>
        <p:spPr>
          <a:xfrm>
            <a:off x="713650" y="701550"/>
            <a:ext cx="4380300" cy="374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nl" sz="2000">
                <a:solidFill>
                  <a:srgbClr val="FFAB40"/>
                </a:solidFill>
                <a:latin typeface="Montserrat"/>
                <a:ea typeface="Montserrat"/>
                <a:cs typeface="Montserrat"/>
                <a:sym typeface="Montserrat"/>
              </a:rPr>
              <a:t>waar / niet waar</a:t>
            </a:r>
            <a:endParaRPr b="1" sz="2000">
              <a:solidFill>
                <a:srgbClr val="FFAB40"/>
              </a:solidFill>
              <a:latin typeface="Montserrat"/>
              <a:ea typeface="Montserrat"/>
              <a:cs typeface="Montserrat"/>
              <a:sym typeface="Montserrat"/>
            </a:endParaRPr>
          </a:p>
          <a:p>
            <a:pPr indent="0" lvl="0" marL="0" rtl="0" algn="l">
              <a:spcBef>
                <a:spcPts val="0"/>
              </a:spcBef>
              <a:spcAft>
                <a:spcPts val="0"/>
              </a:spcAft>
              <a:buNone/>
            </a:pPr>
            <a:r>
              <a:rPr b="1" lang="nl" sz="4000">
                <a:solidFill>
                  <a:srgbClr val="22B4F3"/>
                </a:solidFill>
                <a:latin typeface="Montserrat"/>
                <a:ea typeface="Montserrat"/>
                <a:cs typeface="Montserrat"/>
                <a:sym typeface="Montserrat"/>
              </a:rPr>
              <a:t>SCHIMMELS ZIJN VIES EN NIET NUTTIG </a:t>
            </a:r>
            <a:endParaRPr b="1" sz="4000">
              <a:solidFill>
                <a:srgbClr val="22B4F3"/>
              </a:solidFill>
              <a:latin typeface="Montserrat"/>
              <a:ea typeface="Montserrat"/>
              <a:cs typeface="Montserrat"/>
              <a:sym typeface="Montserrat"/>
            </a:endParaRPr>
          </a:p>
        </p:txBody>
      </p:sp>
      <p:pic>
        <p:nvPicPr>
          <p:cNvPr id="57" name="Google Shape;57;p13"/>
          <p:cNvPicPr preferRelativeResize="0"/>
          <p:nvPr/>
        </p:nvPicPr>
        <p:blipFill rotWithShape="1">
          <a:blip r:embed="rId4">
            <a:alphaModFix/>
          </a:blip>
          <a:srcRect b="16309" l="48009" r="8293" t="12874"/>
          <a:stretch/>
        </p:blipFill>
        <p:spPr>
          <a:xfrm>
            <a:off x="5207800" y="450975"/>
            <a:ext cx="3489700" cy="42414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b="0" l="0" r="0" t="0"/>
          <a:stretch/>
        </p:blipFill>
        <p:spPr>
          <a:xfrm>
            <a:off x="0" y="4561"/>
            <a:ext cx="9144000" cy="5138928"/>
          </a:xfrm>
          <a:prstGeom prst="rect">
            <a:avLst/>
          </a:prstGeom>
          <a:noFill/>
          <a:ln>
            <a:noFill/>
          </a:ln>
        </p:spPr>
      </p:pic>
      <p:sp>
        <p:nvSpPr>
          <p:cNvPr id="63" name="Google Shape;63;p14"/>
          <p:cNvSpPr txBox="1"/>
          <p:nvPr/>
        </p:nvSpPr>
        <p:spPr>
          <a:xfrm>
            <a:off x="2672875" y="4664825"/>
            <a:ext cx="3886500"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nl" sz="2200">
                <a:solidFill>
                  <a:schemeClr val="lt1"/>
                </a:solidFill>
                <a:latin typeface="Barlow Semi Condensed"/>
                <a:ea typeface="Barlow Semi Condensed"/>
                <a:cs typeface="Barlow Semi Condensed"/>
                <a:sym typeface="Barlow Semi Condensed"/>
              </a:rPr>
              <a:t>LES 3: WOUD WIJDE WEB</a:t>
            </a:r>
            <a:endParaRPr sz="2200">
              <a:solidFill>
                <a:schemeClr val="lt1"/>
              </a:solidFill>
              <a:latin typeface="Barlow Semi Condensed"/>
              <a:ea typeface="Barlow Semi Condensed"/>
              <a:cs typeface="Barlow Semi Condensed"/>
              <a:sym typeface="Barlow Semi Condensed"/>
            </a:endParaRPr>
          </a:p>
        </p:txBody>
      </p:sp>
      <p:sp>
        <p:nvSpPr>
          <p:cNvPr id="64" name="Google Shape;64;p14"/>
          <p:cNvSpPr/>
          <p:nvPr/>
        </p:nvSpPr>
        <p:spPr>
          <a:xfrm>
            <a:off x="8053350" y="1563725"/>
            <a:ext cx="801000" cy="886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5" name="Google Shape;65;p14"/>
          <p:cNvPicPr preferRelativeResize="0"/>
          <p:nvPr/>
        </p:nvPicPr>
        <p:blipFill>
          <a:blip r:embed="rId4">
            <a:alphaModFix/>
          </a:blip>
          <a:stretch>
            <a:fillRect/>
          </a:stretch>
        </p:blipFill>
        <p:spPr>
          <a:xfrm>
            <a:off x="804300" y="675960"/>
            <a:ext cx="2793875" cy="2290065"/>
          </a:xfrm>
          <a:prstGeom prst="rect">
            <a:avLst/>
          </a:prstGeom>
          <a:noFill/>
          <a:ln cap="flat" cmpd="sng" w="28575">
            <a:solidFill>
              <a:srgbClr val="22B4F3"/>
            </a:solidFill>
            <a:prstDash val="solid"/>
            <a:round/>
            <a:headEnd len="sm" w="sm" type="none"/>
            <a:tailEnd len="sm" w="sm" type="none"/>
          </a:ln>
        </p:spPr>
      </p:pic>
      <p:sp>
        <p:nvSpPr>
          <p:cNvPr id="66" name="Google Shape;66;p14"/>
          <p:cNvSpPr txBox="1"/>
          <p:nvPr/>
        </p:nvSpPr>
        <p:spPr>
          <a:xfrm>
            <a:off x="713650" y="3262350"/>
            <a:ext cx="7586700" cy="124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sz="2400">
                <a:solidFill>
                  <a:srgbClr val="22B4F3"/>
                </a:solidFill>
                <a:latin typeface="Roboto"/>
                <a:ea typeface="Roboto"/>
                <a:cs typeface="Roboto"/>
                <a:sym typeface="Roboto"/>
              </a:rPr>
              <a:t>OPDRACHT:</a:t>
            </a:r>
            <a:r>
              <a:rPr b="1" lang="nl" sz="2400">
                <a:solidFill>
                  <a:srgbClr val="E6008F"/>
                </a:solidFill>
                <a:latin typeface="Roboto"/>
                <a:ea typeface="Roboto"/>
                <a:cs typeface="Roboto"/>
                <a:sym typeface="Roboto"/>
              </a:rPr>
              <a:t> </a:t>
            </a:r>
            <a:r>
              <a:rPr lang="nl" sz="2000">
                <a:solidFill>
                  <a:schemeClr val="dk1"/>
                </a:solidFill>
                <a:latin typeface="Roboto"/>
                <a:ea typeface="Roboto"/>
                <a:cs typeface="Roboto"/>
                <a:sym typeface="Roboto"/>
              </a:rPr>
              <a:t>Maak een kunstwerk over het woud wijde web. Laat zien wat je weet en </a:t>
            </a:r>
            <a:r>
              <a:rPr lang="nl" sz="2000">
                <a:solidFill>
                  <a:schemeClr val="dk1"/>
                </a:solidFill>
                <a:latin typeface="Roboto"/>
                <a:ea typeface="Roboto"/>
                <a:cs typeface="Roboto"/>
                <a:sym typeface="Roboto"/>
              </a:rPr>
              <a:t>waar jij juist nog reuze nieuwsgierig naar bent.</a:t>
            </a:r>
            <a:endParaRPr sz="2000">
              <a:solidFill>
                <a:schemeClr val="dk1"/>
              </a:solidFill>
              <a:highlight>
                <a:schemeClr val="lt1"/>
              </a:highlight>
            </a:endParaRPr>
          </a:p>
          <a:p>
            <a:pPr indent="0" lvl="0" marL="0" rtl="0" algn="l">
              <a:spcBef>
                <a:spcPts val="0"/>
              </a:spcBef>
              <a:spcAft>
                <a:spcPts val="0"/>
              </a:spcAft>
              <a:buNone/>
            </a:pPr>
            <a:r>
              <a:t/>
            </a:r>
            <a:endParaRPr b="1" sz="2400">
              <a:solidFill>
                <a:srgbClr val="E6008F"/>
              </a:solidFill>
              <a:latin typeface="Roboto"/>
              <a:ea typeface="Roboto"/>
              <a:cs typeface="Roboto"/>
              <a:sym typeface="Roboto"/>
            </a:endParaRPr>
          </a:p>
          <a:p>
            <a:pPr indent="0" lvl="0" marL="0" rtl="0" algn="l">
              <a:spcBef>
                <a:spcPts val="0"/>
              </a:spcBef>
              <a:spcAft>
                <a:spcPts val="0"/>
              </a:spcAft>
              <a:buNone/>
            </a:pPr>
            <a:r>
              <a:t/>
            </a:r>
            <a:endParaRPr sz="2000">
              <a:latin typeface="Roboto"/>
              <a:ea typeface="Roboto"/>
              <a:cs typeface="Roboto"/>
              <a:sym typeface="Roboto"/>
            </a:endParaRPr>
          </a:p>
        </p:txBody>
      </p:sp>
      <p:pic>
        <p:nvPicPr>
          <p:cNvPr id="67" name="Google Shape;67;p14"/>
          <p:cNvPicPr preferRelativeResize="0"/>
          <p:nvPr/>
        </p:nvPicPr>
        <p:blipFill rotWithShape="1">
          <a:blip r:embed="rId5">
            <a:alphaModFix/>
          </a:blip>
          <a:srcRect b="8111" l="72867" r="9535" t="58116"/>
          <a:stretch/>
        </p:blipFill>
        <p:spPr>
          <a:xfrm>
            <a:off x="7266525" y="1403720"/>
            <a:ext cx="1190301" cy="1800655"/>
          </a:xfrm>
          <a:prstGeom prst="rect">
            <a:avLst/>
          </a:prstGeom>
          <a:noFill/>
          <a:ln cap="flat" cmpd="sng" w="9525">
            <a:solidFill>
              <a:srgbClr val="FFFFFF"/>
            </a:solidFill>
            <a:prstDash val="solid"/>
            <a:round/>
            <a:headEnd len="sm" w="sm" type="none"/>
            <a:tailEnd len="sm" w="sm" type="none"/>
          </a:ln>
        </p:spPr>
      </p:pic>
      <p:sp>
        <p:nvSpPr>
          <p:cNvPr id="68" name="Google Shape;68;p14"/>
          <p:cNvSpPr/>
          <p:nvPr/>
        </p:nvSpPr>
        <p:spPr>
          <a:xfrm>
            <a:off x="4089875" y="675950"/>
            <a:ext cx="2897400" cy="1247700"/>
          </a:xfrm>
          <a:prstGeom prst="wedgeEllipseCallout">
            <a:avLst>
              <a:gd fmla="val 58688" name="adj1"/>
              <a:gd fmla="val 42907" name="adj2"/>
            </a:avLst>
          </a:prstGeom>
          <a:solidFill>
            <a:schemeClr val="lt1"/>
          </a:solidFill>
          <a:ln cap="flat" cmpd="sng" w="28575">
            <a:solidFill>
              <a:srgbClr val="22B4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nl">
                <a:solidFill>
                  <a:schemeClr val="dk1"/>
                </a:solidFill>
                <a:latin typeface="Barlow Semi Condensed"/>
                <a:ea typeface="Barlow Semi Condensed"/>
                <a:cs typeface="Barlow Semi Condensed"/>
                <a:sym typeface="Barlow Semi Condensed"/>
              </a:rPr>
              <a:t>Wist je dat, als een boom ziek is, deze geholpen kan worden door een andere boom?</a:t>
            </a:r>
            <a:endParaRPr>
              <a:solidFill>
                <a:schemeClr val="dk1"/>
              </a:solidFill>
              <a:latin typeface="Barlow Semi Condensed"/>
              <a:ea typeface="Barlow Semi Condensed"/>
              <a:cs typeface="Barlow Semi Condensed"/>
              <a:sym typeface="Barlow Semi Condense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15"/>
          <p:cNvPicPr preferRelativeResize="0"/>
          <p:nvPr/>
        </p:nvPicPr>
        <p:blipFill rotWithShape="1">
          <a:blip r:embed="rId3">
            <a:alphaModFix/>
          </a:blip>
          <a:srcRect b="0" l="0" r="0" t="0"/>
          <a:stretch/>
        </p:blipFill>
        <p:spPr>
          <a:xfrm>
            <a:off x="0" y="2286"/>
            <a:ext cx="9144000" cy="5138928"/>
          </a:xfrm>
          <a:prstGeom prst="rect">
            <a:avLst/>
          </a:prstGeom>
          <a:noFill/>
          <a:ln>
            <a:noFill/>
          </a:ln>
        </p:spPr>
      </p:pic>
      <p:sp>
        <p:nvSpPr>
          <p:cNvPr id="74" name="Google Shape;74;p15"/>
          <p:cNvSpPr txBox="1"/>
          <p:nvPr>
            <p:ph type="ctrTitle"/>
          </p:nvPr>
        </p:nvSpPr>
        <p:spPr>
          <a:xfrm>
            <a:off x="713650" y="838100"/>
            <a:ext cx="3739500" cy="451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nl" sz="1800">
                <a:solidFill>
                  <a:srgbClr val="F3A126"/>
                </a:solidFill>
                <a:latin typeface="Roboto"/>
                <a:ea typeface="Roboto"/>
                <a:cs typeface="Roboto"/>
                <a:sym typeface="Roboto"/>
              </a:rPr>
              <a:t>LESPLAN:</a:t>
            </a:r>
            <a:endParaRPr sz="1400">
              <a:solidFill>
                <a:srgbClr val="000000"/>
              </a:solidFill>
              <a:latin typeface="Roboto"/>
              <a:ea typeface="Roboto"/>
              <a:cs typeface="Roboto"/>
              <a:sym typeface="Roboto"/>
            </a:endParaRPr>
          </a:p>
        </p:txBody>
      </p:sp>
      <p:sp>
        <p:nvSpPr>
          <p:cNvPr id="75" name="Google Shape;75;p15"/>
          <p:cNvSpPr txBox="1"/>
          <p:nvPr>
            <p:ph type="ctrTitle"/>
          </p:nvPr>
        </p:nvSpPr>
        <p:spPr>
          <a:xfrm>
            <a:off x="4662525" y="838100"/>
            <a:ext cx="3739500" cy="3601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b="1" sz="1800">
              <a:solidFill>
                <a:srgbClr val="F3A126"/>
              </a:solidFill>
              <a:latin typeface="Roboto"/>
              <a:ea typeface="Roboto"/>
              <a:cs typeface="Roboto"/>
              <a:sym typeface="Roboto"/>
            </a:endParaRPr>
          </a:p>
          <a:p>
            <a:pPr indent="0" lvl="0" marL="0" rtl="0" algn="l">
              <a:spcBef>
                <a:spcPts val="0"/>
              </a:spcBef>
              <a:spcAft>
                <a:spcPts val="0"/>
              </a:spcAft>
              <a:buNone/>
            </a:pPr>
            <a:br>
              <a:rPr b="1" lang="nl" sz="1400">
                <a:solidFill>
                  <a:srgbClr val="E6008F"/>
                </a:solidFill>
                <a:latin typeface="Roboto"/>
                <a:ea typeface="Roboto"/>
                <a:cs typeface="Roboto"/>
                <a:sym typeface="Roboto"/>
              </a:rPr>
            </a:br>
            <a:r>
              <a:rPr b="1" lang="nl" sz="1550">
                <a:solidFill>
                  <a:srgbClr val="E6008F"/>
                </a:solidFill>
                <a:latin typeface="Roboto"/>
                <a:ea typeface="Roboto"/>
                <a:cs typeface="Roboto"/>
                <a:sym typeface="Roboto"/>
              </a:rPr>
              <a:t>Lesverloop: </a:t>
            </a:r>
            <a:r>
              <a:rPr lang="nl" sz="1550">
                <a:latin typeface="Roboto"/>
                <a:ea typeface="Roboto"/>
                <a:cs typeface="Roboto"/>
                <a:sym typeface="Roboto"/>
              </a:rPr>
              <a:t>Laat de tekening zien uit </a:t>
            </a:r>
            <a:r>
              <a:rPr lang="nl" sz="1550" u="sng">
                <a:solidFill>
                  <a:schemeClr val="hlink"/>
                </a:solidFill>
                <a:latin typeface="Roboto"/>
                <a:ea typeface="Roboto"/>
                <a:cs typeface="Roboto"/>
                <a:sym typeface="Roboto"/>
                <a:hlinkClick r:id="rId4"/>
              </a:rPr>
              <a:t>BIJLAGE woud wijde web.</a:t>
            </a:r>
            <a:r>
              <a:rPr lang="nl" sz="1550">
                <a:latin typeface="Roboto"/>
                <a:ea typeface="Roboto"/>
                <a:cs typeface="Roboto"/>
                <a:sym typeface="Roboto"/>
              </a:rPr>
              <a:t> Vertel nog niks erbij. Check met de </a:t>
            </a:r>
            <a:r>
              <a:rPr lang="nl" sz="1550" u="sng">
                <a:solidFill>
                  <a:schemeClr val="hlink"/>
                </a:solidFill>
                <a:latin typeface="Roboto"/>
                <a:ea typeface="Roboto"/>
                <a:cs typeface="Roboto"/>
                <a:sym typeface="Roboto"/>
                <a:hlinkClick r:id="rId5"/>
              </a:rPr>
              <a:t>nieuwsgierigheidsmeter</a:t>
            </a:r>
            <a:r>
              <a:rPr lang="nl" sz="1550">
                <a:latin typeface="Roboto"/>
                <a:ea typeface="Roboto"/>
                <a:cs typeface="Roboto"/>
                <a:sym typeface="Roboto"/>
              </a:rPr>
              <a:t> de nieuwsgierigheid bij de kinderen. Herhaal kort de uitleg over de informatiekloof. Check hoe dit bij hen zit omtrent het woud wijde web. Vertel de kinderen over hoe het woud wijde web werkt. Laat de kinderen hierna in een kunstwerk (tekening of schilderij) de nieuwe kennis én hun eventuele vragen verwerken over het woud wijde web. In dit kunstwerk laten ze zien hoe de bomen met elkaar in verbinding staan. Presenteer het gemaakte werk aan elkaar. </a:t>
            </a:r>
            <a:endParaRPr sz="1550">
              <a:latin typeface="Roboto"/>
              <a:ea typeface="Roboto"/>
              <a:cs typeface="Roboto"/>
              <a:sym typeface="Roboto"/>
            </a:endParaRPr>
          </a:p>
        </p:txBody>
      </p:sp>
      <p:sp>
        <p:nvSpPr>
          <p:cNvPr id="76" name="Google Shape;76;p15"/>
          <p:cNvSpPr txBox="1"/>
          <p:nvPr>
            <p:ph idx="1" type="subTitle"/>
          </p:nvPr>
        </p:nvSpPr>
        <p:spPr>
          <a:xfrm>
            <a:off x="131350" y="4741025"/>
            <a:ext cx="407700" cy="40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l" sz="1400">
                <a:solidFill>
                  <a:schemeClr val="lt1"/>
                </a:solidFill>
                <a:latin typeface="Barlow Semi Condensed"/>
                <a:ea typeface="Barlow Semi Condensed"/>
                <a:cs typeface="Barlow Semi Condensed"/>
                <a:sym typeface="Barlow Semi Condensed"/>
              </a:rPr>
              <a:t>1</a:t>
            </a:r>
            <a:endParaRPr sz="1400">
              <a:solidFill>
                <a:schemeClr val="lt1"/>
              </a:solidFill>
              <a:latin typeface="Barlow Semi Condensed"/>
              <a:ea typeface="Barlow Semi Condensed"/>
              <a:cs typeface="Barlow Semi Condensed"/>
              <a:sym typeface="Barlow Semi Condensed"/>
            </a:endParaRPr>
          </a:p>
        </p:txBody>
      </p:sp>
      <p:sp>
        <p:nvSpPr>
          <p:cNvPr id="77" name="Google Shape;77;p15"/>
          <p:cNvSpPr txBox="1"/>
          <p:nvPr>
            <p:ph idx="1" type="subTitle"/>
          </p:nvPr>
        </p:nvSpPr>
        <p:spPr>
          <a:xfrm>
            <a:off x="6476175" y="4741025"/>
            <a:ext cx="2060100" cy="4002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r>
              <a:rPr lang="nl" sz="1400">
                <a:solidFill>
                  <a:schemeClr val="lt1"/>
                </a:solidFill>
                <a:latin typeface="Barlow Semi Condensed"/>
                <a:ea typeface="Barlow Semi Condensed"/>
                <a:cs typeface="Barlow Semi Condensed"/>
                <a:sym typeface="Barlow Semi Condensed"/>
              </a:rPr>
              <a:t>PLUSJEKLAS.NL</a:t>
            </a:r>
            <a:endParaRPr sz="1400">
              <a:solidFill>
                <a:schemeClr val="lt1"/>
              </a:solidFill>
              <a:latin typeface="Barlow Semi Condensed"/>
              <a:ea typeface="Barlow Semi Condensed"/>
              <a:cs typeface="Barlow Semi Condensed"/>
              <a:sym typeface="Barlow Semi Condensed"/>
            </a:endParaRPr>
          </a:p>
        </p:txBody>
      </p:sp>
      <p:sp>
        <p:nvSpPr>
          <p:cNvPr id="78" name="Google Shape;78;p15"/>
          <p:cNvSpPr txBox="1"/>
          <p:nvPr/>
        </p:nvSpPr>
        <p:spPr>
          <a:xfrm>
            <a:off x="713650" y="4741025"/>
            <a:ext cx="64380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a:solidFill>
                  <a:srgbClr val="FFFFFF"/>
                </a:solidFill>
                <a:latin typeface="Barlow Semi Condensed"/>
                <a:ea typeface="Barlow Semi Condensed"/>
                <a:cs typeface="Barlow Semi Condensed"/>
                <a:sym typeface="Barlow Semi Condensed"/>
              </a:rPr>
              <a:t>VOOR DE LEERKRACHT – LES 3: WOUD WIJDE WEB </a:t>
            </a:r>
            <a:endParaRPr>
              <a:solidFill>
                <a:srgbClr val="FFFFFF"/>
              </a:solidFill>
              <a:latin typeface="Barlow Semi Condensed"/>
              <a:ea typeface="Barlow Semi Condensed"/>
              <a:cs typeface="Barlow Semi Condensed"/>
              <a:sym typeface="Barlow Semi Condensed"/>
            </a:endParaRPr>
          </a:p>
        </p:txBody>
      </p:sp>
      <p:graphicFrame>
        <p:nvGraphicFramePr>
          <p:cNvPr id="79" name="Google Shape;79;p15"/>
          <p:cNvGraphicFramePr/>
          <p:nvPr/>
        </p:nvGraphicFramePr>
        <p:xfrm>
          <a:off x="715275" y="1340850"/>
          <a:ext cx="3000000" cy="3000000"/>
        </p:xfrm>
        <a:graphic>
          <a:graphicData uri="http://schemas.openxmlformats.org/drawingml/2006/table">
            <a:tbl>
              <a:tblPr>
                <a:noFill/>
                <a:tableStyleId>{02DD6C2D-9D97-4F61-B6FB-225E32AB0602}</a:tableStyleId>
              </a:tblPr>
              <a:tblGrid>
                <a:gridCol w="599350"/>
                <a:gridCol w="3136900"/>
              </a:tblGrid>
              <a:tr h="1035975">
                <a:tc gridSpan="2">
                  <a:txBody>
                    <a:bodyPr/>
                    <a:lstStyle/>
                    <a:p>
                      <a:pPr indent="0" lvl="0" marL="0" rtl="0" algn="l">
                        <a:spcBef>
                          <a:spcPts val="0"/>
                        </a:spcBef>
                        <a:spcAft>
                          <a:spcPts val="0"/>
                        </a:spcAft>
                        <a:buNone/>
                      </a:pPr>
                      <a:r>
                        <a:rPr b="1" lang="nl">
                          <a:solidFill>
                            <a:srgbClr val="E6008F"/>
                          </a:solidFill>
                          <a:latin typeface="Roboto"/>
                          <a:ea typeface="Roboto"/>
                          <a:cs typeface="Roboto"/>
                          <a:sym typeface="Roboto"/>
                        </a:rPr>
                        <a:t>Relevantie</a:t>
                      </a:r>
                      <a:r>
                        <a:rPr b="1" lang="nl">
                          <a:solidFill>
                            <a:srgbClr val="E6008F"/>
                          </a:solidFill>
                          <a:latin typeface="Roboto"/>
                          <a:ea typeface="Roboto"/>
                          <a:cs typeface="Roboto"/>
                          <a:sym typeface="Roboto"/>
                        </a:rPr>
                        <a:t>:</a:t>
                      </a:r>
                      <a:r>
                        <a:rPr b="1" lang="nl">
                          <a:latin typeface="Roboto"/>
                          <a:ea typeface="Roboto"/>
                          <a:cs typeface="Roboto"/>
                          <a:sym typeface="Roboto"/>
                        </a:rPr>
                        <a:t> </a:t>
                      </a:r>
                      <a:r>
                        <a:rPr lang="nl">
                          <a:latin typeface="Roboto"/>
                          <a:ea typeface="Roboto"/>
                          <a:cs typeface="Roboto"/>
                          <a:sym typeface="Roboto"/>
                        </a:rPr>
                        <a:t>Het woud wijde web is een onderwerp dat veel nieuwsgierigheid kan aanwakkeren, omdat het niet zichtbaar is. In een kunstwerk verwerken de kinderen de kennis én dit biedt ruimte voor vragen die ontstaan.</a:t>
                      </a:r>
                      <a:endParaRPr>
                        <a:solidFill>
                          <a:schemeClr val="dk1"/>
                        </a:solidFill>
                        <a:highlight>
                          <a:schemeClr val="lt1"/>
                        </a:highlight>
                        <a:latin typeface="Roboto"/>
                        <a:ea typeface="Roboto"/>
                        <a:cs typeface="Roboto"/>
                        <a:sym typeface="Robo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hMerge="1"/>
              </a:tr>
              <a:tr h="374325">
                <a:tc>
                  <a:txBody>
                    <a:bodyPr/>
                    <a:lstStyle/>
                    <a:p>
                      <a:pPr indent="0" lvl="0" marL="0" rtl="0" algn="l">
                        <a:spcBef>
                          <a:spcPts val="0"/>
                        </a:spcBef>
                        <a:spcAft>
                          <a:spcPts val="0"/>
                        </a:spcAft>
                        <a:buClr>
                          <a:schemeClr val="dk1"/>
                        </a:buClr>
                        <a:buSzPts val="1100"/>
                        <a:buFont typeface="Arial"/>
                        <a:buNone/>
                      </a:pPr>
                      <a:r>
                        <a:rPr b="1" lang="nl">
                          <a:solidFill>
                            <a:schemeClr val="lt1"/>
                          </a:solidFill>
                        </a:rPr>
                        <a:t> </a:t>
                      </a:r>
                      <a:r>
                        <a:rPr b="1" lang="nl">
                          <a:solidFill>
                            <a:schemeClr val="lt1"/>
                          </a:solidFill>
                        </a:rPr>
                        <a:t>Skill</a:t>
                      </a:r>
                      <a:r>
                        <a:rPr b="1" lang="nl">
                          <a:solidFill>
                            <a:schemeClr val="lt1"/>
                          </a:solidFill>
                        </a:rPr>
                        <a:t>:</a:t>
                      </a:r>
                      <a:endParaRPr b="1" sz="600">
                        <a:solidFill>
                          <a:srgbClr val="FFFFFF"/>
                        </a:solidFill>
                      </a:endParaRPr>
                    </a:p>
                  </a:txBody>
                  <a:tcPr marT="91425" marB="91425" marR="0" marL="91425">
                    <a:lnL cap="flat" cmpd="sng" w="152400">
                      <a:solidFill>
                        <a:schemeClr val="lt1"/>
                      </a:solidFill>
                      <a:prstDash val="solid"/>
                      <a:round/>
                      <a:headEnd len="sm" w="sm" type="none"/>
                      <a:tailEnd len="sm" w="sm" type="none"/>
                    </a:lnL>
                    <a:lnR cap="flat" cmpd="sng" w="9525">
                      <a:solidFill>
                        <a:srgbClr val="22B4F3"/>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alpha val="0"/>
                        </a:srgbClr>
                      </a:solidFill>
                      <a:prstDash val="solid"/>
                      <a:round/>
                      <a:headEnd len="sm" w="sm" type="none"/>
                      <a:tailEnd len="sm" w="sm" type="none"/>
                    </a:lnB>
                    <a:solidFill>
                      <a:srgbClr val="22B4F3"/>
                    </a:solidFill>
                  </a:tcPr>
                </a:tc>
                <a:tc>
                  <a:txBody>
                    <a:bodyPr/>
                    <a:lstStyle/>
                    <a:p>
                      <a:pPr indent="0" lvl="0" marL="0" rtl="0" algn="l">
                        <a:spcBef>
                          <a:spcPts val="0"/>
                        </a:spcBef>
                        <a:spcAft>
                          <a:spcPts val="0"/>
                        </a:spcAft>
                        <a:buNone/>
                      </a:pPr>
                      <a:r>
                        <a:rPr b="1" lang="nl">
                          <a:solidFill>
                            <a:schemeClr val="lt1"/>
                          </a:solidFill>
                        </a:rPr>
                        <a:t>actief nieuwsgierig zijn</a:t>
                      </a:r>
                      <a:endParaRPr sz="100"/>
                    </a:p>
                  </a:txBody>
                  <a:tcPr marT="91425" marB="91425" marR="91425" marL="0">
                    <a:lnL cap="flat" cmpd="sng" w="9525">
                      <a:solidFill>
                        <a:srgbClr val="22B4F3"/>
                      </a:solidFill>
                      <a:prstDash val="solid"/>
                      <a:round/>
                      <a:headEnd len="sm" w="sm" type="none"/>
                      <a:tailEnd len="sm" w="sm" type="none"/>
                    </a:lnL>
                    <a:lnR cap="flat" cmpd="sng" w="952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alpha val="0"/>
                        </a:srgbClr>
                      </a:solidFill>
                      <a:prstDash val="solid"/>
                      <a:round/>
                      <a:headEnd len="sm" w="sm" type="none"/>
                      <a:tailEnd len="sm" w="sm" type="none"/>
                    </a:lnB>
                    <a:solidFill>
                      <a:srgbClr val="22B4F3"/>
                    </a:solidFill>
                  </a:tcPr>
                </a:tc>
              </a:tr>
              <a:tr h="1652000">
                <a:tc gridSpan="2">
                  <a:txBody>
                    <a:bodyPr/>
                    <a:lstStyle/>
                    <a:p>
                      <a:pPr indent="0" lvl="0" marL="0" rtl="0" algn="l">
                        <a:spcBef>
                          <a:spcPts val="0"/>
                        </a:spcBef>
                        <a:spcAft>
                          <a:spcPts val="0"/>
                        </a:spcAft>
                        <a:buNone/>
                      </a:pPr>
                      <a:r>
                        <a:rPr b="1" lang="nl">
                          <a:solidFill>
                            <a:srgbClr val="E6008F"/>
                          </a:solidFill>
                          <a:latin typeface="Roboto"/>
                          <a:ea typeface="Roboto"/>
                          <a:cs typeface="Roboto"/>
                          <a:sym typeface="Roboto"/>
                        </a:rPr>
                        <a:t>Kennis:</a:t>
                      </a:r>
                      <a:r>
                        <a:rPr b="1" lang="nl">
                          <a:solidFill>
                            <a:schemeClr val="accent5"/>
                          </a:solidFill>
                          <a:latin typeface="Roboto"/>
                          <a:ea typeface="Roboto"/>
                          <a:cs typeface="Roboto"/>
                          <a:sym typeface="Roboto"/>
                        </a:rPr>
                        <a:t> </a:t>
                      </a:r>
                      <a:r>
                        <a:rPr lang="nl">
                          <a:solidFill>
                            <a:schemeClr val="dk1"/>
                          </a:solidFill>
                          <a:latin typeface="Roboto"/>
                          <a:ea typeface="Roboto"/>
                          <a:cs typeface="Roboto"/>
                          <a:sym typeface="Roboto"/>
                        </a:rPr>
                        <a:t>Kinderen weten dat als ze iets (nog) niet begrijpen nieuwsgierigheid ontstaat. </a:t>
                      </a:r>
                      <a:r>
                        <a:rPr b="1" lang="nl">
                          <a:solidFill>
                            <a:srgbClr val="E6008F"/>
                          </a:solidFill>
                          <a:latin typeface="Roboto"/>
                          <a:ea typeface="Roboto"/>
                          <a:cs typeface="Roboto"/>
                          <a:sym typeface="Roboto"/>
                        </a:rPr>
                        <a:t>Vaardigheden: </a:t>
                      </a:r>
                      <a:r>
                        <a:rPr lang="nl">
                          <a:solidFill>
                            <a:schemeClr val="dk1"/>
                          </a:solidFill>
                          <a:latin typeface="Roboto"/>
                          <a:ea typeface="Roboto"/>
                          <a:cs typeface="Roboto"/>
                          <a:sym typeface="Roboto"/>
                        </a:rPr>
                        <a:t>Kinderen kunnen ontdekken wanneer zij nieuwsgierig worden.</a:t>
                      </a:r>
                      <a:endParaRPr>
                        <a:solidFill>
                          <a:schemeClr val="dk1"/>
                        </a:solidFill>
                        <a:latin typeface="Roboto"/>
                        <a:ea typeface="Roboto"/>
                        <a:cs typeface="Roboto"/>
                        <a:sym typeface="Roboto"/>
                      </a:endParaRPr>
                    </a:p>
                    <a:p>
                      <a:pPr indent="0" lvl="0" marL="0" rtl="0" algn="l">
                        <a:spcBef>
                          <a:spcPts val="0"/>
                        </a:spcBef>
                        <a:spcAft>
                          <a:spcPts val="0"/>
                        </a:spcAft>
                        <a:buNone/>
                      </a:pPr>
                      <a:r>
                        <a:rPr b="1" lang="nl">
                          <a:solidFill>
                            <a:srgbClr val="E6008F"/>
                          </a:solidFill>
                          <a:latin typeface="Roboto"/>
                          <a:ea typeface="Roboto"/>
                          <a:cs typeface="Roboto"/>
                          <a:sym typeface="Roboto"/>
                        </a:rPr>
                        <a:t>Houding: </a:t>
                      </a:r>
                      <a:r>
                        <a:rPr lang="nl">
                          <a:solidFill>
                            <a:schemeClr val="dk1"/>
                          </a:solidFill>
                          <a:latin typeface="Roboto"/>
                          <a:ea typeface="Roboto"/>
                          <a:cs typeface="Roboto"/>
                          <a:sym typeface="Roboto"/>
                        </a:rPr>
                        <a:t>Kinderen ontwikkelen een houding waarbij ze actief nieuwsgierig zijn.</a:t>
                      </a:r>
                      <a:endParaRPr>
                        <a:solidFill>
                          <a:schemeClr val="dk1"/>
                        </a:solidFill>
                        <a:latin typeface="Roboto"/>
                        <a:ea typeface="Roboto"/>
                        <a:cs typeface="Roboto"/>
                        <a:sym typeface="Roboto"/>
                      </a:endParaRPr>
                    </a:p>
                  </a:txBody>
                  <a:tcPr marT="91425" marB="91425" marR="91425" marL="91425">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2857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c hMerge="1"/>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6"/>
          <p:cNvPicPr preferRelativeResize="0"/>
          <p:nvPr/>
        </p:nvPicPr>
        <p:blipFill rotWithShape="1">
          <a:blip r:embed="rId3">
            <a:alphaModFix/>
          </a:blip>
          <a:srcRect b="0" l="0" r="0" t="0"/>
          <a:stretch/>
        </p:blipFill>
        <p:spPr>
          <a:xfrm>
            <a:off x="0" y="2286"/>
            <a:ext cx="9144000" cy="5138928"/>
          </a:xfrm>
          <a:prstGeom prst="rect">
            <a:avLst/>
          </a:prstGeom>
          <a:noFill/>
          <a:ln>
            <a:noFill/>
          </a:ln>
        </p:spPr>
      </p:pic>
      <p:sp>
        <p:nvSpPr>
          <p:cNvPr id="85" name="Google Shape;85;p16"/>
          <p:cNvSpPr txBox="1"/>
          <p:nvPr>
            <p:ph type="ctrTitle"/>
          </p:nvPr>
        </p:nvSpPr>
        <p:spPr>
          <a:xfrm>
            <a:off x="713650" y="838100"/>
            <a:ext cx="3739500" cy="3826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nl" sz="1800">
                <a:solidFill>
                  <a:srgbClr val="F3A126"/>
                </a:solidFill>
                <a:latin typeface="Roboto"/>
                <a:ea typeface="Roboto"/>
                <a:cs typeface="Roboto"/>
                <a:sym typeface="Roboto"/>
              </a:rPr>
              <a:t>PLUS JE LES:</a:t>
            </a:r>
            <a:endParaRPr b="1" sz="1800">
              <a:solidFill>
                <a:srgbClr val="F3A126"/>
              </a:solidFill>
              <a:latin typeface="Roboto"/>
              <a:ea typeface="Roboto"/>
              <a:cs typeface="Roboto"/>
              <a:sym typeface="Roboto"/>
            </a:endParaRPr>
          </a:p>
          <a:p>
            <a:pPr indent="0" lvl="0" marL="0" rtl="0" algn="l">
              <a:spcBef>
                <a:spcPts val="0"/>
              </a:spcBef>
              <a:spcAft>
                <a:spcPts val="0"/>
              </a:spcAft>
              <a:buNone/>
            </a:pPr>
            <a:br>
              <a:rPr b="1" lang="nl" sz="1400">
                <a:solidFill>
                  <a:srgbClr val="E6008F"/>
                </a:solidFill>
                <a:latin typeface="Roboto"/>
                <a:ea typeface="Roboto"/>
                <a:cs typeface="Roboto"/>
                <a:sym typeface="Roboto"/>
              </a:rPr>
            </a:br>
            <a:r>
              <a:rPr lang="nl" sz="1400">
                <a:latin typeface="Roboto"/>
                <a:ea typeface="Roboto"/>
                <a:cs typeface="Roboto"/>
                <a:sym typeface="Roboto"/>
              </a:rPr>
              <a:t>In het kunstwerk mag en kan ook humor gebruikt worden. Met tekstwolkjes erbij, waarin bomen boodschappen met elkaar uitwisselen.</a:t>
            </a:r>
            <a:endParaRPr sz="1400">
              <a:latin typeface="Roboto"/>
              <a:ea typeface="Roboto"/>
              <a:cs typeface="Roboto"/>
              <a:sym typeface="Roboto"/>
            </a:endParaRPr>
          </a:p>
          <a:p>
            <a:pPr indent="0" lvl="0" marL="0" rtl="0" algn="l">
              <a:spcBef>
                <a:spcPts val="0"/>
              </a:spcBef>
              <a:spcAft>
                <a:spcPts val="0"/>
              </a:spcAft>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nl" sz="1400">
                <a:latin typeface="Roboto"/>
                <a:ea typeface="Roboto"/>
                <a:cs typeface="Roboto"/>
                <a:sym typeface="Roboto"/>
              </a:rPr>
              <a:t>Bekijk eventueel </a:t>
            </a:r>
            <a:r>
              <a:rPr lang="nl" sz="1400" u="sng">
                <a:solidFill>
                  <a:schemeClr val="hlink"/>
                </a:solidFill>
                <a:latin typeface="Roboto"/>
                <a:ea typeface="Roboto"/>
                <a:cs typeface="Roboto"/>
                <a:sym typeface="Roboto"/>
                <a:hlinkClick r:id="rId4"/>
              </a:rPr>
              <a:t>dit filmpje</a:t>
            </a:r>
            <a:r>
              <a:rPr lang="nl" sz="1400">
                <a:latin typeface="Roboto"/>
                <a:ea typeface="Roboto"/>
                <a:cs typeface="Roboto"/>
                <a:sym typeface="Roboto"/>
              </a:rPr>
              <a:t> over </a:t>
            </a:r>
            <a:r>
              <a:rPr i="1" lang="nl" sz="1400">
                <a:latin typeface="Roboto"/>
                <a:ea typeface="Roboto"/>
                <a:cs typeface="Roboto"/>
                <a:sym typeface="Roboto"/>
              </a:rPr>
              <a:t>The wood wide web.</a:t>
            </a:r>
            <a:r>
              <a:rPr lang="nl" sz="1400">
                <a:latin typeface="Roboto"/>
                <a:ea typeface="Roboto"/>
                <a:cs typeface="Roboto"/>
                <a:sym typeface="Roboto"/>
              </a:rPr>
              <a:t> Het is in het Engels, maar visueel mooi en helder vormgegeven. Met Nederlandse toelichting van de leraar, kan het ook voor het jonge kind een mooie toevoeging zijn. </a:t>
            </a:r>
            <a:endParaRPr sz="1400">
              <a:latin typeface="Roboto"/>
              <a:ea typeface="Roboto"/>
              <a:cs typeface="Roboto"/>
              <a:sym typeface="Roboto"/>
            </a:endParaRPr>
          </a:p>
        </p:txBody>
      </p:sp>
      <p:sp>
        <p:nvSpPr>
          <p:cNvPr id="86" name="Google Shape;86;p16"/>
          <p:cNvSpPr txBox="1"/>
          <p:nvPr>
            <p:ph type="ctrTitle"/>
          </p:nvPr>
        </p:nvSpPr>
        <p:spPr>
          <a:xfrm>
            <a:off x="4662525" y="838100"/>
            <a:ext cx="3739500" cy="360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nl" sz="1800">
                <a:solidFill>
                  <a:srgbClr val="F3A126"/>
                </a:solidFill>
                <a:latin typeface="Roboto"/>
                <a:ea typeface="Roboto"/>
                <a:cs typeface="Roboto"/>
                <a:sym typeface="Roboto"/>
              </a:rPr>
              <a:t>UITBREIDINGSKANSEN:</a:t>
            </a:r>
            <a:endParaRPr b="1" sz="1800">
              <a:solidFill>
                <a:srgbClr val="F3A126"/>
              </a:solidFill>
              <a:latin typeface="Roboto"/>
              <a:ea typeface="Roboto"/>
              <a:cs typeface="Roboto"/>
              <a:sym typeface="Roboto"/>
            </a:endParaRPr>
          </a:p>
          <a:p>
            <a:pPr indent="0" lvl="0" marL="0" rtl="0" algn="l">
              <a:spcBef>
                <a:spcPts val="0"/>
              </a:spcBef>
              <a:spcAft>
                <a:spcPts val="0"/>
              </a:spcAft>
              <a:buNone/>
            </a:pPr>
            <a:r>
              <a:t/>
            </a:r>
            <a:endParaRPr b="1" sz="1400">
              <a:solidFill>
                <a:srgbClr val="E6008F"/>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nl" sz="1400">
                <a:solidFill>
                  <a:srgbClr val="000000"/>
                </a:solidFill>
                <a:latin typeface="Roboto"/>
                <a:ea typeface="Roboto"/>
                <a:cs typeface="Roboto"/>
                <a:sym typeface="Roboto"/>
              </a:rPr>
              <a:t>Ga deze les naar het bos (of park). Vertel in het bos de uitleg over het woud wijde web. Ga samen op zoek naar tekenen van dit netwerk, zoals paddestoelen. Laat de kinderen het kunstwerk ook maken in het bos, van allerlei materialen die in het bos te vinden zijn: takken, bladeren, mos, naalden, etc. Maak een foto van elk kunstwerk om zo later te kunnen presenteren tijdens Showtime. </a:t>
            </a:r>
            <a:endParaRPr sz="1400">
              <a:solidFill>
                <a:srgbClr val="000000"/>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solidFill>
                <a:srgbClr val="000000"/>
              </a:solidFill>
              <a:highlight>
                <a:schemeClr val="lt1"/>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solidFill>
                <a:srgbClr val="000000"/>
              </a:solidFill>
              <a:highlight>
                <a:schemeClr val="lt1"/>
              </a:highlight>
              <a:latin typeface="Roboto"/>
              <a:ea typeface="Roboto"/>
              <a:cs typeface="Roboto"/>
              <a:sym typeface="Roboto"/>
            </a:endParaRPr>
          </a:p>
        </p:txBody>
      </p:sp>
      <p:sp>
        <p:nvSpPr>
          <p:cNvPr id="87" name="Google Shape;87;p16"/>
          <p:cNvSpPr txBox="1"/>
          <p:nvPr>
            <p:ph idx="1" type="subTitle"/>
          </p:nvPr>
        </p:nvSpPr>
        <p:spPr>
          <a:xfrm>
            <a:off x="131350" y="4741025"/>
            <a:ext cx="407700" cy="40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l" sz="1400">
                <a:solidFill>
                  <a:schemeClr val="lt1"/>
                </a:solidFill>
                <a:latin typeface="Barlow Semi Condensed"/>
                <a:ea typeface="Barlow Semi Condensed"/>
                <a:cs typeface="Barlow Semi Condensed"/>
                <a:sym typeface="Barlow Semi Condensed"/>
              </a:rPr>
              <a:t>2</a:t>
            </a:r>
            <a:endParaRPr sz="1400">
              <a:solidFill>
                <a:schemeClr val="lt1"/>
              </a:solidFill>
              <a:latin typeface="Barlow Semi Condensed"/>
              <a:ea typeface="Barlow Semi Condensed"/>
              <a:cs typeface="Barlow Semi Condensed"/>
              <a:sym typeface="Barlow Semi Condensed"/>
            </a:endParaRPr>
          </a:p>
        </p:txBody>
      </p:sp>
      <p:sp>
        <p:nvSpPr>
          <p:cNvPr id="88" name="Google Shape;88;p16"/>
          <p:cNvSpPr txBox="1"/>
          <p:nvPr>
            <p:ph idx="1" type="subTitle"/>
          </p:nvPr>
        </p:nvSpPr>
        <p:spPr>
          <a:xfrm>
            <a:off x="6476175" y="4741025"/>
            <a:ext cx="2060100" cy="4002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r>
              <a:rPr lang="nl" sz="1400">
                <a:solidFill>
                  <a:schemeClr val="lt1"/>
                </a:solidFill>
                <a:latin typeface="Barlow Semi Condensed"/>
                <a:ea typeface="Barlow Semi Condensed"/>
                <a:cs typeface="Barlow Semi Condensed"/>
                <a:sym typeface="Barlow Semi Condensed"/>
              </a:rPr>
              <a:t>PLUSJEKLAS.NL</a:t>
            </a:r>
            <a:endParaRPr sz="1400">
              <a:solidFill>
                <a:schemeClr val="lt1"/>
              </a:solidFill>
              <a:latin typeface="Barlow Semi Condensed"/>
              <a:ea typeface="Barlow Semi Condensed"/>
              <a:cs typeface="Barlow Semi Condensed"/>
              <a:sym typeface="Barlow Semi Condensed"/>
            </a:endParaRPr>
          </a:p>
        </p:txBody>
      </p:sp>
      <p:sp>
        <p:nvSpPr>
          <p:cNvPr id="89" name="Google Shape;89;p16"/>
          <p:cNvSpPr txBox="1"/>
          <p:nvPr/>
        </p:nvSpPr>
        <p:spPr>
          <a:xfrm>
            <a:off x="713650" y="4741025"/>
            <a:ext cx="64380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a:solidFill>
                  <a:schemeClr val="lt1"/>
                </a:solidFill>
                <a:latin typeface="Barlow Semi Condensed"/>
                <a:ea typeface="Barlow Semi Condensed"/>
                <a:cs typeface="Barlow Semi Condensed"/>
                <a:sym typeface="Barlow Semi Condensed"/>
              </a:rPr>
              <a:t>VOOR DE LEERKRACHT – LES 3: WOUD WIJDE WEB </a:t>
            </a:r>
            <a:endParaRPr>
              <a:solidFill>
                <a:srgbClr val="FFFFFF"/>
              </a:solidFill>
              <a:latin typeface="Barlow Semi Condensed"/>
              <a:ea typeface="Barlow Semi Condensed"/>
              <a:cs typeface="Barlow Semi Condensed"/>
              <a:sym typeface="Barlow Semi Condense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17"/>
          <p:cNvPicPr preferRelativeResize="0"/>
          <p:nvPr/>
        </p:nvPicPr>
        <p:blipFill rotWithShape="1">
          <a:blip r:embed="rId3">
            <a:alphaModFix/>
          </a:blip>
          <a:srcRect b="0" l="0" r="0" t="0"/>
          <a:stretch/>
        </p:blipFill>
        <p:spPr>
          <a:xfrm>
            <a:off x="0" y="2286"/>
            <a:ext cx="9144000" cy="5138928"/>
          </a:xfrm>
          <a:prstGeom prst="rect">
            <a:avLst/>
          </a:prstGeom>
          <a:noFill/>
          <a:ln>
            <a:noFill/>
          </a:ln>
        </p:spPr>
      </p:pic>
      <p:sp>
        <p:nvSpPr>
          <p:cNvPr id="95" name="Google Shape;95;p17"/>
          <p:cNvSpPr txBox="1"/>
          <p:nvPr>
            <p:ph type="ctrTitle"/>
          </p:nvPr>
        </p:nvSpPr>
        <p:spPr>
          <a:xfrm>
            <a:off x="713650" y="838100"/>
            <a:ext cx="3739500" cy="3826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61111"/>
              <a:buFont typeface="Arial"/>
              <a:buNone/>
            </a:pPr>
            <a:r>
              <a:rPr b="1" lang="nl" sz="1800">
                <a:solidFill>
                  <a:srgbClr val="22B4F3"/>
                </a:solidFill>
                <a:latin typeface="Roboto"/>
                <a:ea typeface="Roboto"/>
                <a:cs typeface="Roboto"/>
                <a:sym typeface="Roboto"/>
              </a:rPr>
              <a:t>ZOEKTERMEN:</a:t>
            </a:r>
            <a:endParaRPr b="1" sz="1800">
              <a:solidFill>
                <a:srgbClr val="22B4F3"/>
              </a:solidFill>
              <a:latin typeface="Roboto"/>
              <a:ea typeface="Roboto"/>
              <a:cs typeface="Roboto"/>
              <a:sym typeface="Roboto"/>
            </a:endParaRPr>
          </a:p>
          <a:p>
            <a:pPr indent="0" lvl="0" marL="0" rtl="0" algn="l">
              <a:spcBef>
                <a:spcPts val="0"/>
              </a:spcBef>
              <a:spcAft>
                <a:spcPts val="0"/>
              </a:spcAft>
              <a:buClr>
                <a:schemeClr val="dk1"/>
              </a:buClr>
              <a:buSzPct val="78571"/>
              <a:buFont typeface="Arial"/>
              <a:buNone/>
            </a:pPr>
            <a:r>
              <a:rPr lang="nl" sz="1400">
                <a:latin typeface="Roboto"/>
                <a:ea typeface="Roboto"/>
                <a:cs typeface="Roboto"/>
                <a:sym typeface="Roboto"/>
              </a:rPr>
              <a:t>  </a:t>
            </a:r>
            <a:endParaRPr sz="1400">
              <a:latin typeface="Roboto"/>
              <a:ea typeface="Roboto"/>
              <a:cs typeface="Roboto"/>
              <a:sym typeface="Roboto"/>
            </a:endParaRPr>
          </a:p>
          <a:p>
            <a:pPr indent="0" lvl="0" marL="0" rtl="0" algn="l">
              <a:spcBef>
                <a:spcPts val="0"/>
              </a:spcBef>
              <a:spcAft>
                <a:spcPts val="0"/>
              </a:spcAft>
              <a:buNone/>
            </a:pPr>
            <a:r>
              <a:rPr lang="nl" sz="1550">
                <a:latin typeface="Roboto"/>
                <a:ea typeface="Roboto"/>
                <a:cs typeface="Roboto"/>
                <a:sym typeface="Roboto"/>
              </a:rPr>
              <a:t>o</a:t>
            </a:r>
            <a:r>
              <a:rPr lang="nl" sz="1550">
                <a:latin typeface="Roboto"/>
                <a:ea typeface="Roboto"/>
                <a:cs typeface="Roboto"/>
                <a:sym typeface="Roboto"/>
              </a:rPr>
              <a:t>bjectief waarnemen</a:t>
            </a:r>
            <a:endParaRPr sz="1550">
              <a:latin typeface="Roboto"/>
              <a:ea typeface="Roboto"/>
              <a:cs typeface="Roboto"/>
              <a:sym typeface="Roboto"/>
            </a:endParaRPr>
          </a:p>
          <a:p>
            <a:pPr indent="0" lvl="0" marL="0" rtl="0" algn="l">
              <a:spcBef>
                <a:spcPts val="0"/>
              </a:spcBef>
              <a:spcAft>
                <a:spcPts val="0"/>
              </a:spcAft>
              <a:buNone/>
            </a:pPr>
            <a:r>
              <a:rPr lang="nl" sz="1550">
                <a:latin typeface="Roboto"/>
                <a:ea typeface="Roboto"/>
                <a:cs typeface="Roboto"/>
                <a:sym typeface="Roboto"/>
              </a:rPr>
              <a:t>zintuigen</a:t>
            </a:r>
            <a:endParaRPr sz="1550">
              <a:latin typeface="Roboto"/>
              <a:ea typeface="Roboto"/>
              <a:cs typeface="Roboto"/>
              <a:sym typeface="Roboto"/>
            </a:endParaRPr>
          </a:p>
          <a:p>
            <a:pPr indent="0" lvl="0" marL="0" rtl="0" algn="l">
              <a:spcBef>
                <a:spcPts val="0"/>
              </a:spcBef>
              <a:spcAft>
                <a:spcPts val="0"/>
              </a:spcAft>
              <a:buNone/>
            </a:pPr>
            <a:r>
              <a:rPr lang="nl" sz="1550">
                <a:latin typeface="Roboto"/>
                <a:ea typeface="Roboto"/>
                <a:cs typeface="Roboto"/>
                <a:sym typeface="Roboto"/>
              </a:rPr>
              <a:t>wonderlijke wereld van bomen</a:t>
            </a:r>
            <a:endParaRPr sz="1550">
              <a:latin typeface="Roboto"/>
              <a:ea typeface="Roboto"/>
              <a:cs typeface="Roboto"/>
              <a:sym typeface="Roboto"/>
            </a:endParaRPr>
          </a:p>
          <a:p>
            <a:pPr indent="0" lvl="0" marL="0" rtl="0" algn="l">
              <a:spcBef>
                <a:spcPts val="0"/>
              </a:spcBef>
              <a:spcAft>
                <a:spcPts val="0"/>
              </a:spcAft>
              <a:buNone/>
            </a:pPr>
            <a:r>
              <a:rPr lang="nl" sz="1550">
                <a:latin typeface="Roboto"/>
                <a:ea typeface="Roboto"/>
                <a:cs typeface="Roboto"/>
                <a:sym typeface="Roboto"/>
              </a:rPr>
              <a:t>verborgen leven van bomen</a:t>
            </a:r>
            <a:endParaRPr sz="1550">
              <a:latin typeface="Roboto"/>
              <a:ea typeface="Roboto"/>
              <a:cs typeface="Roboto"/>
              <a:sym typeface="Roboto"/>
            </a:endParaRPr>
          </a:p>
          <a:p>
            <a:pPr indent="0" lvl="0" marL="0" rtl="0" algn="l">
              <a:spcBef>
                <a:spcPts val="0"/>
              </a:spcBef>
              <a:spcAft>
                <a:spcPts val="0"/>
              </a:spcAft>
              <a:buNone/>
            </a:pPr>
            <a:r>
              <a:t/>
            </a:r>
            <a:endParaRPr sz="1550">
              <a:latin typeface="Roboto"/>
              <a:ea typeface="Roboto"/>
              <a:cs typeface="Roboto"/>
              <a:sym typeface="Roboto"/>
            </a:endParaRPr>
          </a:p>
          <a:p>
            <a:pPr indent="0" lvl="0" marL="0" rtl="0" algn="l">
              <a:spcBef>
                <a:spcPts val="0"/>
              </a:spcBef>
              <a:spcAft>
                <a:spcPts val="0"/>
              </a:spcAft>
              <a:buNone/>
            </a:pPr>
            <a:r>
              <a:t/>
            </a:r>
            <a:endParaRPr sz="1550">
              <a:latin typeface="Roboto"/>
              <a:ea typeface="Roboto"/>
              <a:cs typeface="Roboto"/>
              <a:sym typeface="Roboto"/>
            </a:endParaRPr>
          </a:p>
          <a:p>
            <a:pPr indent="0" lvl="0" marL="0" rtl="0" algn="l">
              <a:spcBef>
                <a:spcPts val="0"/>
              </a:spcBef>
              <a:spcAft>
                <a:spcPts val="0"/>
              </a:spcAft>
              <a:buNone/>
            </a:pPr>
            <a:r>
              <a:t/>
            </a:r>
            <a:endParaRPr sz="1550">
              <a:latin typeface="Roboto"/>
              <a:ea typeface="Roboto"/>
              <a:cs typeface="Roboto"/>
              <a:sym typeface="Roboto"/>
            </a:endParaRPr>
          </a:p>
          <a:p>
            <a:pPr indent="0" lvl="0" marL="0" rtl="0" algn="l">
              <a:spcBef>
                <a:spcPts val="0"/>
              </a:spcBef>
              <a:spcAft>
                <a:spcPts val="0"/>
              </a:spcAft>
              <a:buNone/>
            </a:pPr>
            <a:r>
              <a:t/>
            </a:r>
            <a:endParaRPr sz="1550">
              <a:latin typeface="Roboto"/>
              <a:ea typeface="Roboto"/>
              <a:cs typeface="Roboto"/>
              <a:sym typeface="Roboto"/>
            </a:endParaRPr>
          </a:p>
          <a:p>
            <a:pPr indent="0" lvl="0" marL="0" rtl="0" algn="l">
              <a:spcBef>
                <a:spcPts val="0"/>
              </a:spcBef>
              <a:spcAft>
                <a:spcPts val="0"/>
              </a:spcAft>
              <a:buNone/>
            </a:pPr>
            <a:r>
              <a:t/>
            </a:r>
            <a:endParaRPr sz="1550">
              <a:latin typeface="Roboto"/>
              <a:ea typeface="Roboto"/>
              <a:cs typeface="Roboto"/>
              <a:sym typeface="Roboto"/>
            </a:endParaRPr>
          </a:p>
          <a:p>
            <a:pPr indent="0" lvl="0" marL="0" rtl="0" algn="l">
              <a:spcBef>
                <a:spcPts val="0"/>
              </a:spcBef>
              <a:spcAft>
                <a:spcPts val="0"/>
              </a:spcAft>
              <a:buNone/>
            </a:pPr>
            <a:r>
              <a:t/>
            </a:r>
            <a:endParaRPr sz="1550">
              <a:latin typeface="Roboto"/>
              <a:ea typeface="Roboto"/>
              <a:cs typeface="Roboto"/>
              <a:sym typeface="Roboto"/>
            </a:endParaRPr>
          </a:p>
          <a:p>
            <a:pPr indent="0" lvl="0" marL="0" rtl="0" algn="l">
              <a:spcBef>
                <a:spcPts val="0"/>
              </a:spcBef>
              <a:spcAft>
                <a:spcPts val="0"/>
              </a:spcAft>
              <a:buNone/>
            </a:pPr>
            <a:r>
              <a:t/>
            </a:r>
            <a:endParaRPr sz="1550">
              <a:latin typeface="Roboto"/>
              <a:ea typeface="Roboto"/>
              <a:cs typeface="Roboto"/>
              <a:sym typeface="Roboto"/>
            </a:endParaRPr>
          </a:p>
          <a:p>
            <a:pPr indent="0" lvl="0" marL="0" rtl="0" algn="l">
              <a:spcBef>
                <a:spcPts val="0"/>
              </a:spcBef>
              <a:spcAft>
                <a:spcPts val="0"/>
              </a:spcAft>
              <a:buNone/>
            </a:pPr>
            <a:r>
              <a:t/>
            </a:r>
            <a:endParaRPr sz="1550">
              <a:latin typeface="Roboto"/>
              <a:ea typeface="Roboto"/>
              <a:cs typeface="Roboto"/>
              <a:sym typeface="Roboto"/>
            </a:endParaRPr>
          </a:p>
          <a:p>
            <a:pPr indent="0" lvl="0" marL="0" rtl="0" algn="l">
              <a:spcBef>
                <a:spcPts val="0"/>
              </a:spcBef>
              <a:spcAft>
                <a:spcPts val="0"/>
              </a:spcAft>
              <a:buNone/>
            </a:pPr>
            <a:r>
              <a:t/>
            </a:r>
            <a:endParaRPr sz="1550">
              <a:latin typeface="Roboto"/>
              <a:ea typeface="Roboto"/>
              <a:cs typeface="Roboto"/>
              <a:sym typeface="Roboto"/>
            </a:endParaRPr>
          </a:p>
          <a:p>
            <a:pPr indent="0" lvl="0" marL="0" rtl="0" algn="l">
              <a:spcBef>
                <a:spcPts val="0"/>
              </a:spcBef>
              <a:spcAft>
                <a:spcPts val="0"/>
              </a:spcAft>
              <a:buNone/>
            </a:pPr>
            <a:r>
              <a:t/>
            </a:r>
            <a:endParaRPr i="1" sz="1550">
              <a:latin typeface="Roboto"/>
              <a:ea typeface="Roboto"/>
              <a:cs typeface="Roboto"/>
              <a:sym typeface="Roboto"/>
            </a:endParaRPr>
          </a:p>
          <a:p>
            <a:pPr indent="0" lvl="0" marL="0" rtl="0" algn="l">
              <a:spcBef>
                <a:spcPts val="0"/>
              </a:spcBef>
              <a:spcAft>
                <a:spcPts val="0"/>
              </a:spcAft>
              <a:buNone/>
            </a:pPr>
            <a:r>
              <a:rPr i="1" lang="nl" sz="1550">
                <a:latin typeface="Roboto"/>
                <a:ea typeface="Roboto"/>
                <a:cs typeface="Roboto"/>
                <a:sym typeface="Roboto"/>
              </a:rPr>
              <a:t>Leerlingenwerk</a:t>
            </a:r>
            <a:endParaRPr i="1" sz="1550">
              <a:latin typeface="Roboto"/>
              <a:ea typeface="Roboto"/>
              <a:cs typeface="Roboto"/>
              <a:sym typeface="Roboto"/>
            </a:endParaRPr>
          </a:p>
          <a:p>
            <a:pPr indent="0" lvl="0" marL="0" rtl="0" algn="l">
              <a:spcBef>
                <a:spcPts val="0"/>
              </a:spcBef>
              <a:spcAft>
                <a:spcPts val="0"/>
              </a:spcAft>
              <a:buNone/>
            </a:pPr>
            <a:r>
              <a:t/>
            </a:r>
            <a:endParaRPr i="1" sz="1550">
              <a:latin typeface="Roboto"/>
              <a:ea typeface="Roboto"/>
              <a:cs typeface="Roboto"/>
              <a:sym typeface="Roboto"/>
            </a:endParaRPr>
          </a:p>
        </p:txBody>
      </p:sp>
      <p:sp>
        <p:nvSpPr>
          <p:cNvPr id="96" name="Google Shape;96;p17"/>
          <p:cNvSpPr txBox="1"/>
          <p:nvPr>
            <p:ph type="ctrTitle"/>
          </p:nvPr>
        </p:nvSpPr>
        <p:spPr>
          <a:xfrm>
            <a:off x="4662525" y="838100"/>
            <a:ext cx="3739500" cy="3729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nl" sz="1800">
                <a:solidFill>
                  <a:srgbClr val="22B4F3"/>
                </a:solidFill>
                <a:latin typeface="Roboto"/>
                <a:ea typeface="Roboto"/>
                <a:cs typeface="Roboto"/>
                <a:sym typeface="Roboto"/>
              </a:rPr>
              <a:t>BRONNEN:</a:t>
            </a:r>
            <a:endParaRPr b="1" sz="1800">
              <a:solidFill>
                <a:srgbClr val="22B4F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nl" sz="1400">
                <a:latin typeface="Roboto"/>
                <a:ea typeface="Roboto"/>
                <a:cs typeface="Roboto"/>
                <a:sym typeface="Roboto"/>
              </a:rPr>
              <a:t>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nl" sz="1400" u="sng">
                <a:solidFill>
                  <a:schemeClr val="hlink"/>
                </a:solidFill>
                <a:latin typeface="Roboto"/>
                <a:ea typeface="Roboto"/>
                <a:cs typeface="Roboto"/>
                <a:sym typeface="Roboto"/>
                <a:hlinkClick r:id="rId4"/>
              </a:rPr>
              <a:t>Boek: Het verborgen leven van bomen</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6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nl" sz="1400" u="sng">
                <a:solidFill>
                  <a:schemeClr val="hlink"/>
                </a:solidFill>
                <a:latin typeface="Roboto"/>
                <a:ea typeface="Roboto"/>
                <a:cs typeface="Roboto"/>
                <a:sym typeface="Roboto"/>
                <a:hlinkClick r:id="rId5"/>
              </a:rPr>
              <a:t>Boek: De wonderlijke wereld van bomen</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6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nl" sz="1400" u="sng">
                <a:solidFill>
                  <a:schemeClr val="hlink"/>
                </a:solidFill>
                <a:latin typeface="Roboto"/>
                <a:ea typeface="Roboto"/>
                <a:cs typeface="Roboto"/>
                <a:sym typeface="Roboto"/>
                <a:hlinkClick r:id="rId6"/>
              </a:rPr>
              <a:t>Site: The wood wide web</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6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nl" sz="1400" u="sng">
                <a:solidFill>
                  <a:schemeClr val="hlink"/>
                </a:solidFill>
                <a:latin typeface="Roboto"/>
                <a:ea typeface="Roboto"/>
                <a:cs typeface="Roboto"/>
                <a:sym typeface="Roboto"/>
                <a:hlinkClick r:id="rId7"/>
              </a:rPr>
              <a:t>Filmpje: The wood wide web</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nl" sz="1800">
                <a:solidFill>
                  <a:srgbClr val="22B4F3"/>
                </a:solidFill>
                <a:latin typeface="Roboto"/>
                <a:ea typeface="Roboto"/>
                <a:cs typeface="Roboto"/>
                <a:sym typeface="Roboto"/>
              </a:rPr>
              <a:t>BIJLAGEN:</a:t>
            </a:r>
            <a:endParaRPr b="1" sz="1800">
              <a:solidFill>
                <a:srgbClr val="22B4F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b="1" sz="1400"/>
          </a:p>
          <a:p>
            <a:pPr indent="0" lvl="0" marL="0" rtl="0" algn="l">
              <a:spcBef>
                <a:spcPts val="0"/>
              </a:spcBef>
              <a:spcAft>
                <a:spcPts val="0"/>
              </a:spcAft>
              <a:buClr>
                <a:schemeClr val="dk1"/>
              </a:buClr>
              <a:buSzPts val="1100"/>
              <a:buFont typeface="Arial"/>
              <a:buNone/>
            </a:pPr>
            <a:r>
              <a:rPr lang="nl" sz="1400" u="sng">
                <a:solidFill>
                  <a:schemeClr val="hlink"/>
                </a:solidFill>
                <a:latin typeface="Roboto"/>
                <a:ea typeface="Roboto"/>
                <a:cs typeface="Roboto"/>
                <a:sym typeface="Roboto"/>
                <a:hlinkClick r:id="rId8"/>
              </a:rPr>
              <a:t>BIJLAGE woud wijde web</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nl" sz="1400" u="sng">
                <a:solidFill>
                  <a:schemeClr val="hlink"/>
                </a:solidFill>
                <a:latin typeface="Roboto"/>
                <a:ea typeface="Roboto"/>
                <a:cs typeface="Roboto"/>
                <a:sym typeface="Roboto"/>
                <a:hlinkClick r:id="rId9"/>
              </a:rPr>
              <a:t>BIJLAGE fundament - actief nieuwsgierig zijn</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b="1" sz="1800">
              <a:solidFill>
                <a:srgbClr val="22B4F3"/>
              </a:solidFill>
              <a:latin typeface="Roboto"/>
              <a:ea typeface="Roboto"/>
              <a:cs typeface="Roboto"/>
              <a:sym typeface="Roboto"/>
            </a:endParaRPr>
          </a:p>
        </p:txBody>
      </p:sp>
      <p:sp>
        <p:nvSpPr>
          <p:cNvPr id="97" name="Google Shape;97;p17"/>
          <p:cNvSpPr txBox="1"/>
          <p:nvPr>
            <p:ph idx="1" type="subTitle"/>
          </p:nvPr>
        </p:nvSpPr>
        <p:spPr>
          <a:xfrm>
            <a:off x="6476175" y="4741025"/>
            <a:ext cx="2060100" cy="4002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r>
              <a:rPr lang="nl" sz="1400">
                <a:solidFill>
                  <a:schemeClr val="lt1"/>
                </a:solidFill>
                <a:latin typeface="Barlow Semi Condensed"/>
                <a:ea typeface="Barlow Semi Condensed"/>
                <a:cs typeface="Barlow Semi Condensed"/>
                <a:sym typeface="Barlow Semi Condensed"/>
              </a:rPr>
              <a:t>PLUSJEKLAS.NL</a:t>
            </a:r>
            <a:endParaRPr sz="1400">
              <a:solidFill>
                <a:schemeClr val="lt1"/>
              </a:solidFill>
              <a:latin typeface="Barlow Semi Condensed"/>
              <a:ea typeface="Barlow Semi Condensed"/>
              <a:cs typeface="Barlow Semi Condensed"/>
              <a:sym typeface="Barlow Semi Condensed"/>
            </a:endParaRPr>
          </a:p>
        </p:txBody>
      </p:sp>
      <p:sp>
        <p:nvSpPr>
          <p:cNvPr id="98" name="Google Shape;98;p17"/>
          <p:cNvSpPr txBox="1"/>
          <p:nvPr>
            <p:ph idx="1" type="subTitle"/>
          </p:nvPr>
        </p:nvSpPr>
        <p:spPr>
          <a:xfrm>
            <a:off x="131350" y="4741025"/>
            <a:ext cx="407700" cy="40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l" sz="1400">
                <a:solidFill>
                  <a:schemeClr val="lt1"/>
                </a:solidFill>
                <a:latin typeface="Barlow Semi Condensed"/>
                <a:ea typeface="Barlow Semi Condensed"/>
                <a:cs typeface="Barlow Semi Condensed"/>
                <a:sym typeface="Barlow Semi Condensed"/>
              </a:rPr>
              <a:t>3</a:t>
            </a:r>
            <a:endParaRPr sz="1400">
              <a:solidFill>
                <a:schemeClr val="lt1"/>
              </a:solidFill>
              <a:latin typeface="Barlow Semi Condensed"/>
              <a:ea typeface="Barlow Semi Condensed"/>
              <a:cs typeface="Barlow Semi Condensed"/>
              <a:sym typeface="Barlow Semi Condensed"/>
            </a:endParaRPr>
          </a:p>
        </p:txBody>
      </p:sp>
      <p:sp>
        <p:nvSpPr>
          <p:cNvPr id="99" name="Google Shape;99;p17"/>
          <p:cNvSpPr txBox="1"/>
          <p:nvPr/>
        </p:nvSpPr>
        <p:spPr>
          <a:xfrm>
            <a:off x="713650" y="4741025"/>
            <a:ext cx="64380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a:solidFill>
                  <a:schemeClr val="lt1"/>
                </a:solidFill>
                <a:latin typeface="Barlow Semi Condensed"/>
                <a:ea typeface="Barlow Semi Condensed"/>
                <a:cs typeface="Barlow Semi Condensed"/>
                <a:sym typeface="Barlow Semi Condensed"/>
              </a:rPr>
              <a:t>VOOR DE LEERKRACHT – LES 3: WOUD WIJDE WEB </a:t>
            </a:r>
            <a:endParaRPr>
              <a:solidFill>
                <a:srgbClr val="FFFFFF"/>
              </a:solidFill>
              <a:latin typeface="Barlow Semi Condensed"/>
              <a:ea typeface="Barlow Semi Condensed"/>
              <a:cs typeface="Barlow Semi Condensed"/>
              <a:sym typeface="Barlow Semi Condensed"/>
            </a:endParaRPr>
          </a:p>
        </p:txBody>
      </p:sp>
      <p:pic>
        <p:nvPicPr>
          <p:cNvPr id="100" name="Google Shape;100;p17"/>
          <p:cNvPicPr preferRelativeResize="0"/>
          <p:nvPr/>
        </p:nvPicPr>
        <p:blipFill rotWithShape="1">
          <a:blip r:embed="rId10">
            <a:alphaModFix/>
          </a:blip>
          <a:srcRect b="6164" l="37010" r="21600" t="52180"/>
          <a:stretch/>
        </p:blipFill>
        <p:spPr>
          <a:xfrm>
            <a:off x="802700" y="2400300"/>
            <a:ext cx="1381801" cy="1854198"/>
          </a:xfrm>
          <a:prstGeom prst="rect">
            <a:avLst/>
          </a:prstGeom>
          <a:noFill/>
          <a:ln cap="flat" cmpd="sng" w="28575">
            <a:solidFill>
              <a:schemeClr val="accent4"/>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