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Lst>
  <p:sldSz cy="5143500" cx="9144000"/>
  <p:notesSz cx="6858000" cy="9144000"/>
  <p:embeddedFontLst>
    <p:embeddedFont>
      <p:font typeface="Roboto"/>
      <p:regular r:id="rId12"/>
      <p:bold r:id="rId13"/>
      <p:italic r:id="rId14"/>
      <p:boldItalic r:id="rId15"/>
    </p:embeddedFont>
    <p:embeddedFont>
      <p:font typeface="Montserrat"/>
      <p:regular r:id="rId16"/>
      <p:bold r:id="rId17"/>
      <p:italic r:id="rId18"/>
      <p:boldItalic r:id="rId19"/>
    </p:embeddedFont>
    <p:embeddedFont>
      <p:font typeface="Barlow Semi Condensed"/>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5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C060890-AACF-41D7-9299-932562B3BD4A}">
  <a:tblStyle styleId="{9C060890-AACF-41D7-9299-932562B3BD4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5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SemiCondensed-regular.fntdata"/><Relationship Id="rId11" Type="http://schemas.openxmlformats.org/officeDocument/2006/relationships/slide" Target="slides/slide5.xml"/><Relationship Id="rId22" Type="http://schemas.openxmlformats.org/officeDocument/2006/relationships/font" Target="fonts/BarlowSemiCondensed-italic.fntdata"/><Relationship Id="rId10" Type="http://schemas.openxmlformats.org/officeDocument/2006/relationships/slide" Target="slides/slide4.xml"/><Relationship Id="rId21" Type="http://schemas.openxmlformats.org/officeDocument/2006/relationships/font" Target="fonts/BarlowSemiCondensed-bold.fntdata"/><Relationship Id="rId13" Type="http://schemas.openxmlformats.org/officeDocument/2006/relationships/font" Target="fonts/Roboto-bold.fntdata"/><Relationship Id="rId12" Type="http://schemas.openxmlformats.org/officeDocument/2006/relationships/font" Target="fonts/Roboto-regular.fntdata"/><Relationship Id="rId23" Type="http://schemas.openxmlformats.org/officeDocument/2006/relationships/font" Target="fonts/BarlowSemiCondense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slideMaster" Target="slideMasters/slideMaster1.xml"/><Relationship Id="rId19" Type="http://schemas.openxmlformats.org/officeDocument/2006/relationships/font" Target="fonts/Montserrat-boldItalic.fntdata"/><Relationship Id="rId6" Type="http://schemas.openxmlformats.org/officeDocument/2006/relationships/notesMaster" Target="notesMasters/notesMaster1.xml"/><Relationship Id="rId18"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47504b9b6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47504b9b6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0eeb8b19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0eeb8b19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4fa6fe0d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fa6fe0d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495d029136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95d02913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495d02913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95d02913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hyperlink" Target="https://docs.google.com/presentation/d/1M8VhVtfO_7KRCkQb4-bAHIGYH4zUvxkC_x3Xb8pDfLs/edit?usp=sharing" TargetMode="External"/><Relationship Id="rId5" Type="http://schemas.openxmlformats.org/officeDocument/2006/relationships/hyperlink" Target="https://docs.google.com/document/u/0/d/1DUGD7MXX7jIQaQ6CC1HtOjJVfRKTZJ7JT9pb7e1K9hk/edi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hyperlink" Target="https://www.hetklokhuis.nl/tv-uitzending/4712/wonen-op-mars" TargetMode="External"/><Relationship Id="rId5" Type="http://schemas.openxmlformats.org/officeDocument/2006/relationships/hyperlink" Target="https://docs.google.com/document/u/0/d/1DUGD7MXX7jIQaQ6CC1HtOjJVfRKTZJ7JT9pb7e1K9hk/edi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hyperlink" Target="https://docplayer.nl/26823484-Bloom-taxonomie-van-in-de-praktijk.html" TargetMode="External"/><Relationship Id="rId5" Type="http://schemas.openxmlformats.org/officeDocument/2006/relationships/hyperlink" Target="https://www.hetklokhuis.nl/tv-uitzending/4712/wonen-op-mars" TargetMode="External"/><Relationship Id="rId6" Type="http://schemas.openxmlformats.org/officeDocument/2006/relationships/hyperlink" Target="https://docs.google.com/document/u/0/d/1DUGD7MXX7jIQaQ6CC1HtOjJVfRKTZJ7JT9pb7e1K9hk/edit" TargetMode="External"/><Relationship Id="rId7" Type="http://schemas.openxmlformats.org/officeDocument/2006/relationships/hyperlink" Target="https://docs.google.com/presentation/d/1M8VhVtfO_7KRCkQb4-bAHIGYH4zUvxkC_x3Xb8pDfLs/edit?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2286"/>
            <a:ext cx="9144000" cy="5138928"/>
          </a:xfrm>
          <a:prstGeom prst="rect">
            <a:avLst/>
          </a:prstGeom>
          <a:noFill/>
          <a:ln>
            <a:noFill/>
          </a:ln>
        </p:spPr>
      </p:pic>
      <p:sp>
        <p:nvSpPr>
          <p:cNvPr id="55" name="Google Shape;55;p13"/>
          <p:cNvSpPr txBox="1"/>
          <p:nvPr/>
        </p:nvSpPr>
        <p:spPr>
          <a:xfrm>
            <a:off x="2628750" y="4667025"/>
            <a:ext cx="38865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solidFill>
                  <a:schemeClr val="lt1"/>
                </a:solidFill>
                <a:latin typeface="Barlow Semi Condensed"/>
                <a:ea typeface="Barlow Semi Condensed"/>
                <a:cs typeface="Barlow Semi Condensed"/>
                <a:sym typeface="Barlow Semi Condensed"/>
              </a:rPr>
              <a:t>LES 4: MARS ONTHOUDEN</a:t>
            </a:r>
            <a:endParaRPr sz="2200">
              <a:solidFill>
                <a:schemeClr val="lt1"/>
              </a:solidFill>
              <a:latin typeface="Barlow Semi Condensed"/>
              <a:ea typeface="Barlow Semi Condensed"/>
              <a:cs typeface="Barlow Semi Condensed"/>
              <a:sym typeface="Barlow Semi Condensed"/>
            </a:endParaRPr>
          </a:p>
          <a:p>
            <a:pPr indent="0" lvl="0" marL="0" rtl="0" algn="ctr">
              <a:spcBef>
                <a:spcPts val="0"/>
              </a:spcBef>
              <a:spcAft>
                <a:spcPts val="0"/>
              </a:spcAft>
              <a:buClr>
                <a:schemeClr val="dk1"/>
              </a:buClr>
              <a:buSzPts val="1100"/>
              <a:buFont typeface="Arial"/>
              <a:buNone/>
            </a:pPr>
            <a:r>
              <a:t/>
            </a:r>
            <a:endParaRPr sz="2200">
              <a:solidFill>
                <a:schemeClr val="lt1"/>
              </a:solidFill>
              <a:latin typeface="Barlow Semi Condensed"/>
              <a:ea typeface="Barlow Semi Condensed"/>
              <a:cs typeface="Barlow Semi Condensed"/>
              <a:sym typeface="Barlow Semi Condensed"/>
            </a:endParaRPr>
          </a:p>
          <a:p>
            <a:pPr indent="0" lvl="0" marL="0" rtl="0" algn="ctr">
              <a:spcBef>
                <a:spcPts val="0"/>
              </a:spcBef>
              <a:spcAft>
                <a:spcPts val="0"/>
              </a:spcAft>
              <a:buClr>
                <a:schemeClr val="dk1"/>
              </a:buClr>
              <a:buSzPts val="1100"/>
              <a:buFont typeface="Arial"/>
              <a:buNone/>
            </a:pPr>
            <a:r>
              <a:t/>
            </a:r>
            <a:endParaRPr sz="2200">
              <a:solidFill>
                <a:schemeClr val="lt1"/>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sz="2200">
              <a:solidFill>
                <a:srgbClr val="FFFFFF"/>
              </a:solidFill>
              <a:latin typeface="Barlow Semi Condensed"/>
              <a:ea typeface="Barlow Semi Condensed"/>
              <a:cs typeface="Barlow Semi Condensed"/>
              <a:sym typeface="Barlow Semi Condensed"/>
            </a:endParaRPr>
          </a:p>
        </p:txBody>
      </p:sp>
      <p:pic>
        <p:nvPicPr>
          <p:cNvPr id="56" name="Google Shape;56;p13"/>
          <p:cNvPicPr preferRelativeResize="0"/>
          <p:nvPr/>
        </p:nvPicPr>
        <p:blipFill>
          <a:blip r:embed="rId4">
            <a:alphaModFix/>
          </a:blip>
          <a:stretch>
            <a:fillRect/>
          </a:stretch>
        </p:blipFill>
        <p:spPr>
          <a:xfrm>
            <a:off x="3064151" y="467075"/>
            <a:ext cx="5612472" cy="4209350"/>
          </a:xfrm>
          <a:prstGeom prst="rect">
            <a:avLst/>
          </a:prstGeom>
          <a:noFill/>
          <a:ln>
            <a:noFill/>
          </a:ln>
        </p:spPr>
      </p:pic>
      <p:sp>
        <p:nvSpPr>
          <p:cNvPr id="57" name="Google Shape;57;p13"/>
          <p:cNvSpPr txBox="1"/>
          <p:nvPr/>
        </p:nvSpPr>
        <p:spPr>
          <a:xfrm>
            <a:off x="713650" y="701550"/>
            <a:ext cx="6008400" cy="374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22B4F3"/>
                </a:solidFill>
                <a:latin typeface="Montserrat"/>
                <a:ea typeface="Montserrat"/>
                <a:cs typeface="Montserrat"/>
                <a:sym typeface="Montserrat"/>
              </a:rPr>
              <a:t>HOE </a:t>
            </a:r>
            <a:endParaRPr b="1" sz="4000">
              <a:solidFill>
                <a:srgbClr val="22B4F3"/>
              </a:solidFill>
              <a:latin typeface="Montserrat"/>
              <a:ea typeface="Montserrat"/>
              <a:cs typeface="Montserrat"/>
              <a:sym typeface="Montserrat"/>
            </a:endParaRPr>
          </a:p>
          <a:p>
            <a:pPr indent="0" lvl="0" marL="0" rtl="0" algn="l">
              <a:spcBef>
                <a:spcPts val="0"/>
              </a:spcBef>
              <a:spcAft>
                <a:spcPts val="0"/>
              </a:spcAft>
              <a:buNone/>
            </a:pPr>
            <a:r>
              <a:rPr b="1" lang="en" sz="4000">
                <a:solidFill>
                  <a:srgbClr val="22B4F3"/>
                </a:solidFill>
                <a:latin typeface="Montserrat"/>
                <a:ea typeface="Montserrat"/>
                <a:cs typeface="Montserrat"/>
                <a:sym typeface="Montserrat"/>
              </a:rPr>
              <a:t>ONTHOUD JE </a:t>
            </a:r>
            <a:endParaRPr b="1" sz="4000">
              <a:solidFill>
                <a:srgbClr val="22B4F3"/>
              </a:solidFill>
              <a:latin typeface="Montserrat"/>
              <a:ea typeface="Montserrat"/>
              <a:cs typeface="Montserrat"/>
              <a:sym typeface="Montserrat"/>
            </a:endParaRPr>
          </a:p>
          <a:p>
            <a:pPr indent="0" lvl="0" marL="0" rtl="0" algn="l">
              <a:spcBef>
                <a:spcPts val="0"/>
              </a:spcBef>
              <a:spcAft>
                <a:spcPts val="0"/>
              </a:spcAft>
              <a:buNone/>
            </a:pPr>
            <a:r>
              <a:rPr b="1" lang="en" sz="4000">
                <a:solidFill>
                  <a:srgbClr val="22B4F3"/>
                </a:solidFill>
                <a:latin typeface="Montserrat"/>
                <a:ea typeface="Montserrat"/>
                <a:cs typeface="Montserrat"/>
                <a:sym typeface="Montserrat"/>
              </a:rPr>
              <a:t>DE WEG </a:t>
            </a:r>
            <a:endParaRPr b="1" sz="4000">
              <a:solidFill>
                <a:srgbClr val="22B4F3"/>
              </a:solidFill>
              <a:latin typeface="Montserrat"/>
              <a:ea typeface="Montserrat"/>
              <a:cs typeface="Montserrat"/>
              <a:sym typeface="Montserrat"/>
            </a:endParaRPr>
          </a:p>
          <a:p>
            <a:pPr indent="0" lvl="0" marL="0" rtl="0" algn="l">
              <a:spcBef>
                <a:spcPts val="0"/>
              </a:spcBef>
              <a:spcAft>
                <a:spcPts val="0"/>
              </a:spcAft>
              <a:buNone/>
            </a:pPr>
            <a:r>
              <a:rPr b="1" lang="en" sz="4000">
                <a:solidFill>
                  <a:srgbClr val="22B4F3"/>
                </a:solidFill>
                <a:latin typeface="Montserrat"/>
                <a:ea typeface="Montserrat"/>
                <a:cs typeface="Montserrat"/>
                <a:sym typeface="Montserrat"/>
              </a:rPr>
              <a:t>NAAR MARS?</a:t>
            </a:r>
            <a:endParaRPr b="1" sz="4000">
              <a:solidFill>
                <a:srgbClr val="22B4F3"/>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b="0" l="0" r="0" t="0"/>
          <a:stretch/>
        </p:blipFill>
        <p:spPr>
          <a:xfrm>
            <a:off x="0" y="2286"/>
            <a:ext cx="9144000" cy="5138928"/>
          </a:xfrm>
          <a:prstGeom prst="rect">
            <a:avLst/>
          </a:prstGeom>
          <a:noFill/>
          <a:ln>
            <a:noFill/>
          </a:ln>
        </p:spPr>
      </p:pic>
      <p:sp>
        <p:nvSpPr>
          <p:cNvPr id="63" name="Google Shape;63;p14"/>
          <p:cNvSpPr txBox="1"/>
          <p:nvPr>
            <p:ph type="ctrTitle"/>
          </p:nvPr>
        </p:nvSpPr>
        <p:spPr>
          <a:xfrm>
            <a:off x="713650" y="3191575"/>
            <a:ext cx="7586700" cy="12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22B4F3"/>
                </a:solidFill>
                <a:latin typeface="Roboto"/>
                <a:ea typeface="Roboto"/>
                <a:cs typeface="Roboto"/>
                <a:sym typeface="Roboto"/>
              </a:rPr>
              <a:t>OPDRACHT:</a:t>
            </a:r>
            <a:r>
              <a:rPr b="1" lang="en" sz="2400">
                <a:solidFill>
                  <a:srgbClr val="E6008F"/>
                </a:solidFill>
                <a:latin typeface="Roboto"/>
                <a:ea typeface="Roboto"/>
                <a:cs typeface="Roboto"/>
                <a:sym typeface="Roboto"/>
              </a:rPr>
              <a:t> </a:t>
            </a:r>
            <a:r>
              <a:rPr lang="en" sz="2000">
                <a:latin typeface="Roboto"/>
                <a:ea typeface="Roboto"/>
                <a:cs typeface="Roboto"/>
                <a:sym typeface="Roboto"/>
              </a:rPr>
              <a:t>Pak je woordweb erbij en wissel met elkaar uit. Vul jouw eigen woordweb zoveel mogelijk aan. Hierna ga je aan de slag met wat je al weet over ‘wonen op Mars’.</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p:txBody>
      </p:sp>
      <p:sp>
        <p:nvSpPr>
          <p:cNvPr id="64" name="Google Shape;64;p14"/>
          <p:cNvSpPr txBox="1"/>
          <p:nvPr/>
        </p:nvSpPr>
        <p:spPr>
          <a:xfrm>
            <a:off x="2628750" y="4654400"/>
            <a:ext cx="38865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solidFill>
                  <a:schemeClr val="lt1"/>
                </a:solidFill>
                <a:latin typeface="Barlow Semi Condensed"/>
                <a:ea typeface="Barlow Semi Condensed"/>
                <a:cs typeface="Barlow Semi Condensed"/>
                <a:sym typeface="Barlow Semi Condensed"/>
              </a:rPr>
              <a:t>LES 4:  MARS ONTHOUDEN</a:t>
            </a:r>
            <a:endParaRPr sz="2200">
              <a:solidFill>
                <a:schemeClr val="lt1"/>
              </a:solidFill>
              <a:latin typeface="Barlow Semi Condensed"/>
              <a:ea typeface="Barlow Semi Condensed"/>
              <a:cs typeface="Barlow Semi Condensed"/>
              <a:sym typeface="Barlow Semi Condensed"/>
            </a:endParaRPr>
          </a:p>
          <a:p>
            <a:pPr indent="0" lvl="0" marL="0" rtl="0" algn="ctr">
              <a:spcBef>
                <a:spcPts val="0"/>
              </a:spcBef>
              <a:spcAft>
                <a:spcPts val="0"/>
              </a:spcAft>
              <a:buClr>
                <a:schemeClr val="dk1"/>
              </a:buClr>
              <a:buSzPts val="1100"/>
              <a:buFont typeface="Arial"/>
              <a:buNone/>
            </a:pPr>
            <a:r>
              <a:t/>
            </a:r>
            <a:endParaRPr sz="2200">
              <a:solidFill>
                <a:schemeClr val="lt1"/>
              </a:solidFill>
              <a:latin typeface="Barlow Semi Condensed"/>
              <a:ea typeface="Barlow Semi Condensed"/>
              <a:cs typeface="Barlow Semi Condensed"/>
              <a:sym typeface="Barlow Semi Condensed"/>
            </a:endParaRPr>
          </a:p>
          <a:p>
            <a:pPr indent="0" lvl="0" marL="0" rtl="0" algn="ctr">
              <a:spcBef>
                <a:spcPts val="0"/>
              </a:spcBef>
              <a:spcAft>
                <a:spcPts val="0"/>
              </a:spcAft>
              <a:buClr>
                <a:schemeClr val="dk1"/>
              </a:buClr>
              <a:buSzPts val="1100"/>
              <a:buFont typeface="Arial"/>
              <a:buNone/>
            </a:pPr>
            <a:r>
              <a:t/>
            </a:r>
            <a:endParaRPr sz="2200">
              <a:solidFill>
                <a:schemeClr val="lt1"/>
              </a:solidFill>
              <a:latin typeface="Barlow Semi Condensed"/>
              <a:ea typeface="Barlow Semi Condensed"/>
              <a:cs typeface="Barlow Semi Condensed"/>
              <a:sym typeface="Barlow Semi Condensed"/>
            </a:endParaRPr>
          </a:p>
          <a:p>
            <a:pPr indent="0" lvl="0" marL="0" rtl="0" algn="ctr">
              <a:spcBef>
                <a:spcPts val="0"/>
              </a:spcBef>
              <a:spcAft>
                <a:spcPts val="0"/>
              </a:spcAft>
              <a:buClr>
                <a:schemeClr val="dk1"/>
              </a:buClr>
              <a:buSzPts val="1100"/>
              <a:buFont typeface="Arial"/>
              <a:buNone/>
            </a:pPr>
            <a:r>
              <a:t/>
            </a:r>
            <a:endParaRPr sz="2200">
              <a:solidFill>
                <a:schemeClr val="lt1"/>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sz="2200">
              <a:solidFill>
                <a:schemeClr val="lt1"/>
              </a:solidFill>
              <a:latin typeface="Barlow Semi Condensed"/>
              <a:ea typeface="Barlow Semi Condensed"/>
              <a:cs typeface="Barlow Semi Condensed"/>
              <a:sym typeface="Barlow Semi Condensed"/>
            </a:endParaRPr>
          </a:p>
        </p:txBody>
      </p:sp>
      <p:pic>
        <p:nvPicPr>
          <p:cNvPr id="65" name="Google Shape;65;p14"/>
          <p:cNvPicPr preferRelativeResize="0"/>
          <p:nvPr/>
        </p:nvPicPr>
        <p:blipFill>
          <a:blip r:embed="rId4">
            <a:alphaModFix/>
          </a:blip>
          <a:stretch>
            <a:fillRect/>
          </a:stretch>
        </p:blipFill>
        <p:spPr>
          <a:xfrm>
            <a:off x="767450" y="682425"/>
            <a:ext cx="2451800" cy="2451800"/>
          </a:xfrm>
          <a:prstGeom prst="rect">
            <a:avLst/>
          </a:prstGeom>
          <a:noFill/>
          <a:ln cap="flat" cmpd="sng" w="38100">
            <a:solidFill>
              <a:srgbClr val="22B4F3"/>
            </a:solidFill>
            <a:prstDash val="solid"/>
            <a:round/>
            <a:headEnd len="sm" w="sm" type="none"/>
            <a:tailEnd len="sm" w="sm" type="none"/>
          </a:ln>
        </p:spPr>
      </p:pic>
      <p:pic>
        <p:nvPicPr>
          <p:cNvPr id="66" name="Google Shape;66;p14"/>
          <p:cNvPicPr preferRelativeResize="0"/>
          <p:nvPr/>
        </p:nvPicPr>
        <p:blipFill>
          <a:blip r:embed="rId5">
            <a:alphaModFix/>
          </a:blip>
          <a:stretch>
            <a:fillRect/>
          </a:stretch>
        </p:blipFill>
        <p:spPr>
          <a:xfrm>
            <a:off x="3268125" y="682425"/>
            <a:ext cx="4358768" cy="2451800"/>
          </a:xfrm>
          <a:prstGeom prst="rect">
            <a:avLst/>
          </a:prstGeom>
          <a:noFill/>
          <a:ln cap="flat" cmpd="sng" w="38100">
            <a:solidFill>
              <a:srgbClr val="22B4F3"/>
            </a:solidFill>
            <a:prstDash val="solid"/>
            <a:round/>
            <a:headEnd len="sm" w="sm" type="none"/>
            <a:tailEnd len="sm" w="sm" type="none"/>
          </a:ln>
        </p:spPr>
      </p:pic>
      <p:sp>
        <p:nvSpPr>
          <p:cNvPr id="67" name="Google Shape;67;p14"/>
          <p:cNvSpPr/>
          <p:nvPr/>
        </p:nvSpPr>
        <p:spPr>
          <a:xfrm>
            <a:off x="7136775" y="931300"/>
            <a:ext cx="1592400" cy="1305600"/>
          </a:xfrm>
          <a:prstGeom prst="wedgeRectCallout">
            <a:avLst>
              <a:gd fmla="val -81986" name="adj1"/>
              <a:gd fmla="val 32704" name="adj2"/>
            </a:avLst>
          </a:prstGeom>
          <a:solidFill>
            <a:schemeClr val="lt1"/>
          </a:solidFill>
          <a:ln cap="flat" cmpd="sng" w="38100">
            <a:solidFill>
              <a:srgbClr val="22B4F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600">
                <a:latin typeface="Barlow Semi Condensed"/>
                <a:ea typeface="Barlow Semi Condensed"/>
                <a:cs typeface="Barlow Semi Condensed"/>
                <a:sym typeface="Barlow Semi Condensed"/>
              </a:rPr>
              <a:t>Ik zie, ik zie wat jij niet ziet en het is…</a:t>
            </a:r>
            <a:endParaRPr sz="1600">
              <a:solidFill>
                <a:srgbClr val="000000"/>
              </a:solidFill>
              <a:latin typeface="Barlow Semi Condensed"/>
              <a:ea typeface="Barlow Semi Condensed"/>
              <a:cs typeface="Barlow Semi Condensed"/>
              <a:sym typeface="Barlow Semi Condensed"/>
            </a:endParaRPr>
          </a:p>
        </p:txBody>
      </p:sp>
      <p:pic>
        <p:nvPicPr>
          <p:cNvPr id="68" name="Google Shape;68;p14"/>
          <p:cNvPicPr preferRelativeResize="0"/>
          <p:nvPr/>
        </p:nvPicPr>
        <p:blipFill>
          <a:blip r:embed="rId6">
            <a:alphaModFix/>
          </a:blip>
          <a:stretch>
            <a:fillRect/>
          </a:stretch>
        </p:blipFill>
        <p:spPr>
          <a:xfrm>
            <a:off x="2995275" y="1456301"/>
            <a:ext cx="1423700" cy="2013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5"/>
          <p:cNvPicPr preferRelativeResize="0"/>
          <p:nvPr/>
        </p:nvPicPr>
        <p:blipFill rotWithShape="1">
          <a:blip r:embed="rId3">
            <a:alphaModFix/>
          </a:blip>
          <a:srcRect b="0" l="0" r="0" t="0"/>
          <a:stretch/>
        </p:blipFill>
        <p:spPr>
          <a:xfrm>
            <a:off x="0" y="2286"/>
            <a:ext cx="9144000" cy="5138928"/>
          </a:xfrm>
          <a:prstGeom prst="rect">
            <a:avLst/>
          </a:prstGeom>
          <a:noFill/>
          <a:ln>
            <a:noFill/>
          </a:ln>
        </p:spPr>
      </p:pic>
      <p:sp>
        <p:nvSpPr>
          <p:cNvPr id="74" name="Google Shape;74;p15"/>
          <p:cNvSpPr txBox="1"/>
          <p:nvPr>
            <p:ph idx="1" type="subTitle"/>
          </p:nvPr>
        </p:nvSpPr>
        <p:spPr>
          <a:xfrm>
            <a:off x="131350" y="4741025"/>
            <a:ext cx="407700" cy="40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lt1"/>
                </a:solidFill>
                <a:latin typeface="Barlow Semi Condensed"/>
                <a:ea typeface="Barlow Semi Condensed"/>
                <a:cs typeface="Barlow Semi Condensed"/>
                <a:sym typeface="Barlow Semi Condensed"/>
              </a:rPr>
              <a:t>1</a:t>
            </a:r>
            <a:endParaRPr sz="1400">
              <a:solidFill>
                <a:schemeClr val="lt1"/>
              </a:solidFill>
              <a:latin typeface="Barlow Semi Condensed"/>
              <a:ea typeface="Barlow Semi Condensed"/>
              <a:cs typeface="Barlow Semi Condensed"/>
              <a:sym typeface="Barlow Semi Condensed"/>
            </a:endParaRPr>
          </a:p>
        </p:txBody>
      </p:sp>
      <p:sp>
        <p:nvSpPr>
          <p:cNvPr id="75" name="Google Shape;75;p15"/>
          <p:cNvSpPr txBox="1"/>
          <p:nvPr>
            <p:ph idx="1" type="subTitle"/>
          </p:nvPr>
        </p:nvSpPr>
        <p:spPr>
          <a:xfrm>
            <a:off x="6476175" y="4741025"/>
            <a:ext cx="2060100" cy="400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400">
                <a:solidFill>
                  <a:schemeClr val="lt1"/>
                </a:solidFill>
                <a:latin typeface="Barlow Semi Condensed"/>
                <a:ea typeface="Barlow Semi Condensed"/>
                <a:cs typeface="Barlow Semi Condensed"/>
                <a:sym typeface="Barlow Semi Condensed"/>
              </a:rPr>
              <a:t>PLUSJEKLAS.NL</a:t>
            </a:r>
            <a:endParaRPr sz="1400">
              <a:solidFill>
                <a:schemeClr val="lt1"/>
              </a:solidFill>
              <a:latin typeface="Barlow Semi Condensed"/>
              <a:ea typeface="Barlow Semi Condensed"/>
              <a:cs typeface="Barlow Semi Condensed"/>
              <a:sym typeface="Barlow Semi Condensed"/>
            </a:endParaRPr>
          </a:p>
        </p:txBody>
      </p:sp>
      <p:sp>
        <p:nvSpPr>
          <p:cNvPr id="76" name="Google Shape;76;p15"/>
          <p:cNvSpPr txBox="1"/>
          <p:nvPr/>
        </p:nvSpPr>
        <p:spPr>
          <a:xfrm>
            <a:off x="4662525" y="707100"/>
            <a:ext cx="3739500" cy="372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rgbClr val="22B4F3"/>
              </a:solidFill>
              <a:latin typeface="Roboto"/>
              <a:ea typeface="Roboto"/>
              <a:cs typeface="Roboto"/>
              <a:sym typeface="Roboto"/>
            </a:endParaRPr>
          </a:p>
          <a:p>
            <a:pPr indent="0" lvl="0" marL="0" rtl="0" algn="l">
              <a:spcBef>
                <a:spcPts val="0"/>
              </a:spcBef>
              <a:spcAft>
                <a:spcPts val="0"/>
              </a:spcAft>
              <a:buNone/>
            </a:pPr>
            <a:br>
              <a:rPr b="1" lang="en">
                <a:solidFill>
                  <a:srgbClr val="E6008F"/>
                </a:solidFill>
                <a:latin typeface="Roboto"/>
                <a:ea typeface="Roboto"/>
                <a:cs typeface="Roboto"/>
                <a:sym typeface="Roboto"/>
              </a:rPr>
            </a:br>
            <a:r>
              <a:rPr b="1" lang="en">
                <a:solidFill>
                  <a:srgbClr val="E6008F"/>
                </a:solidFill>
                <a:latin typeface="Roboto"/>
                <a:ea typeface="Roboto"/>
                <a:cs typeface="Roboto"/>
                <a:sym typeface="Roboto"/>
              </a:rPr>
              <a:t>Lesverloop: </a:t>
            </a:r>
            <a:r>
              <a:rPr lang="en">
                <a:solidFill>
                  <a:schemeClr val="dk1"/>
                </a:solidFill>
                <a:latin typeface="Roboto"/>
                <a:ea typeface="Roboto"/>
                <a:cs typeface="Roboto"/>
                <a:sym typeface="Roboto"/>
              </a:rPr>
              <a:t>In de komende lessen lopen we door de Taxonomie van Bloom. Start deze les met het woordweb en bespreek deze samen. Daarna kunnen de kinderen kiezen uit de drie </a:t>
            </a:r>
            <a:r>
              <a:rPr lang="en">
                <a:solidFill>
                  <a:schemeClr val="dk1"/>
                </a:solidFill>
                <a:latin typeface="Roboto"/>
                <a:ea typeface="Roboto"/>
                <a:cs typeface="Roboto"/>
                <a:sym typeface="Roboto"/>
              </a:rPr>
              <a:t>verschillende vragen/opdrachten uit </a:t>
            </a:r>
            <a:r>
              <a:rPr lang="en" u="sng">
                <a:solidFill>
                  <a:schemeClr val="hlink"/>
                </a:solidFill>
                <a:latin typeface="Roboto"/>
                <a:ea typeface="Roboto"/>
                <a:cs typeface="Roboto"/>
                <a:sym typeface="Roboto"/>
                <a:hlinkClick r:id="rId4"/>
              </a:rPr>
              <a:t>BIJLAGE Kaartenbak</a:t>
            </a:r>
            <a:r>
              <a:rPr lang="en">
                <a:solidFill>
                  <a:schemeClr val="dk1"/>
                </a:solidFill>
                <a:latin typeface="Roboto"/>
                <a:ea typeface="Roboto"/>
                <a:cs typeface="Roboto"/>
                <a:sym typeface="Roboto"/>
              </a:rPr>
              <a:t> (pagina 2) of zelf een goede vraag/opdracht bedenken en deze uitwerken. </a:t>
            </a:r>
            <a:r>
              <a:rPr lang="en">
                <a:solidFill>
                  <a:schemeClr val="dk1"/>
                </a:solidFill>
                <a:latin typeface="Roboto"/>
                <a:ea typeface="Roboto"/>
                <a:cs typeface="Roboto"/>
                <a:sym typeface="Roboto"/>
              </a:rPr>
              <a:t>Laat hen reflecteren op hun werk door te vragen: Wat heb je geleerd? Wat kan je hier nu mee? Hoe kan je jezelf nog uitdagen? Wanneer ben je tevreden? Vond je dit een leuke opdracht en waarom? Laat hen tot slot </a:t>
            </a:r>
            <a:r>
              <a:rPr lang="en">
                <a:solidFill>
                  <a:schemeClr val="dk1"/>
                </a:solidFill>
                <a:latin typeface="Roboto"/>
                <a:ea typeface="Roboto"/>
                <a:cs typeface="Roboto"/>
                <a:sym typeface="Roboto"/>
              </a:rPr>
              <a:t>dit noteren in het schema uit </a:t>
            </a:r>
            <a:r>
              <a:rPr lang="en" u="sng">
                <a:solidFill>
                  <a:schemeClr val="hlink"/>
                </a:solidFill>
                <a:latin typeface="Roboto"/>
                <a:ea typeface="Roboto"/>
                <a:cs typeface="Roboto"/>
                <a:sym typeface="Roboto"/>
                <a:hlinkClick r:id="rId5"/>
              </a:rPr>
              <a:t>BIJLAGE Schema kinderen opdrachten bijhouden</a:t>
            </a:r>
            <a:r>
              <a:rPr lang="en">
                <a:solidFill>
                  <a:schemeClr val="dk1"/>
                </a:solidFill>
                <a:latin typeface="Roboto"/>
                <a:ea typeface="Roboto"/>
                <a:cs typeface="Roboto"/>
                <a:sym typeface="Roboto"/>
              </a:rPr>
              <a:t>. Zo kunnen ze aan het einde van de lessenserie evalueren op hun proces.</a:t>
            </a:r>
            <a:endParaRPr>
              <a:solidFill>
                <a:srgbClr val="000000"/>
              </a:solidFill>
              <a:highlight>
                <a:srgbClr val="FFFFFF"/>
              </a:highlight>
              <a:latin typeface="Roboto"/>
              <a:ea typeface="Roboto"/>
              <a:cs typeface="Roboto"/>
              <a:sym typeface="Roboto"/>
            </a:endParaRPr>
          </a:p>
        </p:txBody>
      </p:sp>
      <p:sp>
        <p:nvSpPr>
          <p:cNvPr id="77" name="Google Shape;77;p15"/>
          <p:cNvSpPr txBox="1"/>
          <p:nvPr/>
        </p:nvSpPr>
        <p:spPr>
          <a:xfrm>
            <a:off x="713650" y="4741025"/>
            <a:ext cx="64380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Barlow Semi Condensed"/>
                <a:ea typeface="Barlow Semi Condensed"/>
                <a:cs typeface="Barlow Semi Condensed"/>
                <a:sym typeface="Barlow Semi Condensed"/>
              </a:rPr>
              <a:t>VOOR DE LEERKRACHT – LES 4: MARS ONTHOUDEN</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p:txBody>
      </p:sp>
      <p:graphicFrame>
        <p:nvGraphicFramePr>
          <p:cNvPr id="78" name="Google Shape;78;p15"/>
          <p:cNvGraphicFramePr/>
          <p:nvPr/>
        </p:nvGraphicFramePr>
        <p:xfrm>
          <a:off x="715275" y="1242400"/>
          <a:ext cx="3000000" cy="3000000"/>
        </p:xfrm>
        <a:graphic>
          <a:graphicData uri="http://schemas.openxmlformats.org/drawingml/2006/table">
            <a:tbl>
              <a:tblPr>
                <a:noFill/>
                <a:tableStyleId>{9C060890-AACF-41D7-9299-932562B3BD4A}</a:tableStyleId>
              </a:tblPr>
              <a:tblGrid>
                <a:gridCol w="646675"/>
                <a:gridCol w="3089575"/>
              </a:tblGrid>
              <a:tr h="1076125">
                <a:tc gridSpan="2">
                  <a:txBody>
                    <a:bodyPr/>
                    <a:lstStyle/>
                    <a:p>
                      <a:pPr indent="0" lvl="0" marL="0" rtl="0" algn="l">
                        <a:spcBef>
                          <a:spcPts val="0"/>
                        </a:spcBef>
                        <a:spcAft>
                          <a:spcPts val="0"/>
                        </a:spcAft>
                        <a:buNone/>
                      </a:pPr>
                      <a:r>
                        <a:rPr b="1" lang="en">
                          <a:solidFill>
                            <a:srgbClr val="E6008F"/>
                          </a:solidFill>
                          <a:latin typeface="Roboto"/>
                          <a:ea typeface="Roboto"/>
                          <a:cs typeface="Roboto"/>
                          <a:sym typeface="Roboto"/>
                        </a:rPr>
                        <a:t>Situatie:</a:t>
                      </a:r>
                      <a:r>
                        <a:rPr b="1" lang="en">
                          <a:latin typeface="Roboto"/>
                          <a:ea typeface="Roboto"/>
                          <a:cs typeface="Roboto"/>
                          <a:sym typeface="Roboto"/>
                        </a:rPr>
                        <a:t> </a:t>
                      </a:r>
                      <a:r>
                        <a:rPr lang="en">
                          <a:latin typeface="Roboto"/>
                          <a:ea typeface="Roboto"/>
                          <a:cs typeface="Roboto"/>
                          <a:sym typeface="Roboto"/>
                        </a:rPr>
                        <a:t>De kinderen gaan nu zelf aan de slag met de Taxonomie van Bloom. Vandaag met lage orde denkvragen m.b.t. ‘onthouden’.</a:t>
                      </a:r>
                      <a:endParaRPr>
                        <a:solidFill>
                          <a:srgbClr val="000000"/>
                        </a:solidFill>
                        <a:latin typeface="Roboto"/>
                        <a:ea typeface="Roboto"/>
                        <a:cs typeface="Roboto"/>
                        <a:sym typeface="Robo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hMerge="1"/>
              </a:tr>
              <a:tr h="374325">
                <a:tc>
                  <a:txBody>
                    <a:bodyPr/>
                    <a:lstStyle/>
                    <a:p>
                      <a:pPr indent="0" lvl="0" marL="0" rtl="0" algn="l">
                        <a:spcBef>
                          <a:spcPts val="0"/>
                        </a:spcBef>
                        <a:spcAft>
                          <a:spcPts val="0"/>
                        </a:spcAft>
                        <a:buClr>
                          <a:srgbClr val="000000"/>
                        </a:buClr>
                        <a:buSzPts val="1100"/>
                        <a:buFont typeface="Arial"/>
                        <a:buNone/>
                      </a:pPr>
                      <a:r>
                        <a:rPr b="1" lang="en">
                          <a:solidFill>
                            <a:srgbClr val="FFFFFF"/>
                          </a:solidFill>
                        </a:rPr>
                        <a:t> </a:t>
                      </a:r>
                      <a:r>
                        <a:rPr b="1" lang="en">
                          <a:solidFill>
                            <a:srgbClr val="FFFFFF"/>
                          </a:solidFill>
                        </a:rPr>
                        <a:t>Skill</a:t>
                      </a:r>
                      <a:r>
                        <a:rPr b="1" lang="en">
                          <a:solidFill>
                            <a:srgbClr val="FFFFFF"/>
                          </a:solidFill>
                        </a:rPr>
                        <a:t>:</a:t>
                      </a:r>
                      <a:endParaRPr b="1" sz="600">
                        <a:solidFill>
                          <a:srgbClr val="FFFFFF"/>
                        </a:solidFill>
                      </a:endParaRPr>
                    </a:p>
                  </a:txBody>
                  <a:tcPr marT="91425" marB="91425" marR="0" marL="91425">
                    <a:lnL cap="flat" cmpd="sng" w="152400">
                      <a:solidFill>
                        <a:srgbClr val="FFFFFF"/>
                      </a:solidFill>
                      <a:prstDash val="solid"/>
                      <a:round/>
                      <a:headEnd len="sm" w="sm" type="none"/>
                      <a:tailEnd len="sm" w="sm" type="none"/>
                    </a:lnL>
                    <a:lnR cap="flat" cmpd="sng" w="9525">
                      <a:solidFill>
                        <a:srgbClr val="22B4F3"/>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22B4F3"/>
                    </a:solidFill>
                  </a:tcPr>
                </a:tc>
                <a:tc>
                  <a:txBody>
                    <a:bodyPr/>
                    <a:lstStyle/>
                    <a:p>
                      <a:pPr indent="0" lvl="0" marL="0" rtl="0" algn="l">
                        <a:spcBef>
                          <a:spcPts val="0"/>
                        </a:spcBef>
                        <a:spcAft>
                          <a:spcPts val="0"/>
                        </a:spcAft>
                        <a:buNone/>
                      </a:pPr>
                      <a:r>
                        <a:rPr b="1" lang="en">
                          <a:solidFill>
                            <a:srgbClr val="FFFFFF"/>
                          </a:solidFill>
                        </a:rPr>
                        <a:t>denkvragen stellen</a:t>
                      </a:r>
                      <a:endParaRPr sz="100"/>
                    </a:p>
                  </a:txBody>
                  <a:tcPr marT="91425" marB="91425" marR="91425" marL="0">
                    <a:lnL cap="flat" cmpd="sng" w="9525">
                      <a:solidFill>
                        <a:srgbClr val="22B4F3"/>
                      </a:solidFill>
                      <a:prstDash val="solid"/>
                      <a:round/>
                      <a:headEnd len="sm" w="sm" type="none"/>
                      <a:tailEnd len="sm" w="sm" type="none"/>
                    </a:lnL>
                    <a:lnR cap="flat" cmpd="sng" w="952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22B4F3"/>
                    </a:solidFill>
                  </a:tcPr>
                </a:tc>
              </a:tr>
              <a:tr h="1652000">
                <a:tc gridSpan="2">
                  <a:txBody>
                    <a:bodyPr/>
                    <a:lstStyle/>
                    <a:p>
                      <a:pPr indent="0" lvl="0" marL="0" rtl="0" algn="l">
                        <a:spcBef>
                          <a:spcPts val="0"/>
                        </a:spcBef>
                        <a:spcAft>
                          <a:spcPts val="0"/>
                        </a:spcAft>
                        <a:buClr>
                          <a:schemeClr val="dk1"/>
                        </a:buClr>
                        <a:buSzPts val="1100"/>
                        <a:buFont typeface="Arial"/>
                        <a:buNone/>
                      </a:pPr>
                      <a:r>
                        <a:rPr b="1" lang="en">
                          <a:solidFill>
                            <a:srgbClr val="E6008F"/>
                          </a:solidFill>
                          <a:latin typeface="Roboto"/>
                          <a:ea typeface="Roboto"/>
                          <a:cs typeface="Roboto"/>
                          <a:sym typeface="Roboto"/>
                        </a:rPr>
                        <a:t>Kennis:</a:t>
                      </a:r>
                      <a:r>
                        <a:rPr b="1" lang="en">
                          <a:solidFill>
                            <a:schemeClr val="accent5"/>
                          </a:solidFill>
                          <a:latin typeface="Roboto"/>
                          <a:ea typeface="Roboto"/>
                          <a:cs typeface="Roboto"/>
                          <a:sym typeface="Roboto"/>
                        </a:rPr>
                        <a:t> </a:t>
                      </a:r>
                      <a:r>
                        <a:rPr lang="en">
                          <a:solidFill>
                            <a:schemeClr val="dk1"/>
                          </a:solidFill>
                          <a:latin typeface="Roboto"/>
                          <a:ea typeface="Roboto"/>
                          <a:cs typeface="Roboto"/>
                          <a:sym typeface="Roboto"/>
                        </a:rPr>
                        <a:t>Kinderen weten wat een denkvraag gericht op het onthouden van informatie is.</a:t>
                      </a:r>
                      <a:endParaRPr>
                        <a:solidFill>
                          <a:schemeClr val="dk1"/>
                        </a:solidFill>
                        <a:latin typeface="Roboto"/>
                        <a:ea typeface="Roboto"/>
                        <a:cs typeface="Roboto"/>
                        <a:sym typeface="Roboto"/>
                      </a:endParaRPr>
                    </a:p>
                    <a:p>
                      <a:pPr indent="0" lvl="0" marL="0" rtl="0" algn="l">
                        <a:spcBef>
                          <a:spcPts val="0"/>
                        </a:spcBef>
                        <a:spcAft>
                          <a:spcPts val="0"/>
                        </a:spcAft>
                        <a:buNone/>
                      </a:pPr>
                      <a:r>
                        <a:rPr b="1" lang="en">
                          <a:solidFill>
                            <a:srgbClr val="E6008F"/>
                          </a:solidFill>
                          <a:latin typeface="Roboto"/>
                          <a:ea typeface="Roboto"/>
                          <a:cs typeface="Roboto"/>
                          <a:sym typeface="Roboto"/>
                        </a:rPr>
                        <a:t>Vaardigheden: </a:t>
                      </a:r>
                      <a:r>
                        <a:rPr lang="en">
                          <a:solidFill>
                            <a:schemeClr val="dk1"/>
                          </a:solidFill>
                          <a:latin typeface="Roboto"/>
                          <a:ea typeface="Roboto"/>
                          <a:cs typeface="Roboto"/>
                          <a:sym typeface="Roboto"/>
                        </a:rPr>
                        <a:t>Kinderen ervaren de denkvaardigheid onthouden en reflecteren hierop.</a:t>
                      </a:r>
                      <a:endParaRPr b="1">
                        <a:solidFill>
                          <a:srgbClr val="E6008F"/>
                        </a:solidFill>
                        <a:latin typeface="Roboto"/>
                        <a:ea typeface="Roboto"/>
                        <a:cs typeface="Roboto"/>
                        <a:sym typeface="Roboto"/>
                      </a:endParaRPr>
                    </a:p>
                    <a:p>
                      <a:pPr indent="0" lvl="0" marL="0" rtl="0" algn="l">
                        <a:spcBef>
                          <a:spcPts val="0"/>
                        </a:spcBef>
                        <a:spcAft>
                          <a:spcPts val="0"/>
                        </a:spcAft>
                        <a:buNone/>
                      </a:pPr>
                      <a:r>
                        <a:rPr b="1" lang="en">
                          <a:solidFill>
                            <a:srgbClr val="E6008F"/>
                          </a:solidFill>
                          <a:latin typeface="Roboto"/>
                          <a:ea typeface="Roboto"/>
                          <a:cs typeface="Roboto"/>
                          <a:sym typeface="Roboto"/>
                        </a:rPr>
                        <a:t>Houding: </a:t>
                      </a:r>
                      <a:r>
                        <a:rPr lang="en">
                          <a:solidFill>
                            <a:srgbClr val="000000"/>
                          </a:solidFill>
                          <a:latin typeface="Roboto"/>
                          <a:ea typeface="Roboto"/>
                          <a:cs typeface="Roboto"/>
                          <a:sym typeface="Roboto"/>
                        </a:rPr>
                        <a:t>Kinderen ontwikkelen een houding waarbij ze hun denkvermogen prikkelen.</a:t>
                      </a:r>
                      <a:endParaRPr>
                        <a:solidFill>
                          <a:srgbClr val="000000"/>
                        </a:solidFill>
                        <a:latin typeface="Roboto"/>
                        <a:ea typeface="Roboto"/>
                        <a:cs typeface="Roboto"/>
                        <a:sym typeface="Robo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r>
            </a:tbl>
          </a:graphicData>
        </a:graphic>
      </p:graphicFrame>
      <p:sp>
        <p:nvSpPr>
          <p:cNvPr id="79" name="Google Shape;79;p15"/>
          <p:cNvSpPr txBox="1"/>
          <p:nvPr/>
        </p:nvSpPr>
        <p:spPr>
          <a:xfrm>
            <a:off x="713650" y="707100"/>
            <a:ext cx="3739500" cy="4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3A126"/>
                </a:solidFill>
                <a:latin typeface="Roboto"/>
                <a:ea typeface="Roboto"/>
                <a:cs typeface="Roboto"/>
                <a:sym typeface="Roboto"/>
              </a:rPr>
              <a:t>LESPLAN:</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6"/>
          <p:cNvPicPr preferRelativeResize="0"/>
          <p:nvPr/>
        </p:nvPicPr>
        <p:blipFill rotWithShape="1">
          <a:blip r:embed="rId3">
            <a:alphaModFix/>
          </a:blip>
          <a:srcRect b="0" l="0" r="0" t="0"/>
          <a:stretch/>
        </p:blipFill>
        <p:spPr>
          <a:xfrm>
            <a:off x="0" y="2286"/>
            <a:ext cx="9144000" cy="5138928"/>
          </a:xfrm>
          <a:prstGeom prst="rect">
            <a:avLst/>
          </a:prstGeom>
          <a:noFill/>
          <a:ln>
            <a:noFill/>
          </a:ln>
        </p:spPr>
      </p:pic>
      <p:sp>
        <p:nvSpPr>
          <p:cNvPr id="85" name="Google Shape;85;p16"/>
          <p:cNvSpPr txBox="1"/>
          <p:nvPr>
            <p:ph type="ctrTitle"/>
          </p:nvPr>
        </p:nvSpPr>
        <p:spPr>
          <a:xfrm>
            <a:off x="713650" y="838100"/>
            <a:ext cx="3739500" cy="38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3A126"/>
                </a:solidFill>
                <a:latin typeface="Roboto"/>
                <a:ea typeface="Roboto"/>
                <a:cs typeface="Roboto"/>
                <a:sym typeface="Roboto"/>
              </a:rPr>
              <a:t>PLUS JE LES:</a:t>
            </a:r>
            <a:endParaRPr b="1" sz="1800">
              <a:solidFill>
                <a:srgbClr val="F3A126"/>
              </a:solidFill>
              <a:latin typeface="Roboto"/>
              <a:ea typeface="Roboto"/>
              <a:cs typeface="Roboto"/>
              <a:sym typeface="Roboto"/>
            </a:endParaRPr>
          </a:p>
          <a:p>
            <a:pPr indent="0" lvl="0" marL="0" rtl="0" algn="l">
              <a:spcBef>
                <a:spcPts val="0"/>
              </a:spcBef>
              <a:spcAft>
                <a:spcPts val="0"/>
              </a:spcAft>
              <a:buNone/>
            </a:pPr>
            <a:br>
              <a:rPr b="1" lang="en" sz="1400">
                <a:solidFill>
                  <a:srgbClr val="E6008F"/>
                </a:solidFill>
                <a:latin typeface="Roboto"/>
                <a:ea typeface="Roboto"/>
                <a:cs typeface="Roboto"/>
                <a:sym typeface="Roboto"/>
              </a:rPr>
            </a:br>
            <a:r>
              <a:rPr lang="en" sz="1400">
                <a:latin typeface="Roboto"/>
                <a:ea typeface="Roboto"/>
                <a:cs typeface="Roboto"/>
                <a:sym typeface="Roboto"/>
              </a:rPr>
              <a:t>De kinderen hebben kennis over Mars nodig om met deze opdrachten aan de slag te gaan. Pak de (materialen van de) vorige lessen erbij en kijk eventueel dit </a:t>
            </a:r>
            <a:r>
              <a:rPr lang="en" sz="1400" u="sng">
                <a:solidFill>
                  <a:schemeClr val="accent5"/>
                </a:solidFill>
                <a:latin typeface="Roboto"/>
                <a:ea typeface="Roboto"/>
                <a:cs typeface="Roboto"/>
                <a:sym typeface="Roboto"/>
                <a:hlinkClick r:id="rId4">
                  <a:extLst>
                    <a:ext uri="{A12FA001-AC4F-418D-AE19-62706E023703}">
                      <ahyp:hlinkClr val="tx"/>
                    </a:ext>
                  </a:extLst>
                </a:hlinkClick>
              </a:rPr>
              <a:t>filmpje</a:t>
            </a:r>
            <a:r>
              <a:rPr lang="en" sz="1400">
                <a:latin typeface="Roboto"/>
                <a:ea typeface="Roboto"/>
                <a:cs typeface="Roboto"/>
                <a:sym typeface="Roboto"/>
              </a:rPr>
              <a:t> als er meer kennis nodig is. Bespreek </a:t>
            </a:r>
            <a:r>
              <a:rPr lang="en" sz="1400" u="sng">
                <a:solidFill>
                  <a:schemeClr val="hlink"/>
                </a:solidFill>
                <a:latin typeface="Roboto"/>
                <a:ea typeface="Roboto"/>
                <a:cs typeface="Roboto"/>
                <a:sym typeface="Roboto"/>
                <a:hlinkClick r:id="rId5"/>
              </a:rPr>
              <a:t>BIJLAGE Schema kinderen opdrachten bijhouden</a:t>
            </a:r>
            <a:r>
              <a:rPr lang="en" sz="1400">
                <a:latin typeface="Roboto"/>
                <a:ea typeface="Roboto"/>
                <a:cs typeface="Roboto"/>
                <a:sym typeface="Roboto"/>
              </a:rPr>
              <a:t> en laat hen vertellen wat ze zien om deze te begrijpen. In deze serie bieden we de lessen volgens de herziene versie van de Taxonomie van Bloom aan, maar de volgorde is niet relevant. De lessen 4 t/m 9 kun je door elkaar geven. Bij het jonge kind is het echt nodig om te doén om begrip te kweken. Bloom is een te abstract begrip om op deze kinderen los te laten.</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None/>
            </a:pPr>
            <a:r>
              <a:t/>
            </a:r>
            <a:endParaRPr sz="1400">
              <a:latin typeface="Roboto"/>
              <a:ea typeface="Roboto"/>
              <a:cs typeface="Roboto"/>
              <a:sym typeface="Roboto"/>
            </a:endParaRPr>
          </a:p>
          <a:p>
            <a:pPr indent="0" lvl="0" marL="0" rtl="0" algn="l">
              <a:spcBef>
                <a:spcPts val="0"/>
              </a:spcBef>
              <a:spcAft>
                <a:spcPts val="0"/>
              </a:spcAft>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None/>
            </a:pPr>
            <a:r>
              <a:t/>
            </a:r>
            <a:endParaRPr sz="1400">
              <a:latin typeface="Roboto"/>
              <a:ea typeface="Roboto"/>
              <a:cs typeface="Roboto"/>
              <a:sym typeface="Roboto"/>
            </a:endParaRPr>
          </a:p>
        </p:txBody>
      </p:sp>
      <p:sp>
        <p:nvSpPr>
          <p:cNvPr id="86" name="Google Shape;86;p16"/>
          <p:cNvSpPr txBox="1"/>
          <p:nvPr>
            <p:ph type="ctrTitle"/>
          </p:nvPr>
        </p:nvSpPr>
        <p:spPr>
          <a:xfrm>
            <a:off x="4662525" y="838100"/>
            <a:ext cx="3739500" cy="360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3A126"/>
                </a:solidFill>
                <a:latin typeface="Roboto"/>
                <a:ea typeface="Roboto"/>
                <a:cs typeface="Roboto"/>
                <a:sym typeface="Roboto"/>
              </a:rPr>
              <a:t>UITBREIDINGSKANSEN:</a:t>
            </a:r>
            <a:endParaRPr b="1" sz="1800">
              <a:solidFill>
                <a:srgbClr val="F3A126"/>
              </a:solidFill>
              <a:latin typeface="Roboto"/>
              <a:ea typeface="Roboto"/>
              <a:cs typeface="Roboto"/>
              <a:sym typeface="Roboto"/>
            </a:endParaRPr>
          </a:p>
          <a:p>
            <a:pPr indent="0" lvl="0" marL="0" rtl="0" algn="l">
              <a:spcBef>
                <a:spcPts val="0"/>
              </a:spcBef>
              <a:spcAft>
                <a:spcPts val="0"/>
              </a:spcAft>
              <a:buNone/>
            </a:pPr>
            <a:r>
              <a:t/>
            </a:r>
            <a:endParaRPr b="1" sz="1400">
              <a:solidFill>
                <a:srgbClr val="E6008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highlight>
                  <a:srgbClr val="FFFFFF"/>
                </a:highlight>
                <a:latin typeface="Roboto"/>
                <a:ea typeface="Roboto"/>
                <a:cs typeface="Roboto"/>
                <a:sym typeface="Roboto"/>
              </a:rPr>
              <a:t>Laat de kinderen zelf vergelijkbare opdrachten bedenken bij onthouden. Bouw de kaartenbak op met opdrachten die de kinderen erbij kunnen pakken als ze een keer klaar zijn met hun andere werk. Zorg dat de scheiding tussen hoge en lage orde denkvragen duidelijk is, het liefst ook de zes verschillende </a:t>
            </a:r>
            <a:r>
              <a:rPr lang="en" sz="1400">
                <a:latin typeface="Roboto"/>
                <a:ea typeface="Roboto"/>
                <a:cs typeface="Roboto"/>
                <a:sym typeface="Roboto"/>
              </a:rPr>
              <a:t>categorieën</a:t>
            </a:r>
            <a:r>
              <a:rPr lang="en" sz="1400">
                <a:highlight>
                  <a:srgbClr val="FFFFFF"/>
                </a:highlight>
                <a:latin typeface="Roboto"/>
                <a:ea typeface="Roboto"/>
                <a:cs typeface="Roboto"/>
                <a:sym typeface="Roboto"/>
              </a:rPr>
              <a:t> gescheiden.</a:t>
            </a:r>
            <a:endParaRPr sz="1400">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highlight>
                <a:srgbClr val="FFFFFF"/>
              </a:highlight>
              <a:latin typeface="Roboto"/>
              <a:ea typeface="Roboto"/>
              <a:cs typeface="Roboto"/>
              <a:sym typeface="Roboto"/>
            </a:endParaRPr>
          </a:p>
        </p:txBody>
      </p:sp>
      <p:sp>
        <p:nvSpPr>
          <p:cNvPr id="87" name="Google Shape;87;p16"/>
          <p:cNvSpPr txBox="1"/>
          <p:nvPr>
            <p:ph idx="1" type="subTitle"/>
          </p:nvPr>
        </p:nvSpPr>
        <p:spPr>
          <a:xfrm>
            <a:off x="131350" y="4741025"/>
            <a:ext cx="407700" cy="40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lt1"/>
                </a:solidFill>
                <a:latin typeface="Barlow Semi Condensed"/>
                <a:ea typeface="Barlow Semi Condensed"/>
                <a:cs typeface="Barlow Semi Condensed"/>
                <a:sym typeface="Barlow Semi Condensed"/>
              </a:rPr>
              <a:t>2</a:t>
            </a:r>
            <a:endParaRPr sz="1400">
              <a:solidFill>
                <a:schemeClr val="lt1"/>
              </a:solidFill>
              <a:latin typeface="Barlow Semi Condensed"/>
              <a:ea typeface="Barlow Semi Condensed"/>
              <a:cs typeface="Barlow Semi Condensed"/>
              <a:sym typeface="Barlow Semi Condensed"/>
            </a:endParaRPr>
          </a:p>
        </p:txBody>
      </p:sp>
      <p:sp>
        <p:nvSpPr>
          <p:cNvPr id="88" name="Google Shape;88;p16"/>
          <p:cNvSpPr txBox="1"/>
          <p:nvPr>
            <p:ph idx="1" type="subTitle"/>
          </p:nvPr>
        </p:nvSpPr>
        <p:spPr>
          <a:xfrm>
            <a:off x="6476175" y="4741025"/>
            <a:ext cx="2060100" cy="400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400">
                <a:solidFill>
                  <a:schemeClr val="lt1"/>
                </a:solidFill>
                <a:latin typeface="Barlow Semi Condensed"/>
                <a:ea typeface="Barlow Semi Condensed"/>
                <a:cs typeface="Barlow Semi Condensed"/>
                <a:sym typeface="Barlow Semi Condensed"/>
              </a:rPr>
              <a:t>PLUSJEKLAS.NL</a:t>
            </a:r>
            <a:endParaRPr sz="1400">
              <a:solidFill>
                <a:schemeClr val="lt1"/>
              </a:solidFill>
              <a:latin typeface="Barlow Semi Condensed"/>
              <a:ea typeface="Barlow Semi Condensed"/>
              <a:cs typeface="Barlow Semi Condensed"/>
              <a:sym typeface="Barlow Semi Condensed"/>
            </a:endParaRPr>
          </a:p>
        </p:txBody>
      </p:sp>
      <p:sp>
        <p:nvSpPr>
          <p:cNvPr id="89" name="Google Shape;89;p16"/>
          <p:cNvSpPr txBox="1"/>
          <p:nvPr/>
        </p:nvSpPr>
        <p:spPr>
          <a:xfrm>
            <a:off x="713650" y="4741025"/>
            <a:ext cx="64380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Barlow Semi Condensed"/>
                <a:ea typeface="Barlow Semi Condensed"/>
                <a:cs typeface="Barlow Semi Condensed"/>
                <a:sym typeface="Barlow Semi Condensed"/>
              </a:rPr>
              <a:t>VOOR DE LEERKRACHT – </a:t>
            </a:r>
            <a:r>
              <a:rPr lang="en">
                <a:solidFill>
                  <a:srgbClr val="FFFFFF"/>
                </a:solidFill>
                <a:latin typeface="Barlow Semi Condensed"/>
                <a:ea typeface="Barlow Semi Condensed"/>
                <a:cs typeface="Barlow Semi Condensed"/>
                <a:sym typeface="Barlow Semi Condensed"/>
              </a:rPr>
              <a:t>LES 4: </a:t>
            </a:r>
            <a:r>
              <a:rPr lang="en">
                <a:solidFill>
                  <a:schemeClr val="lt1"/>
                </a:solidFill>
                <a:latin typeface="Barlow Semi Condensed"/>
                <a:ea typeface="Barlow Semi Condensed"/>
                <a:cs typeface="Barlow Semi Condensed"/>
                <a:sym typeface="Barlow Semi Condensed"/>
              </a:rPr>
              <a:t>MARS ONTHOUDEN</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7"/>
          <p:cNvPicPr preferRelativeResize="0"/>
          <p:nvPr/>
        </p:nvPicPr>
        <p:blipFill rotWithShape="1">
          <a:blip r:embed="rId3">
            <a:alphaModFix/>
          </a:blip>
          <a:srcRect b="0" l="0" r="0" t="0"/>
          <a:stretch/>
        </p:blipFill>
        <p:spPr>
          <a:xfrm>
            <a:off x="0" y="2286"/>
            <a:ext cx="9144000" cy="5138928"/>
          </a:xfrm>
          <a:prstGeom prst="rect">
            <a:avLst/>
          </a:prstGeom>
          <a:noFill/>
          <a:ln>
            <a:noFill/>
          </a:ln>
        </p:spPr>
      </p:pic>
      <p:sp>
        <p:nvSpPr>
          <p:cNvPr id="95" name="Google Shape;95;p17"/>
          <p:cNvSpPr txBox="1"/>
          <p:nvPr>
            <p:ph type="ctrTitle"/>
          </p:nvPr>
        </p:nvSpPr>
        <p:spPr>
          <a:xfrm>
            <a:off x="713650" y="838100"/>
            <a:ext cx="3858300" cy="38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22B4F3"/>
                </a:solidFill>
                <a:latin typeface="Roboto"/>
                <a:ea typeface="Roboto"/>
                <a:cs typeface="Roboto"/>
                <a:sym typeface="Roboto"/>
              </a:rPr>
              <a:t>ZOEKTERMEN:</a:t>
            </a:r>
            <a:endParaRPr b="1" sz="1800">
              <a:solidFill>
                <a:srgbClr val="22B4F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latin typeface="Roboto"/>
                <a:ea typeface="Roboto"/>
                <a:cs typeface="Roboto"/>
                <a:sym typeface="Roboto"/>
              </a:rPr>
              <a:t>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latin typeface="Roboto"/>
                <a:ea typeface="Roboto"/>
                <a:cs typeface="Roboto"/>
                <a:sym typeface="Roboto"/>
              </a:rPr>
              <a:t>Taxonomie van Bloom</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latin typeface="Roboto"/>
                <a:ea typeface="Roboto"/>
                <a:cs typeface="Roboto"/>
                <a:sym typeface="Roboto"/>
              </a:rPr>
              <a:t>Denkvaardigheden</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latin typeface="Roboto"/>
                <a:ea typeface="Roboto"/>
                <a:cs typeface="Roboto"/>
                <a:sym typeface="Roboto"/>
              </a:rPr>
              <a:t>Denkvragen</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latin typeface="Roboto"/>
                <a:ea typeface="Roboto"/>
                <a:cs typeface="Roboto"/>
                <a:sym typeface="Roboto"/>
              </a:rPr>
              <a:t>Bloom onthouden</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latin typeface="Roboto"/>
                <a:ea typeface="Roboto"/>
                <a:cs typeface="Roboto"/>
                <a:sym typeface="Roboto"/>
              </a:rPr>
              <a:t>Wonen op Mars</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p:txBody>
      </p:sp>
      <p:sp>
        <p:nvSpPr>
          <p:cNvPr id="96" name="Google Shape;96;p17"/>
          <p:cNvSpPr txBox="1"/>
          <p:nvPr>
            <p:ph type="ctrTitle"/>
          </p:nvPr>
        </p:nvSpPr>
        <p:spPr>
          <a:xfrm>
            <a:off x="4662525" y="838100"/>
            <a:ext cx="3739500" cy="360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22B4F3"/>
                </a:solidFill>
                <a:latin typeface="Roboto"/>
                <a:ea typeface="Roboto"/>
                <a:cs typeface="Roboto"/>
                <a:sym typeface="Roboto"/>
              </a:rPr>
              <a:t>BRONNEN:</a:t>
            </a:r>
            <a:endParaRPr b="1" sz="1800">
              <a:solidFill>
                <a:srgbClr val="22B4F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latin typeface="Roboto"/>
                <a:ea typeface="Roboto"/>
                <a:cs typeface="Roboto"/>
                <a:sym typeface="Roboto"/>
              </a:rPr>
              <a:t>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u="sng">
                <a:solidFill>
                  <a:schemeClr val="hlink"/>
                </a:solidFill>
                <a:latin typeface="Roboto"/>
                <a:ea typeface="Roboto"/>
                <a:cs typeface="Roboto"/>
                <a:sym typeface="Roboto"/>
                <a:hlinkClick r:id="rId4"/>
              </a:rPr>
              <a:t>Link: Bloom in de praktijk</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6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u="sng">
                <a:solidFill>
                  <a:schemeClr val="hlink"/>
                </a:solidFill>
                <a:latin typeface="Roboto"/>
                <a:ea typeface="Roboto"/>
                <a:cs typeface="Roboto"/>
                <a:sym typeface="Roboto"/>
                <a:hlinkClick r:id="rId5"/>
              </a:rPr>
              <a:t>Filmpje: Klokhuis - Wonen op Mars</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800">
                <a:solidFill>
                  <a:srgbClr val="22B4F3"/>
                </a:solidFill>
                <a:latin typeface="Roboto"/>
                <a:ea typeface="Roboto"/>
                <a:cs typeface="Roboto"/>
                <a:sym typeface="Roboto"/>
              </a:rPr>
              <a:t>BIJLAGEN:</a:t>
            </a:r>
            <a:endParaRPr b="1" sz="1800">
              <a:solidFill>
                <a:srgbClr val="22B4F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u="sng">
                <a:solidFill>
                  <a:schemeClr val="hlink"/>
                </a:solidFill>
                <a:latin typeface="Roboto"/>
                <a:ea typeface="Roboto"/>
                <a:cs typeface="Roboto"/>
                <a:sym typeface="Roboto"/>
                <a:hlinkClick r:id="rId6"/>
              </a:rPr>
              <a:t>BIJLAGE Schema kinderen opdrachten bijhouden</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u="sng">
                <a:solidFill>
                  <a:schemeClr val="hlink"/>
                </a:solidFill>
                <a:latin typeface="Roboto"/>
                <a:ea typeface="Roboto"/>
                <a:cs typeface="Roboto"/>
                <a:sym typeface="Roboto"/>
                <a:hlinkClick r:id="rId7"/>
              </a:rPr>
              <a:t>BIJLAGE Kaartenbak</a:t>
            </a:r>
            <a:r>
              <a:rPr lang="en" sz="1400">
                <a:latin typeface="Roboto"/>
                <a:ea typeface="Roboto"/>
                <a:cs typeface="Roboto"/>
                <a:sym typeface="Roboto"/>
              </a:rPr>
              <a:t> (pagina 2)</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p:txBody>
      </p:sp>
      <p:sp>
        <p:nvSpPr>
          <p:cNvPr id="97" name="Google Shape;97;p17"/>
          <p:cNvSpPr txBox="1"/>
          <p:nvPr>
            <p:ph idx="1" type="subTitle"/>
          </p:nvPr>
        </p:nvSpPr>
        <p:spPr>
          <a:xfrm>
            <a:off x="6476175" y="4741025"/>
            <a:ext cx="2060100" cy="400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400">
                <a:solidFill>
                  <a:schemeClr val="lt1"/>
                </a:solidFill>
                <a:latin typeface="Barlow Semi Condensed"/>
                <a:ea typeface="Barlow Semi Condensed"/>
                <a:cs typeface="Barlow Semi Condensed"/>
                <a:sym typeface="Barlow Semi Condensed"/>
              </a:rPr>
              <a:t>PLUSJEKLAS.NL</a:t>
            </a:r>
            <a:endParaRPr sz="1400">
              <a:solidFill>
                <a:schemeClr val="lt1"/>
              </a:solidFill>
              <a:latin typeface="Barlow Semi Condensed"/>
              <a:ea typeface="Barlow Semi Condensed"/>
              <a:cs typeface="Barlow Semi Condensed"/>
              <a:sym typeface="Barlow Semi Condensed"/>
            </a:endParaRPr>
          </a:p>
        </p:txBody>
      </p:sp>
      <p:sp>
        <p:nvSpPr>
          <p:cNvPr id="98" name="Google Shape;98;p17"/>
          <p:cNvSpPr txBox="1"/>
          <p:nvPr>
            <p:ph idx="1" type="subTitle"/>
          </p:nvPr>
        </p:nvSpPr>
        <p:spPr>
          <a:xfrm>
            <a:off x="131350" y="4741025"/>
            <a:ext cx="407700" cy="40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lt1"/>
                </a:solidFill>
                <a:latin typeface="Barlow Semi Condensed"/>
                <a:ea typeface="Barlow Semi Condensed"/>
                <a:cs typeface="Barlow Semi Condensed"/>
                <a:sym typeface="Barlow Semi Condensed"/>
              </a:rPr>
              <a:t>3</a:t>
            </a:r>
            <a:endParaRPr sz="1400">
              <a:solidFill>
                <a:schemeClr val="lt1"/>
              </a:solidFill>
              <a:latin typeface="Barlow Semi Condensed"/>
              <a:ea typeface="Barlow Semi Condensed"/>
              <a:cs typeface="Barlow Semi Condensed"/>
              <a:sym typeface="Barlow Semi Condensed"/>
            </a:endParaRPr>
          </a:p>
        </p:txBody>
      </p:sp>
      <p:sp>
        <p:nvSpPr>
          <p:cNvPr id="99" name="Google Shape;99;p17"/>
          <p:cNvSpPr txBox="1"/>
          <p:nvPr/>
        </p:nvSpPr>
        <p:spPr>
          <a:xfrm>
            <a:off x="713650" y="4741025"/>
            <a:ext cx="64380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Barlow Semi Condensed"/>
                <a:ea typeface="Barlow Semi Condensed"/>
                <a:cs typeface="Barlow Semi Condensed"/>
                <a:sym typeface="Barlow Semi Condensed"/>
              </a:rPr>
              <a:t>VOOR DE LEERKRACHT – </a:t>
            </a:r>
            <a:r>
              <a:rPr lang="en">
                <a:solidFill>
                  <a:srgbClr val="FFFFFF"/>
                </a:solidFill>
                <a:latin typeface="Barlow Semi Condensed"/>
                <a:ea typeface="Barlow Semi Condensed"/>
                <a:cs typeface="Barlow Semi Condensed"/>
                <a:sym typeface="Barlow Semi Condensed"/>
              </a:rPr>
              <a:t>LES 4: </a:t>
            </a:r>
            <a:r>
              <a:rPr lang="en">
                <a:solidFill>
                  <a:schemeClr val="lt1"/>
                </a:solidFill>
                <a:latin typeface="Barlow Semi Condensed"/>
                <a:ea typeface="Barlow Semi Condensed"/>
                <a:cs typeface="Barlow Semi Condensed"/>
                <a:sym typeface="Barlow Semi Condensed"/>
              </a:rPr>
              <a:t>MARS ONTHOUDEN</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