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Lst>
  <p:sldSz cy="5143500" cx="9144000"/>
  <p:notesSz cx="6858000" cy="9144000"/>
  <p:embeddedFontLst>
    <p:embeddedFont>
      <p:font typeface="Roboto"/>
      <p:regular r:id="rId12"/>
      <p:bold r:id="rId13"/>
      <p:italic r:id="rId14"/>
      <p:boldItalic r:id="rId15"/>
    </p:embeddedFont>
    <p:embeddedFont>
      <p:font typeface="Montserrat"/>
      <p:regular r:id="rId16"/>
      <p:bold r:id="rId17"/>
      <p:italic r:id="rId18"/>
      <p:boldItalic r:id="rId19"/>
    </p:embeddedFont>
    <p:embeddedFont>
      <p:font typeface="Barlow Semi Condensed"/>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5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657407F-BDD7-472C-9954-93192BE11A21}">
  <a:tblStyle styleId="{4657407F-BDD7-472C-9954-93192BE11A2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5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arlowSemiCondensed-regular.fntdata"/><Relationship Id="rId11" Type="http://schemas.openxmlformats.org/officeDocument/2006/relationships/slide" Target="slides/slide5.xml"/><Relationship Id="rId22" Type="http://schemas.openxmlformats.org/officeDocument/2006/relationships/font" Target="fonts/BarlowSemiCondensed-italic.fntdata"/><Relationship Id="rId10" Type="http://schemas.openxmlformats.org/officeDocument/2006/relationships/slide" Target="slides/slide4.xml"/><Relationship Id="rId21" Type="http://schemas.openxmlformats.org/officeDocument/2006/relationships/font" Target="fonts/BarlowSemiCondensed-bold.fntdata"/><Relationship Id="rId13" Type="http://schemas.openxmlformats.org/officeDocument/2006/relationships/font" Target="fonts/Roboto-bold.fntdata"/><Relationship Id="rId12" Type="http://schemas.openxmlformats.org/officeDocument/2006/relationships/font" Target="fonts/Roboto-regular.fntdata"/><Relationship Id="rId23" Type="http://schemas.openxmlformats.org/officeDocument/2006/relationships/font" Target="fonts/BarlowSemiCondensed-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Roboto-boldItalic.fntdata"/><Relationship Id="rId14" Type="http://schemas.openxmlformats.org/officeDocument/2006/relationships/font" Target="fonts/Roboto-italic.fntdata"/><Relationship Id="rId17" Type="http://schemas.openxmlformats.org/officeDocument/2006/relationships/font" Target="fonts/Montserrat-bold.fntdata"/><Relationship Id="rId16" Type="http://schemas.openxmlformats.org/officeDocument/2006/relationships/font" Target="fonts/Montserrat-regular.fntdata"/><Relationship Id="rId5" Type="http://schemas.openxmlformats.org/officeDocument/2006/relationships/slideMaster" Target="slideMasters/slideMaster1.xml"/><Relationship Id="rId19" Type="http://schemas.openxmlformats.org/officeDocument/2006/relationships/font" Target="fonts/Montserrat-boldItalic.fntdata"/><Relationship Id="rId6" Type="http://schemas.openxmlformats.org/officeDocument/2006/relationships/notesMaster" Target="notesMasters/notesMaster1.xml"/><Relationship Id="rId18" Type="http://schemas.openxmlformats.org/officeDocument/2006/relationships/font" Target="fonts/Montserrat-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47504b9b6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47504b9b6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474f5481b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474f5481b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4f1522390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4f1522390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495d029136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495d029136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495d029136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495d029136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hyperlink" Target="https://www.youtube.com/watch?v=c53Wk8rV_VY" TargetMode="External"/><Relationship Id="rId5" Type="http://schemas.openxmlformats.org/officeDocument/2006/relationships/image" Target="../media/image3.png"/><Relationship Id="rId6" Type="http://schemas.openxmlformats.org/officeDocument/2006/relationships/hyperlink" Target="https://www.youtube.com/watch?v=c53Wk8rV_VY" TargetMode="External"/><Relationship Id="rId7"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hyperlink" Target="https://docs.google.com/document/u/0/d/1kgFACe4qg1Buoyhw4Y9x_LQv_gcOvlDuVvitoH23nD4/edit" TargetMode="External"/><Relationship Id="rId5" Type="http://schemas.openxmlformats.org/officeDocument/2006/relationships/hyperlink" Target="https://docs.google.com/document/u/0/d/12p3VemxJQi4M_3qbNH4N4ZMouhTJyAjGNcdPwJM3vRo/edi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1" Type="http://schemas.openxmlformats.org/officeDocument/2006/relationships/hyperlink" Target="https://docs.google.com/document/u/0/d/1kgFACe4qg1Buoyhw4Y9x_LQv_gcOvlDuVvitoH23nD4/edit" TargetMode="External"/><Relationship Id="rId10" Type="http://schemas.openxmlformats.org/officeDocument/2006/relationships/hyperlink" Target="https://docs.google.com/document/u/0/d/12p3VemxJQi4M_3qbNH4N4ZMouhTJyAjGNcdPwJM3vRo/edit" TargetMode="External"/><Relationship Id="rId13" Type="http://schemas.openxmlformats.org/officeDocument/2006/relationships/hyperlink" Target="https://docs.google.com/document/u/0/d/1kgFACe4qg1Buoyhw4Y9x_LQv_gcOvlDuVvitoH23nD4/edit" TargetMode="External"/><Relationship Id="rId12" Type="http://schemas.openxmlformats.org/officeDocument/2006/relationships/hyperlink" Target="https://docs.google.com/document/u/0/d/1kgFACe4qg1Buoyhw4Y9x_LQv_gcOvlDuVvitoH23nD4/edit" TargetMode="External"/><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hyperlink" Target="https://www.youtube.com/watch?v=c53Wk8rV_VY" TargetMode="External"/><Relationship Id="rId9" Type="http://schemas.openxmlformats.org/officeDocument/2006/relationships/hyperlink" Target="https://docs.google.com/document/u/0/d/12p3VemxJQi4M_3qbNH4N4ZMouhTJyAjGNcdPwJM3vRo/edit" TargetMode="External"/><Relationship Id="rId5" Type="http://schemas.openxmlformats.org/officeDocument/2006/relationships/hyperlink" Target="https://www.rtlnieuws.nl/nieuws/opmerkelijk/artikel/4313186/wonen-op-mars-moet-er-ongeveer-zo-uitzien-zegt-nasa" TargetMode="External"/><Relationship Id="rId6" Type="http://schemas.openxmlformats.org/officeDocument/2006/relationships/hyperlink" Target="https://www.hpdetijd.nl/2014-09-19/bouw-een-dag-je-eigen-huis-op-mars/" TargetMode="External"/><Relationship Id="rId7" Type="http://schemas.openxmlformats.org/officeDocument/2006/relationships/hyperlink" Target="https://bigthink.com/laurie-vazquez/the-2-biggest-challenges-humans-need-to-solve-before-living-on-mars" TargetMode="External"/><Relationship Id="rId8" Type="http://schemas.openxmlformats.org/officeDocument/2006/relationships/hyperlink" Target="https://docs.google.com/document/u/0/d/12p3VemxJQi4M_3qbNH4N4ZMouhTJyAjGNcdPwJM3vRo/edit"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2286"/>
            <a:ext cx="9144000" cy="5138928"/>
          </a:xfrm>
          <a:prstGeom prst="rect">
            <a:avLst/>
          </a:prstGeom>
          <a:noFill/>
          <a:ln>
            <a:noFill/>
          </a:ln>
        </p:spPr>
      </p:pic>
      <p:sp>
        <p:nvSpPr>
          <p:cNvPr id="55" name="Google Shape;55;p13"/>
          <p:cNvSpPr txBox="1"/>
          <p:nvPr/>
        </p:nvSpPr>
        <p:spPr>
          <a:xfrm>
            <a:off x="2628750" y="4667025"/>
            <a:ext cx="38865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200">
                <a:solidFill>
                  <a:srgbClr val="FFFFFF"/>
                </a:solidFill>
                <a:latin typeface="Barlow Semi Condensed"/>
                <a:ea typeface="Barlow Semi Condensed"/>
                <a:cs typeface="Barlow Semi Condensed"/>
                <a:sym typeface="Barlow Semi Condensed"/>
              </a:rPr>
              <a:t>LES 3:  WONEN OP</a:t>
            </a:r>
            <a:r>
              <a:rPr lang="en" sz="2200">
                <a:solidFill>
                  <a:srgbClr val="FFFFFF"/>
                </a:solidFill>
                <a:latin typeface="Barlow Semi Condensed"/>
                <a:ea typeface="Barlow Semi Condensed"/>
                <a:cs typeface="Barlow Semi Condensed"/>
                <a:sym typeface="Barlow Semi Condensed"/>
              </a:rPr>
              <a:t> MARS</a:t>
            </a:r>
            <a:endParaRPr sz="2200">
              <a:solidFill>
                <a:srgbClr val="FFFFFF"/>
              </a:solidFill>
              <a:latin typeface="Barlow Semi Condensed"/>
              <a:ea typeface="Barlow Semi Condensed"/>
              <a:cs typeface="Barlow Semi Condensed"/>
              <a:sym typeface="Barlow Semi Condensed"/>
            </a:endParaRPr>
          </a:p>
          <a:p>
            <a:pPr indent="0" lvl="0" marL="0" rtl="0" algn="ctr">
              <a:spcBef>
                <a:spcPts val="0"/>
              </a:spcBef>
              <a:spcAft>
                <a:spcPts val="0"/>
              </a:spcAft>
              <a:buClr>
                <a:schemeClr val="dk1"/>
              </a:buClr>
              <a:buSzPts val="1100"/>
              <a:buFont typeface="Arial"/>
              <a:buNone/>
            </a:pPr>
            <a:r>
              <a:t/>
            </a:r>
            <a:endParaRPr sz="2200">
              <a:solidFill>
                <a:srgbClr val="FFFFFF"/>
              </a:solidFill>
              <a:latin typeface="Barlow Semi Condensed"/>
              <a:ea typeface="Barlow Semi Condensed"/>
              <a:cs typeface="Barlow Semi Condensed"/>
              <a:sym typeface="Barlow Semi Condensed"/>
            </a:endParaRPr>
          </a:p>
          <a:p>
            <a:pPr indent="0" lvl="0" marL="0" rtl="0" algn="ctr">
              <a:spcBef>
                <a:spcPts val="0"/>
              </a:spcBef>
              <a:spcAft>
                <a:spcPts val="0"/>
              </a:spcAft>
              <a:buNone/>
            </a:pPr>
            <a:r>
              <a:t/>
            </a:r>
            <a:endParaRPr sz="2200">
              <a:solidFill>
                <a:srgbClr val="FFFFFF"/>
              </a:solidFill>
              <a:latin typeface="Barlow Semi Condensed"/>
              <a:ea typeface="Barlow Semi Condensed"/>
              <a:cs typeface="Barlow Semi Condensed"/>
              <a:sym typeface="Barlow Semi Condensed"/>
            </a:endParaRPr>
          </a:p>
          <a:p>
            <a:pPr indent="0" lvl="0" marL="0" rtl="0" algn="ctr">
              <a:spcBef>
                <a:spcPts val="0"/>
              </a:spcBef>
              <a:spcAft>
                <a:spcPts val="0"/>
              </a:spcAft>
              <a:buNone/>
            </a:pPr>
            <a:r>
              <a:t/>
            </a:r>
            <a:endParaRPr sz="2200">
              <a:solidFill>
                <a:srgbClr val="FFFFFF"/>
              </a:solidFill>
              <a:latin typeface="Barlow Semi Condensed"/>
              <a:ea typeface="Barlow Semi Condensed"/>
              <a:cs typeface="Barlow Semi Condensed"/>
              <a:sym typeface="Barlow Semi Condensed"/>
            </a:endParaRPr>
          </a:p>
        </p:txBody>
      </p:sp>
      <p:pic>
        <p:nvPicPr>
          <p:cNvPr id="56" name="Google Shape;56;p13"/>
          <p:cNvPicPr preferRelativeResize="0"/>
          <p:nvPr/>
        </p:nvPicPr>
        <p:blipFill rotWithShape="1">
          <a:blip r:embed="rId4">
            <a:alphaModFix/>
          </a:blip>
          <a:srcRect b="0" l="0" r="0" t="12033"/>
          <a:stretch/>
        </p:blipFill>
        <p:spPr>
          <a:xfrm>
            <a:off x="2263575" y="447275"/>
            <a:ext cx="6437775" cy="4247451"/>
          </a:xfrm>
          <a:prstGeom prst="rect">
            <a:avLst/>
          </a:prstGeom>
          <a:noFill/>
          <a:ln>
            <a:noFill/>
          </a:ln>
        </p:spPr>
      </p:pic>
      <p:sp>
        <p:nvSpPr>
          <p:cNvPr id="57" name="Google Shape;57;p13"/>
          <p:cNvSpPr txBox="1"/>
          <p:nvPr/>
        </p:nvSpPr>
        <p:spPr>
          <a:xfrm>
            <a:off x="713650" y="701550"/>
            <a:ext cx="5700300" cy="374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4000">
                <a:solidFill>
                  <a:srgbClr val="22B4F3"/>
                </a:solidFill>
                <a:latin typeface="Montserrat"/>
                <a:ea typeface="Montserrat"/>
                <a:cs typeface="Montserrat"/>
                <a:sym typeface="Montserrat"/>
              </a:rPr>
              <a:t>KAN JE OP </a:t>
            </a:r>
            <a:br>
              <a:rPr b="1" lang="en" sz="4000">
                <a:solidFill>
                  <a:srgbClr val="22B4F3"/>
                </a:solidFill>
                <a:latin typeface="Montserrat"/>
                <a:ea typeface="Montserrat"/>
                <a:cs typeface="Montserrat"/>
                <a:sym typeface="Montserrat"/>
              </a:rPr>
            </a:br>
            <a:r>
              <a:rPr b="1" lang="en" sz="4000">
                <a:solidFill>
                  <a:srgbClr val="22B4F3"/>
                </a:solidFill>
                <a:latin typeface="Montserrat"/>
                <a:ea typeface="Montserrat"/>
                <a:cs typeface="Montserrat"/>
                <a:sym typeface="Montserrat"/>
              </a:rPr>
              <a:t>MARS IN DE </a:t>
            </a:r>
            <a:endParaRPr b="1" sz="4000">
              <a:solidFill>
                <a:srgbClr val="22B4F3"/>
              </a:solidFill>
              <a:latin typeface="Montserrat"/>
              <a:ea typeface="Montserrat"/>
              <a:cs typeface="Montserrat"/>
              <a:sym typeface="Montserrat"/>
            </a:endParaRPr>
          </a:p>
          <a:p>
            <a:pPr indent="0" lvl="0" marL="0" rtl="0" algn="l">
              <a:spcBef>
                <a:spcPts val="0"/>
              </a:spcBef>
              <a:spcAft>
                <a:spcPts val="0"/>
              </a:spcAft>
              <a:buNone/>
            </a:pPr>
            <a:r>
              <a:rPr b="1" lang="en" sz="4000">
                <a:solidFill>
                  <a:srgbClr val="22B4F3"/>
                </a:solidFill>
                <a:latin typeface="Montserrat"/>
                <a:ea typeface="Montserrat"/>
                <a:cs typeface="Montserrat"/>
                <a:sym typeface="Montserrat"/>
              </a:rPr>
              <a:t>WINTER </a:t>
            </a:r>
            <a:br>
              <a:rPr b="1" lang="en" sz="4000">
                <a:solidFill>
                  <a:srgbClr val="22B4F3"/>
                </a:solidFill>
                <a:latin typeface="Montserrat"/>
                <a:ea typeface="Montserrat"/>
                <a:cs typeface="Montserrat"/>
                <a:sym typeface="Montserrat"/>
              </a:rPr>
            </a:br>
            <a:r>
              <a:rPr b="1" lang="en" sz="4000">
                <a:solidFill>
                  <a:srgbClr val="22B4F3"/>
                </a:solidFill>
                <a:latin typeface="Montserrat"/>
                <a:ea typeface="Montserrat"/>
                <a:cs typeface="Montserrat"/>
                <a:sym typeface="Montserrat"/>
              </a:rPr>
              <a:t>OOK DE KACHEL AANZETTEN?</a:t>
            </a:r>
            <a:endParaRPr b="1" sz="4000">
              <a:solidFill>
                <a:srgbClr val="22B4F3"/>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b="0" l="0" r="0" t="0"/>
          <a:stretch/>
        </p:blipFill>
        <p:spPr>
          <a:xfrm>
            <a:off x="0" y="2286"/>
            <a:ext cx="9144000" cy="5138928"/>
          </a:xfrm>
          <a:prstGeom prst="rect">
            <a:avLst/>
          </a:prstGeom>
          <a:noFill/>
          <a:ln>
            <a:noFill/>
          </a:ln>
        </p:spPr>
      </p:pic>
      <p:sp>
        <p:nvSpPr>
          <p:cNvPr id="63" name="Google Shape;63;p14"/>
          <p:cNvSpPr txBox="1"/>
          <p:nvPr>
            <p:ph type="ctrTitle"/>
          </p:nvPr>
        </p:nvSpPr>
        <p:spPr>
          <a:xfrm>
            <a:off x="713650" y="3191575"/>
            <a:ext cx="7586700" cy="124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22B4F3"/>
                </a:solidFill>
                <a:latin typeface="Roboto"/>
                <a:ea typeface="Roboto"/>
                <a:cs typeface="Roboto"/>
                <a:sym typeface="Roboto"/>
              </a:rPr>
              <a:t>OPDRACHT:</a:t>
            </a:r>
            <a:r>
              <a:rPr b="1" lang="en" sz="2400">
                <a:solidFill>
                  <a:srgbClr val="E6008F"/>
                </a:solidFill>
                <a:latin typeface="Roboto"/>
                <a:ea typeface="Roboto"/>
                <a:cs typeface="Roboto"/>
                <a:sym typeface="Roboto"/>
              </a:rPr>
              <a:t> </a:t>
            </a:r>
            <a:r>
              <a:rPr lang="en" sz="2000">
                <a:latin typeface="Roboto"/>
                <a:ea typeface="Roboto"/>
                <a:cs typeface="Roboto"/>
                <a:sym typeface="Roboto"/>
              </a:rPr>
              <a:t>Bekijk het filmpje. Vul jouw woordweb aan met de informatie uit het filmpje. </a:t>
            </a:r>
            <a:r>
              <a:rPr lang="en" sz="2000">
                <a:latin typeface="Roboto"/>
                <a:ea typeface="Roboto"/>
                <a:cs typeface="Roboto"/>
                <a:sym typeface="Roboto"/>
              </a:rPr>
              <a:t>Bekijk de Bloom-poster. Gebruik deze om leuke vragen of opdrachten over Mars de bedenken.</a:t>
            </a:r>
            <a:endParaRPr sz="2000">
              <a:latin typeface="Roboto"/>
              <a:ea typeface="Roboto"/>
              <a:cs typeface="Roboto"/>
              <a:sym typeface="Roboto"/>
            </a:endParaRPr>
          </a:p>
          <a:p>
            <a:pPr indent="0" lvl="0" marL="0" rtl="0" algn="l">
              <a:spcBef>
                <a:spcPts val="0"/>
              </a:spcBef>
              <a:spcAft>
                <a:spcPts val="0"/>
              </a:spcAft>
              <a:buNone/>
            </a:pPr>
            <a:r>
              <a:t/>
            </a:r>
            <a:endParaRPr sz="2000">
              <a:latin typeface="Roboto"/>
              <a:ea typeface="Roboto"/>
              <a:cs typeface="Roboto"/>
              <a:sym typeface="Roboto"/>
            </a:endParaRPr>
          </a:p>
          <a:p>
            <a:pPr indent="0" lvl="0" marL="0" rtl="0" algn="l">
              <a:spcBef>
                <a:spcPts val="0"/>
              </a:spcBef>
              <a:spcAft>
                <a:spcPts val="0"/>
              </a:spcAft>
              <a:buNone/>
            </a:pPr>
            <a:r>
              <a:t/>
            </a:r>
            <a:endParaRPr sz="2000">
              <a:latin typeface="Roboto"/>
              <a:ea typeface="Roboto"/>
              <a:cs typeface="Roboto"/>
              <a:sym typeface="Roboto"/>
            </a:endParaRPr>
          </a:p>
          <a:p>
            <a:pPr indent="0" lvl="0" marL="0" rtl="0" algn="l">
              <a:spcBef>
                <a:spcPts val="0"/>
              </a:spcBef>
              <a:spcAft>
                <a:spcPts val="0"/>
              </a:spcAft>
              <a:buNone/>
            </a:pPr>
            <a:r>
              <a:t/>
            </a:r>
            <a:endParaRPr sz="2000">
              <a:latin typeface="Roboto"/>
              <a:ea typeface="Roboto"/>
              <a:cs typeface="Roboto"/>
              <a:sym typeface="Roboto"/>
            </a:endParaRPr>
          </a:p>
          <a:p>
            <a:pPr indent="0" lvl="0" marL="0" rtl="0" algn="l">
              <a:spcBef>
                <a:spcPts val="0"/>
              </a:spcBef>
              <a:spcAft>
                <a:spcPts val="0"/>
              </a:spcAft>
              <a:buNone/>
            </a:pPr>
            <a:r>
              <a:t/>
            </a:r>
            <a:endParaRPr sz="2000">
              <a:latin typeface="Roboto"/>
              <a:ea typeface="Roboto"/>
              <a:cs typeface="Roboto"/>
              <a:sym typeface="Roboto"/>
            </a:endParaRPr>
          </a:p>
        </p:txBody>
      </p:sp>
      <p:sp>
        <p:nvSpPr>
          <p:cNvPr id="64" name="Google Shape;64;p14"/>
          <p:cNvSpPr txBox="1"/>
          <p:nvPr/>
        </p:nvSpPr>
        <p:spPr>
          <a:xfrm>
            <a:off x="2628750" y="4654400"/>
            <a:ext cx="3886500"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200">
                <a:solidFill>
                  <a:schemeClr val="lt1"/>
                </a:solidFill>
                <a:latin typeface="Barlow Semi Condensed"/>
                <a:ea typeface="Barlow Semi Condensed"/>
                <a:cs typeface="Barlow Semi Condensed"/>
                <a:sym typeface="Barlow Semi Condensed"/>
              </a:rPr>
              <a:t>LES 3:  WONEN OP MARS</a:t>
            </a:r>
            <a:endParaRPr sz="2200">
              <a:solidFill>
                <a:schemeClr val="lt1"/>
              </a:solidFill>
              <a:latin typeface="Barlow Semi Condensed"/>
              <a:ea typeface="Barlow Semi Condensed"/>
              <a:cs typeface="Barlow Semi Condensed"/>
              <a:sym typeface="Barlow Semi Condensed"/>
            </a:endParaRPr>
          </a:p>
          <a:p>
            <a:pPr indent="0" lvl="0" marL="0" rtl="0" algn="ctr">
              <a:spcBef>
                <a:spcPts val="0"/>
              </a:spcBef>
              <a:spcAft>
                <a:spcPts val="0"/>
              </a:spcAft>
              <a:buClr>
                <a:schemeClr val="dk1"/>
              </a:buClr>
              <a:buSzPts val="1100"/>
              <a:buFont typeface="Arial"/>
              <a:buNone/>
            </a:pPr>
            <a:r>
              <a:t/>
            </a:r>
            <a:endParaRPr sz="2200">
              <a:solidFill>
                <a:schemeClr val="lt1"/>
              </a:solidFill>
              <a:latin typeface="Barlow Semi Condensed"/>
              <a:ea typeface="Barlow Semi Condensed"/>
              <a:cs typeface="Barlow Semi Condensed"/>
              <a:sym typeface="Barlow Semi Condensed"/>
            </a:endParaRPr>
          </a:p>
          <a:p>
            <a:pPr indent="0" lvl="0" marL="0" rtl="0" algn="ctr">
              <a:spcBef>
                <a:spcPts val="0"/>
              </a:spcBef>
              <a:spcAft>
                <a:spcPts val="0"/>
              </a:spcAft>
              <a:buClr>
                <a:schemeClr val="dk1"/>
              </a:buClr>
              <a:buSzPts val="1100"/>
              <a:buFont typeface="Arial"/>
              <a:buNone/>
            </a:pPr>
            <a:r>
              <a:t/>
            </a:r>
            <a:endParaRPr sz="2200">
              <a:solidFill>
                <a:schemeClr val="lt1"/>
              </a:solidFill>
              <a:latin typeface="Barlow Semi Condensed"/>
              <a:ea typeface="Barlow Semi Condensed"/>
              <a:cs typeface="Barlow Semi Condensed"/>
              <a:sym typeface="Barlow Semi Condensed"/>
            </a:endParaRPr>
          </a:p>
          <a:p>
            <a:pPr indent="0" lvl="0" marL="0" rtl="0" algn="ctr">
              <a:spcBef>
                <a:spcPts val="0"/>
              </a:spcBef>
              <a:spcAft>
                <a:spcPts val="0"/>
              </a:spcAft>
              <a:buClr>
                <a:schemeClr val="dk1"/>
              </a:buClr>
              <a:buSzPts val="1100"/>
              <a:buFont typeface="Arial"/>
              <a:buNone/>
            </a:pPr>
            <a:r>
              <a:t/>
            </a:r>
            <a:endParaRPr sz="2200">
              <a:solidFill>
                <a:schemeClr val="lt1"/>
              </a:solidFill>
              <a:latin typeface="Barlow Semi Condensed"/>
              <a:ea typeface="Barlow Semi Condensed"/>
              <a:cs typeface="Barlow Semi Condensed"/>
              <a:sym typeface="Barlow Semi Condensed"/>
            </a:endParaRPr>
          </a:p>
          <a:p>
            <a:pPr indent="0" lvl="0" marL="0" rtl="0" algn="ctr">
              <a:spcBef>
                <a:spcPts val="0"/>
              </a:spcBef>
              <a:spcAft>
                <a:spcPts val="0"/>
              </a:spcAft>
              <a:buNone/>
            </a:pPr>
            <a:r>
              <a:t/>
            </a:r>
            <a:endParaRPr sz="2200">
              <a:solidFill>
                <a:schemeClr val="lt1"/>
              </a:solidFill>
              <a:latin typeface="Barlow Semi Condensed"/>
              <a:ea typeface="Barlow Semi Condensed"/>
              <a:cs typeface="Barlow Semi Condensed"/>
              <a:sym typeface="Barlow Semi Condensed"/>
            </a:endParaRPr>
          </a:p>
        </p:txBody>
      </p:sp>
      <p:pic>
        <p:nvPicPr>
          <p:cNvPr id="65" name="Google Shape;65;p14">
            <a:hlinkClick r:id="rId4"/>
          </p:cNvPr>
          <p:cNvPicPr preferRelativeResize="0"/>
          <p:nvPr/>
        </p:nvPicPr>
        <p:blipFill rotWithShape="1">
          <a:blip r:embed="rId5">
            <a:alphaModFix/>
          </a:blip>
          <a:srcRect b="18262" l="11156" r="16583" t="13820"/>
          <a:stretch/>
        </p:blipFill>
        <p:spPr>
          <a:xfrm>
            <a:off x="894750" y="810150"/>
            <a:ext cx="3886499" cy="2178900"/>
          </a:xfrm>
          <a:prstGeom prst="rect">
            <a:avLst/>
          </a:prstGeom>
          <a:noFill/>
          <a:ln cap="flat" cmpd="sng" w="38100">
            <a:solidFill>
              <a:srgbClr val="22B4F3"/>
            </a:solidFill>
            <a:prstDash val="solid"/>
            <a:round/>
            <a:headEnd len="sm" w="sm" type="none"/>
            <a:tailEnd len="sm" w="sm" type="none"/>
          </a:ln>
        </p:spPr>
      </p:pic>
      <p:pic>
        <p:nvPicPr>
          <p:cNvPr id="66" name="Google Shape;66;p14">
            <a:hlinkClick r:id="rId6"/>
          </p:cNvPr>
          <p:cNvPicPr preferRelativeResize="0"/>
          <p:nvPr/>
        </p:nvPicPr>
        <p:blipFill>
          <a:blip r:embed="rId7">
            <a:alphaModFix/>
          </a:blip>
          <a:stretch>
            <a:fillRect/>
          </a:stretch>
        </p:blipFill>
        <p:spPr>
          <a:xfrm>
            <a:off x="2280589" y="1382262"/>
            <a:ext cx="1114800" cy="1034700"/>
          </a:xfrm>
          <a:prstGeom prst="ellipse">
            <a:avLst/>
          </a:prstGeom>
          <a:noFill/>
          <a:ln>
            <a:noFill/>
          </a:ln>
        </p:spPr>
      </p:pic>
      <p:sp>
        <p:nvSpPr>
          <p:cNvPr id="67" name="Google Shape;67;p14"/>
          <p:cNvSpPr/>
          <p:nvPr/>
        </p:nvSpPr>
        <p:spPr>
          <a:xfrm>
            <a:off x="4781250" y="797100"/>
            <a:ext cx="3386400" cy="2205000"/>
          </a:xfrm>
          <a:prstGeom prst="rect">
            <a:avLst/>
          </a:prstGeom>
          <a:noFill/>
          <a:ln cap="flat" cmpd="sng" w="38100">
            <a:solidFill>
              <a:srgbClr val="22B4F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1600">
                <a:latin typeface="Barlow Semi Condensed"/>
                <a:ea typeface="Barlow Semi Condensed"/>
                <a:cs typeface="Barlow Semi Condensed"/>
                <a:sym typeface="Barlow Semi Condensed"/>
              </a:rPr>
              <a:t>Een bemande ruimtemissie naar Mars. </a:t>
            </a:r>
            <a:endParaRPr sz="1600">
              <a:latin typeface="Barlow Semi Condensed"/>
              <a:ea typeface="Barlow Semi Condensed"/>
              <a:cs typeface="Barlow Semi Condensed"/>
              <a:sym typeface="Barlow Semi Condensed"/>
            </a:endParaRPr>
          </a:p>
          <a:p>
            <a:pPr indent="0" lvl="0" marL="0" rtl="0" algn="ctr">
              <a:spcBef>
                <a:spcPts val="0"/>
              </a:spcBef>
              <a:spcAft>
                <a:spcPts val="0"/>
              </a:spcAft>
              <a:buClr>
                <a:srgbClr val="000000"/>
              </a:buClr>
              <a:buSzPts val="1100"/>
              <a:buFont typeface="Arial"/>
              <a:buNone/>
            </a:pPr>
            <a:r>
              <a:rPr lang="en" sz="1600">
                <a:latin typeface="Barlow Semi Condensed"/>
                <a:ea typeface="Barlow Semi Condensed"/>
                <a:cs typeface="Barlow Semi Condensed"/>
                <a:sym typeface="Barlow Semi Condensed"/>
              </a:rPr>
              <a:t>Al jaren dromen </a:t>
            </a:r>
            <a:r>
              <a:rPr lang="en" sz="1600">
                <a:latin typeface="Barlow Semi Condensed"/>
                <a:ea typeface="Barlow Semi Condensed"/>
                <a:cs typeface="Barlow Semi Condensed"/>
                <a:sym typeface="Barlow Semi Condensed"/>
              </a:rPr>
              <a:t>ruimte organisaties</a:t>
            </a:r>
            <a:r>
              <a:rPr lang="en" sz="1600">
                <a:latin typeface="Barlow Semi Condensed"/>
                <a:ea typeface="Barlow Semi Condensed"/>
                <a:cs typeface="Barlow Semi Condensed"/>
                <a:sym typeface="Barlow Semi Condensed"/>
              </a:rPr>
              <a:t> ervan om mensen naar de rode planeet te sturen. </a:t>
            </a:r>
            <a:endParaRPr sz="1600">
              <a:latin typeface="Barlow Semi Condensed"/>
              <a:ea typeface="Barlow Semi Condensed"/>
              <a:cs typeface="Barlow Semi Condensed"/>
              <a:sym typeface="Barlow Semi Condensed"/>
            </a:endParaRPr>
          </a:p>
          <a:p>
            <a:pPr indent="0" lvl="0" marL="0" rtl="0" algn="ctr">
              <a:spcBef>
                <a:spcPts val="0"/>
              </a:spcBef>
              <a:spcAft>
                <a:spcPts val="0"/>
              </a:spcAft>
              <a:buClr>
                <a:srgbClr val="000000"/>
              </a:buClr>
              <a:buSzPts val="1100"/>
              <a:buFont typeface="Arial"/>
              <a:buNone/>
            </a:pPr>
            <a:r>
              <a:rPr lang="en" sz="1600">
                <a:latin typeface="Barlow Semi Condensed"/>
                <a:ea typeface="Barlow Semi Condensed"/>
                <a:cs typeface="Barlow Semi Condensed"/>
                <a:sym typeface="Barlow Semi Condensed"/>
              </a:rPr>
              <a:t>Ooit moeten we daar zelfs kunnen wonen, is het idee.</a:t>
            </a:r>
            <a:endParaRPr sz="1600">
              <a:solidFill>
                <a:srgbClr val="000000"/>
              </a:solidFill>
              <a:latin typeface="Barlow Semi Condensed"/>
              <a:ea typeface="Barlow Semi Condensed"/>
              <a:cs typeface="Barlow Semi Condensed"/>
              <a:sym typeface="Barlow Semi Condense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15"/>
          <p:cNvPicPr preferRelativeResize="0"/>
          <p:nvPr/>
        </p:nvPicPr>
        <p:blipFill rotWithShape="1">
          <a:blip r:embed="rId3">
            <a:alphaModFix/>
          </a:blip>
          <a:srcRect b="0" l="0" r="0" t="0"/>
          <a:stretch/>
        </p:blipFill>
        <p:spPr>
          <a:xfrm>
            <a:off x="0" y="2286"/>
            <a:ext cx="9144000" cy="5138928"/>
          </a:xfrm>
          <a:prstGeom prst="rect">
            <a:avLst/>
          </a:prstGeom>
          <a:noFill/>
          <a:ln>
            <a:noFill/>
          </a:ln>
        </p:spPr>
      </p:pic>
      <p:sp>
        <p:nvSpPr>
          <p:cNvPr id="73" name="Google Shape;73;p15"/>
          <p:cNvSpPr txBox="1"/>
          <p:nvPr>
            <p:ph idx="1" type="subTitle"/>
          </p:nvPr>
        </p:nvSpPr>
        <p:spPr>
          <a:xfrm>
            <a:off x="131350" y="4741025"/>
            <a:ext cx="407700" cy="40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lt1"/>
                </a:solidFill>
                <a:latin typeface="Barlow Semi Condensed"/>
                <a:ea typeface="Barlow Semi Condensed"/>
                <a:cs typeface="Barlow Semi Condensed"/>
                <a:sym typeface="Barlow Semi Condensed"/>
              </a:rPr>
              <a:t>1</a:t>
            </a:r>
            <a:endParaRPr sz="1400">
              <a:solidFill>
                <a:schemeClr val="lt1"/>
              </a:solidFill>
              <a:latin typeface="Barlow Semi Condensed"/>
              <a:ea typeface="Barlow Semi Condensed"/>
              <a:cs typeface="Barlow Semi Condensed"/>
              <a:sym typeface="Barlow Semi Condensed"/>
            </a:endParaRPr>
          </a:p>
        </p:txBody>
      </p:sp>
      <p:sp>
        <p:nvSpPr>
          <p:cNvPr id="74" name="Google Shape;74;p15"/>
          <p:cNvSpPr txBox="1"/>
          <p:nvPr>
            <p:ph idx="1" type="subTitle"/>
          </p:nvPr>
        </p:nvSpPr>
        <p:spPr>
          <a:xfrm>
            <a:off x="6476175" y="4741025"/>
            <a:ext cx="2060100" cy="400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1400">
                <a:solidFill>
                  <a:schemeClr val="lt1"/>
                </a:solidFill>
                <a:latin typeface="Barlow Semi Condensed"/>
                <a:ea typeface="Barlow Semi Condensed"/>
                <a:cs typeface="Barlow Semi Condensed"/>
                <a:sym typeface="Barlow Semi Condensed"/>
              </a:rPr>
              <a:t>PLUSJEKLAS.NL</a:t>
            </a:r>
            <a:endParaRPr sz="1400">
              <a:solidFill>
                <a:schemeClr val="lt1"/>
              </a:solidFill>
              <a:latin typeface="Barlow Semi Condensed"/>
              <a:ea typeface="Barlow Semi Condensed"/>
              <a:cs typeface="Barlow Semi Condensed"/>
              <a:sym typeface="Barlow Semi Condensed"/>
            </a:endParaRPr>
          </a:p>
        </p:txBody>
      </p:sp>
      <p:sp>
        <p:nvSpPr>
          <p:cNvPr id="75" name="Google Shape;75;p15"/>
          <p:cNvSpPr txBox="1"/>
          <p:nvPr/>
        </p:nvSpPr>
        <p:spPr>
          <a:xfrm>
            <a:off x="4662525" y="838100"/>
            <a:ext cx="3739500" cy="360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solidFill>
                <a:srgbClr val="22B4F3"/>
              </a:solidFill>
              <a:latin typeface="Roboto"/>
              <a:ea typeface="Roboto"/>
              <a:cs typeface="Roboto"/>
              <a:sym typeface="Roboto"/>
            </a:endParaRPr>
          </a:p>
          <a:p>
            <a:pPr indent="0" lvl="0" marL="0" rtl="0" algn="l">
              <a:spcBef>
                <a:spcPts val="0"/>
              </a:spcBef>
              <a:spcAft>
                <a:spcPts val="0"/>
              </a:spcAft>
              <a:buNone/>
            </a:pPr>
            <a:br>
              <a:rPr b="1" lang="en">
                <a:solidFill>
                  <a:srgbClr val="E6008F"/>
                </a:solidFill>
                <a:latin typeface="Roboto"/>
                <a:ea typeface="Roboto"/>
                <a:cs typeface="Roboto"/>
                <a:sym typeface="Roboto"/>
              </a:rPr>
            </a:br>
            <a:r>
              <a:rPr b="1" lang="en">
                <a:solidFill>
                  <a:srgbClr val="E6008F"/>
                </a:solidFill>
                <a:latin typeface="Roboto"/>
                <a:ea typeface="Roboto"/>
                <a:cs typeface="Roboto"/>
                <a:sym typeface="Roboto"/>
              </a:rPr>
              <a:t>Lesverloop: </a:t>
            </a:r>
            <a:r>
              <a:rPr lang="en">
                <a:solidFill>
                  <a:schemeClr val="dk1"/>
                </a:solidFill>
                <a:latin typeface="Roboto"/>
                <a:ea typeface="Roboto"/>
                <a:cs typeface="Roboto"/>
                <a:sym typeface="Roboto"/>
              </a:rPr>
              <a:t>De kinderen vullen hun woordweb aan tijdens het filmpje. Op deze manier leren zij deze als bron te gebruiken. Deel </a:t>
            </a:r>
            <a:r>
              <a:rPr lang="en" u="sng">
                <a:solidFill>
                  <a:schemeClr val="hlink"/>
                </a:solidFill>
                <a:latin typeface="Roboto"/>
                <a:ea typeface="Roboto"/>
                <a:cs typeface="Roboto"/>
                <a:sym typeface="Roboto"/>
                <a:hlinkClick r:id="rId4"/>
              </a:rPr>
              <a:t>BIJLAGE Bloom poster kinderen</a:t>
            </a:r>
            <a:r>
              <a:rPr lang="en">
                <a:solidFill>
                  <a:schemeClr val="dk1"/>
                </a:solidFill>
                <a:latin typeface="Roboto"/>
                <a:ea typeface="Roboto"/>
                <a:cs typeface="Roboto"/>
                <a:sym typeface="Roboto"/>
              </a:rPr>
              <a:t>. De poster geeft richting aan de vragen en opdrachten die zij kunnen bedenken. Meer details staan in de </a:t>
            </a:r>
            <a:r>
              <a:rPr lang="en" u="sng">
                <a:solidFill>
                  <a:schemeClr val="hlink"/>
                </a:solidFill>
                <a:latin typeface="Roboto"/>
                <a:ea typeface="Roboto"/>
                <a:cs typeface="Roboto"/>
                <a:sym typeface="Roboto"/>
                <a:hlinkClick r:id="rId5"/>
              </a:rPr>
              <a:t>BIJLAGE Bloom poster leerkracht</a:t>
            </a:r>
            <a:r>
              <a:rPr lang="en">
                <a:solidFill>
                  <a:schemeClr val="dk1"/>
                </a:solidFill>
                <a:latin typeface="Roboto"/>
                <a:ea typeface="Roboto"/>
                <a:cs typeface="Roboto"/>
                <a:sym typeface="Roboto"/>
              </a:rPr>
              <a:t>. Daag de kinderen uit voor iedere categorie iets te bedenken, dus 6 vragen en/of opdrachten per kind. Het kader is ‘Wonen op Mars’. Laat hen meer informatie zoeken als dat nodig is. Benadruk het verschil tussen hoge en lage orde denkvragen. Mocht er tijd zijn voor een uitwerking, is dit zeker aan te raden.</a:t>
            </a:r>
            <a:endParaRPr>
              <a:solidFill>
                <a:schemeClr val="dk1"/>
              </a:solidFill>
              <a:latin typeface="Roboto"/>
              <a:ea typeface="Roboto"/>
              <a:cs typeface="Roboto"/>
              <a:sym typeface="Roboto"/>
            </a:endParaRPr>
          </a:p>
          <a:p>
            <a:pPr indent="0" lvl="0" marL="0" rtl="0" algn="l">
              <a:spcBef>
                <a:spcPts val="0"/>
              </a:spcBef>
              <a:spcAft>
                <a:spcPts val="0"/>
              </a:spcAft>
              <a:buNone/>
            </a:pPr>
            <a:r>
              <a:t/>
            </a:r>
            <a:endParaRPr>
              <a:solidFill>
                <a:srgbClr val="000000"/>
              </a:solidFill>
              <a:highlight>
                <a:srgbClr val="FFFFFF"/>
              </a:highlight>
              <a:latin typeface="Roboto"/>
              <a:ea typeface="Roboto"/>
              <a:cs typeface="Roboto"/>
              <a:sym typeface="Roboto"/>
            </a:endParaRPr>
          </a:p>
        </p:txBody>
      </p:sp>
      <p:sp>
        <p:nvSpPr>
          <p:cNvPr id="76" name="Google Shape;76;p15"/>
          <p:cNvSpPr txBox="1"/>
          <p:nvPr/>
        </p:nvSpPr>
        <p:spPr>
          <a:xfrm>
            <a:off x="713650" y="4741025"/>
            <a:ext cx="64380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Barlow Semi Condensed"/>
                <a:ea typeface="Barlow Semi Condensed"/>
                <a:cs typeface="Barlow Semi Condensed"/>
                <a:sym typeface="Barlow Semi Condensed"/>
              </a:rPr>
              <a:t>VOOR DE LEERKRACHT – LES 3:  WONEN OP MARS</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solidFill>
                <a:srgbClr val="FFFFFF"/>
              </a:solidFill>
              <a:latin typeface="Barlow Semi Condensed"/>
              <a:ea typeface="Barlow Semi Condensed"/>
              <a:cs typeface="Barlow Semi Condensed"/>
              <a:sym typeface="Barlow Semi Condensed"/>
            </a:endParaRPr>
          </a:p>
        </p:txBody>
      </p:sp>
      <p:graphicFrame>
        <p:nvGraphicFramePr>
          <p:cNvPr id="77" name="Google Shape;77;p15"/>
          <p:cNvGraphicFramePr/>
          <p:nvPr/>
        </p:nvGraphicFramePr>
        <p:xfrm>
          <a:off x="715275" y="1340850"/>
          <a:ext cx="3000000" cy="3000000"/>
        </p:xfrm>
        <a:graphic>
          <a:graphicData uri="http://schemas.openxmlformats.org/drawingml/2006/table">
            <a:tbl>
              <a:tblPr>
                <a:noFill/>
                <a:tableStyleId>{4657407F-BDD7-472C-9954-93192BE11A21}</a:tableStyleId>
              </a:tblPr>
              <a:tblGrid>
                <a:gridCol w="646675"/>
                <a:gridCol w="3089575"/>
              </a:tblGrid>
              <a:tr h="1220825">
                <a:tc gridSpan="2">
                  <a:txBody>
                    <a:bodyPr/>
                    <a:lstStyle/>
                    <a:p>
                      <a:pPr indent="0" lvl="0" marL="0" rtl="0" algn="l">
                        <a:spcBef>
                          <a:spcPts val="0"/>
                        </a:spcBef>
                        <a:spcAft>
                          <a:spcPts val="0"/>
                        </a:spcAft>
                        <a:buNone/>
                      </a:pPr>
                      <a:r>
                        <a:rPr b="1" lang="en">
                          <a:solidFill>
                            <a:srgbClr val="E6008F"/>
                          </a:solidFill>
                          <a:latin typeface="Roboto"/>
                          <a:ea typeface="Roboto"/>
                          <a:cs typeface="Roboto"/>
                          <a:sym typeface="Roboto"/>
                        </a:rPr>
                        <a:t>Situatie:</a:t>
                      </a:r>
                      <a:r>
                        <a:rPr b="1" lang="en">
                          <a:latin typeface="Roboto"/>
                          <a:ea typeface="Roboto"/>
                          <a:cs typeface="Roboto"/>
                          <a:sym typeface="Roboto"/>
                        </a:rPr>
                        <a:t> </a:t>
                      </a:r>
                      <a:r>
                        <a:rPr lang="en">
                          <a:latin typeface="Roboto"/>
                          <a:ea typeface="Roboto"/>
                          <a:cs typeface="Roboto"/>
                          <a:sym typeface="Roboto"/>
                        </a:rPr>
                        <a:t>De kinderen gaan nu zelf aan de slag met de Taxonomie van Bloom. Het is handig om te weten dat er verschillende soorten denkvragen zijn, zodat je jezelf kan prikkelen.</a:t>
                      </a:r>
                      <a:endParaRPr>
                        <a:solidFill>
                          <a:srgbClr val="000000"/>
                        </a:solidFill>
                        <a:latin typeface="Roboto"/>
                        <a:ea typeface="Roboto"/>
                        <a:cs typeface="Roboto"/>
                        <a:sym typeface="Robo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tcPr>
                </a:tc>
                <a:tc hMerge="1"/>
              </a:tr>
              <a:tr h="374325">
                <a:tc>
                  <a:txBody>
                    <a:bodyPr/>
                    <a:lstStyle/>
                    <a:p>
                      <a:pPr indent="0" lvl="0" marL="0" rtl="0" algn="l">
                        <a:spcBef>
                          <a:spcPts val="0"/>
                        </a:spcBef>
                        <a:spcAft>
                          <a:spcPts val="0"/>
                        </a:spcAft>
                        <a:buClr>
                          <a:srgbClr val="000000"/>
                        </a:buClr>
                        <a:buSzPts val="1100"/>
                        <a:buFont typeface="Arial"/>
                        <a:buNone/>
                      </a:pPr>
                      <a:r>
                        <a:rPr b="1" lang="en">
                          <a:solidFill>
                            <a:srgbClr val="FFFFFF"/>
                          </a:solidFill>
                        </a:rPr>
                        <a:t> </a:t>
                      </a:r>
                      <a:r>
                        <a:rPr b="1" lang="en">
                          <a:solidFill>
                            <a:srgbClr val="FFFFFF"/>
                          </a:solidFill>
                        </a:rPr>
                        <a:t>Skill</a:t>
                      </a:r>
                      <a:r>
                        <a:rPr b="1" lang="en">
                          <a:solidFill>
                            <a:srgbClr val="FFFFFF"/>
                          </a:solidFill>
                        </a:rPr>
                        <a:t>:</a:t>
                      </a:r>
                      <a:endParaRPr b="1" sz="600">
                        <a:solidFill>
                          <a:srgbClr val="FFFFFF"/>
                        </a:solidFill>
                      </a:endParaRPr>
                    </a:p>
                  </a:txBody>
                  <a:tcPr marT="91425" marB="91425" marR="0" marL="91425">
                    <a:lnL cap="flat" cmpd="sng" w="152400">
                      <a:solidFill>
                        <a:srgbClr val="FFFFFF"/>
                      </a:solidFill>
                      <a:prstDash val="solid"/>
                      <a:round/>
                      <a:headEnd len="sm" w="sm" type="none"/>
                      <a:tailEnd len="sm" w="sm" type="none"/>
                    </a:lnL>
                    <a:lnR cap="flat" cmpd="sng" w="9525">
                      <a:solidFill>
                        <a:srgbClr val="22B4F3"/>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22B4F3"/>
                    </a:solidFill>
                  </a:tcPr>
                </a:tc>
                <a:tc>
                  <a:txBody>
                    <a:bodyPr/>
                    <a:lstStyle/>
                    <a:p>
                      <a:pPr indent="0" lvl="0" marL="0" rtl="0" algn="l">
                        <a:spcBef>
                          <a:spcPts val="0"/>
                        </a:spcBef>
                        <a:spcAft>
                          <a:spcPts val="0"/>
                        </a:spcAft>
                        <a:buNone/>
                      </a:pPr>
                      <a:r>
                        <a:rPr b="1" lang="en">
                          <a:solidFill>
                            <a:srgbClr val="FFFFFF"/>
                          </a:solidFill>
                        </a:rPr>
                        <a:t>denkvragen stellen</a:t>
                      </a:r>
                      <a:endParaRPr sz="100"/>
                    </a:p>
                  </a:txBody>
                  <a:tcPr marT="91425" marB="91425" marR="91425" marL="0">
                    <a:lnL cap="flat" cmpd="sng" w="9525">
                      <a:solidFill>
                        <a:srgbClr val="22B4F3"/>
                      </a:solidFill>
                      <a:prstDash val="solid"/>
                      <a:round/>
                      <a:headEnd len="sm" w="sm" type="none"/>
                      <a:tailEnd len="sm" w="sm" type="none"/>
                    </a:lnL>
                    <a:lnR cap="flat" cmpd="sng" w="952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22B4F3"/>
                    </a:solidFill>
                  </a:tcPr>
                </a:tc>
              </a:tr>
              <a:tr h="1652000">
                <a:tc gridSpan="2">
                  <a:txBody>
                    <a:bodyPr/>
                    <a:lstStyle/>
                    <a:p>
                      <a:pPr indent="0" lvl="0" marL="0" rtl="0" algn="l">
                        <a:spcBef>
                          <a:spcPts val="0"/>
                        </a:spcBef>
                        <a:spcAft>
                          <a:spcPts val="0"/>
                        </a:spcAft>
                        <a:buNone/>
                      </a:pPr>
                      <a:r>
                        <a:rPr b="1" lang="en">
                          <a:solidFill>
                            <a:srgbClr val="E6008F"/>
                          </a:solidFill>
                          <a:latin typeface="Roboto"/>
                          <a:ea typeface="Roboto"/>
                          <a:cs typeface="Roboto"/>
                          <a:sym typeface="Roboto"/>
                        </a:rPr>
                        <a:t>Kennis:</a:t>
                      </a:r>
                      <a:r>
                        <a:rPr b="1" lang="en">
                          <a:solidFill>
                            <a:srgbClr val="0097A7"/>
                          </a:solidFill>
                          <a:latin typeface="Roboto"/>
                          <a:ea typeface="Roboto"/>
                          <a:cs typeface="Roboto"/>
                          <a:sym typeface="Roboto"/>
                        </a:rPr>
                        <a:t> </a:t>
                      </a:r>
                      <a:r>
                        <a:rPr lang="en">
                          <a:solidFill>
                            <a:srgbClr val="000000"/>
                          </a:solidFill>
                          <a:latin typeface="Roboto"/>
                          <a:ea typeface="Roboto"/>
                          <a:cs typeface="Roboto"/>
                          <a:sym typeface="Roboto"/>
                        </a:rPr>
                        <a:t>Kinderen </a:t>
                      </a:r>
                      <a:r>
                        <a:rPr lang="en">
                          <a:latin typeface="Roboto"/>
                          <a:ea typeface="Roboto"/>
                          <a:cs typeface="Roboto"/>
                          <a:sym typeface="Roboto"/>
                        </a:rPr>
                        <a:t>kennen de </a:t>
                      </a:r>
                      <a:r>
                        <a:rPr lang="en">
                          <a:latin typeface="Roboto"/>
                          <a:ea typeface="Roboto"/>
                          <a:cs typeface="Roboto"/>
                          <a:sym typeface="Roboto"/>
                        </a:rPr>
                        <a:t>verschillende soorten denkvragen.</a:t>
                      </a:r>
                      <a:endParaRPr>
                        <a:solidFill>
                          <a:srgbClr val="000000"/>
                        </a:solidFill>
                        <a:latin typeface="Roboto"/>
                        <a:ea typeface="Roboto"/>
                        <a:cs typeface="Roboto"/>
                        <a:sym typeface="Roboto"/>
                      </a:endParaRPr>
                    </a:p>
                    <a:p>
                      <a:pPr indent="0" lvl="0" marL="0" rtl="0" algn="l">
                        <a:spcBef>
                          <a:spcPts val="0"/>
                        </a:spcBef>
                        <a:spcAft>
                          <a:spcPts val="0"/>
                        </a:spcAft>
                        <a:buNone/>
                      </a:pPr>
                      <a:r>
                        <a:rPr b="1" lang="en">
                          <a:solidFill>
                            <a:srgbClr val="E6008F"/>
                          </a:solidFill>
                          <a:latin typeface="Roboto"/>
                          <a:ea typeface="Roboto"/>
                          <a:cs typeface="Roboto"/>
                          <a:sym typeface="Roboto"/>
                        </a:rPr>
                        <a:t>Vaardigheden: </a:t>
                      </a:r>
                      <a:r>
                        <a:rPr lang="en">
                          <a:solidFill>
                            <a:srgbClr val="000000"/>
                          </a:solidFill>
                          <a:latin typeface="Roboto"/>
                          <a:ea typeface="Roboto"/>
                          <a:cs typeface="Roboto"/>
                          <a:sym typeface="Roboto"/>
                        </a:rPr>
                        <a:t>Kinderen kunnen </a:t>
                      </a:r>
                      <a:r>
                        <a:rPr lang="en">
                          <a:latin typeface="Roboto"/>
                          <a:ea typeface="Roboto"/>
                          <a:cs typeface="Roboto"/>
                          <a:sym typeface="Roboto"/>
                        </a:rPr>
                        <a:t>vragen indelen in </a:t>
                      </a:r>
                      <a:r>
                        <a:rPr lang="en">
                          <a:latin typeface="Roboto"/>
                          <a:ea typeface="Roboto"/>
                          <a:cs typeface="Roboto"/>
                          <a:sym typeface="Roboto"/>
                        </a:rPr>
                        <a:t>eenvoudig en complex.</a:t>
                      </a:r>
                      <a:endParaRPr>
                        <a:solidFill>
                          <a:srgbClr val="000000"/>
                        </a:solidFill>
                        <a:latin typeface="Roboto"/>
                        <a:ea typeface="Roboto"/>
                        <a:cs typeface="Roboto"/>
                        <a:sym typeface="Roboto"/>
                      </a:endParaRPr>
                    </a:p>
                    <a:p>
                      <a:pPr indent="0" lvl="0" marL="0" rtl="0" algn="l">
                        <a:spcBef>
                          <a:spcPts val="0"/>
                        </a:spcBef>
                        <a:spcAft>
                          <a:spcPts val="0"/>
                        </a:spcAft>
                        <a:buNone/>
                      </a:pPr>
                      <a:r>
                        <a:rPr b="1" lang="en">
                          <a:solidFill>
                            <a:srgbClr val="E6008F"/>
                          </a:solidFill>
                          <a:latin typeface="Roboto"/>
                          <a:ea typeface="Roboto"/>
                          <a:cs typeface="Roboto"/>
                          <a:sym typeface="Roboto"/>
                        </a:rPr>
                        <a:t>Houding: </a:t>
                      </a:r>
                      <a:r>
                        <a:rPr lang="en">
                          <a:solidFill>
                            <a:srgbClr val="000000"/>
                          </a:solidFill>
                          <a:latin typeface="Roboto"/>
                          <a:ea typeface="Roboto"/>
                          <a:cs typeface="Roboto"/>
                          <a:sym typeface="Roboto"/>
                        </a:rPr>
                        <a:t>Kinderen ontwikkelen een houding waarbij ze hun denkvermogen prikkelen.</a:t>
                      </a:r>
                      <a:endParaRPr>
                        <a:solidFill>
                          <a:srgbClr val="000000"/>
                        </a:solidFill>
                        <a:latin typeface="Roboto"/>
                        <a:ea typeface="Roboto"/>
                        <a:cs typeface="Roboto"/>
                        <a:sym typeface="Roboto"/>
                      </a:endParaRPr>
                    </a:p>
                  </a:txBody>
                  <a:tcPr marT="91425" marB="91425" marR="91425" marL="914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tcPr>
                </a:tc>
                <a:tc hMerge="1"/>
              </a:tr>
            </a:tbl>
          </a:graphicData>
        </a:graphic>
      </p:graphicFrame>
      <p:sp>
        <p:nvSpPr>
          <p:cNvPr id="78" name="Google Shape;78;p15"/>
          <p:cNvSpPr txBox="1"/>
          <p:nvPr/>
        </p:nvSpPr>
        <p:spPr>
          <a:xfrm>
            <a:off x="713650" y="838100"/>
            <a:ext cx="3739500" cy="45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3A126"/>
                </a:solidFill>
                <a:latin typeface="Roboto"/>
                <a:ea typeface="Roboto"/>
                <a:cs typeface="Roboto"/>
                <a:sym typeface="Roboto"/>
              </a:rPr>
              <a:t>LESPLAN:</a:t>
            </a:r>
            <a:endParaRPr>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16"/>
          <p:cNvPicPr preferRelativeResize="0"/>
          <p:nvPr/>
        </p:nvPicPr>
        <p:blipFill rotWithShape="1">
          <a:blip r:embed="rId3">
            <a:alphaModFix/>
          </a:blip>
          <a:srcRect b="0" l="0" r="0" t="0"/>
          <a:stretch/>
        </p:blipFill>
        <p:spPr>
          <a:xfrm>
            <a:off x="0" y="2286"/>
            <a:ext cx="9144000" cy="5138928"/>
          </a:xfrm>
          <a:prstGeom prst="rect">
            <a:avLst/>
          </a:prstGeom>
          <a:noFill/>
          <a:ln>
            <a:noFill/>
          </a:ln>
        </p:spPr>
      </p:pic>
      <p:sp>
        <p:nvSpPr>
          <p:cNvPr id="84" name="Google Shape;84;p16"/>
          <p:cNvSpPr txBox="1"/>
          <p:nvPr>
            <p:ph type="ctrTitle"/>
          </p:nvPr>
        </p:nvSpPr>
        <p:spPr>
          <a:xfrm>
            <a:off x="713650" y="838100"/>
            <a:ext cx="3739500" cy="38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3A126"/>
                </a:solidFill>
                <a:latin typeface="Roboto"/>
                <a:ea typeface="Roboto"/>
                <a:cs typeface="Roboto"/>
                <a:sym typeface="Roboto"/>
              </a:rPr>
              <a:t>PLUS JE LES:</a:t>
            </a:r>
            <a:endParaRPr b="1" sz="1800">
              <a:solidFill>
                <a:srgbClr val="F3A126"/>
              </a:solidFill>
              <a:latin typeface="Roboto"/>
              <a:ea typeface="Roboto"/>
              <a:cs typeface="Roboto"/>
              <a:sym typeface="Roboto"/>
            </a:endParaRPr>
          </a:p>
          <a:p>
            <a:pPr indent="0" lvl="0" marL="0" rtl="0" algn="l">
              <a:spcBef>
                <a:spcPts val="0"/>
              </a:spcBef>
              <a:spcAft>
                <a:spcPts val="0"/>
              </a:spcAft>
              <a:buNone/>
            </a:pPr>
            <a:br>
              <a:rPr b="1" lang="en" sz="1400">
                <a:solidFill>
                  <a:srgbClr val="E6008F"/>
                </a:solidFill>
                <a:latin typeface="Roboto"/>
                <a:ea typeface="Roboto"/>
                <a:cs typeface="Roboto"/>
                <a:sym typeface="Roboto"/>
              </a:rPr>
            </a:br>
            <a:r>
              <a:rPr lang="en" sz="1400">
                <a:latin typeface="Roboto"/>
                <a:ea typeface="Roboto"/>
                <a:cs typeface="Roboto"/>
                <a:sym typeface="Roboto"/>
              </a:rPr>
              <a:t>De kinderen gaan hun kennis uitbreiden. Benoem dit, zodat de kinderen het verschil zien met wat ze al eerder hebben gedaan. Ze gaan nu actief aan de slag met de Taxonomie van Bloom. </a:t>
            </a:r>
            <a:r>
              <a:rPr lang="en" sz="1400">
                <a:latin typeface="Roboto"/>
                <a:ea typeface="Roboto"/>
                <a:cs typeface="Roboto"/>
                <a:sym typeface="Roboto"/>
              </a:rPr>
              <a:t>Voor jonge kinderen is het belangrijk dat ze gaan doén, om het zo minder abstract te laten zijn. </a:t>
            </a:r>
            <a:r>
              <a:rPr lang="en" sz="1400">
                <a:latin typeface="Roboto"/>
                <a:ea typeface="Roboto"/>
                <a:cs typeface="Roboto"/>
                <a:sym typeface="Roboto"/>
              </a:rPr>
              <a:t>In deze les ervaren de kinderen voor het eerst dat zij hier zelf iets mee kunnen (bedenken). In de aankomende lessen gaan we op alle categorieën apart in, om het verschil te duiden. Voor deze les is ‘enkel’ het verschil tussen hoge en lage orde denkvragen van belang.</a:t>
            </a:r>
            <a:endParaRPr sz="1400">
              <a:latin typeface="Roboto"/>
              <a:ea typeface="Roboto"/>
              <a:cs typeface="Roboto"/>
              <a:sym typeface="Roboto"/>
            </a:endParaRPr>
          </a:p>
          <a:p>
            <a:pPr indent="0" lvl="0" marL="0" rtl="0" algn="l">
              <a:spcBef>
                <a:spcPts val="0"/>
              </a:spcBef>
              <a:spcAft>
                <a:spcPts val="0"/>
              </a:spcAft>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None/>
            </a:pPr>
            <a:r>
              <a:t/>
            </a:r>
            <a:endParaRPr sz="1400">
              <a:latin typeface="Roboto"/>
              <a:ea typeface="Roboto"/>
              <a:cs typeface="Roboto"/>
              <a:sym typeface="Roboto"/>
            </a:endParaRPr>
          </a:p>
          <a:p>
            <a:pPr indent="0" lvl="0" marL="0" rtl="0" algn="l">
              <a:spcBef>
                <a:spcPts val="0"/>
              </a:spcBef>
              <a:spcAft>
                <a:spcPts val="0"/>
              </a:spcAft>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None/>
            </a:pPr>
            <a:r>
              <a:t/>
            </a:r>
            <a:endParaRPr sz="1400">
              <a:latin typeface="Roboto"/>
              <a:ea typeface="Roboto"/>
              <a:cs typeface="Roboto"/>
              <a:sym typeface="Roboto"/>
            </a:endParaRPr>
          </a:p>
        </p:txBody>
      </p:sp>
      <p:sp>
        <p:nvSpPr>
          <p:cNvPr id="85" name="Google Shape;85;p16"/>
          <p:cNvSpPr txBox="1"/>
          <p:nvPr>
            <p:ph type="ctrTitle"/>
          </p:nvPr>
        </p:nvSpPr>
        <p:spPr>
          <a:xfrm>
            <a:off x="4662525" y="838100"/>
            <a:ext cx="3739500" cy="360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3A126"/>
                </a:solidFill>
                <a:latin typeface="Roboto"/>
                <a:ea typeface="Roboto"/>
                <a:cs typeface="Roboto"/>
                <a:sym typeface="Roboto"/>
              </a:rPr>
              <a:t>UITBREIDINGSKANSEN:</a:t>
            </a:r>
            <a:endParaRPr b="1" sz="1800">
              <a:solidFill>
                <a:srgbClr val="F3A126"/>
              </a:solidFill>
              <a:latin typeface="Roboto"/>
              <a:ea typeface="Roboto"/>
              <a:cs typeface="Roboto"/>
              <a:sym typeface="Roboto"/>
            </a:endParaRPr>
          </a:p>
          <a:p>
            <a:pPr indent="0" lvl="0" marL="0" rtl="0" algn="l">
              <a:spcBef>
                <a:spcPts val="0"/>
              </a:spcBef>
              <a:spcAft>
                <a:spcPts val="0"/>
              </a:spcAft>
              <a:buNone/>
            </a:pPr>
            <a:r>
              <a:t/>
            </a:r>
            <a:endParaRPr b="1" sz="1400">
              <a:solidFill>
                <a:srgbClr val="E6008F"/>
              </a:solidFill>
              <a:latin typeface="Roboto"/>
              <a:ea typeface="Roboto"/>
              <a:cs typeface="Roboto"/>
              <a:sym typeface="Roboto"/>
            </a:endParaRPr>
          </a:p>
          <a:p>
            <a:pPr indent="0" lvl="0" marL="0" rtl="0" algn="l">
              <a:spcBef>
                <a:spcPts val="0"/>
              </a:spcBef>
              <a:spcAft>
                <a:spcPts val="0"/>
              </a:spcAft>
              <a:buNone/>
            </a:pPr>
            <a:r>
              <a:rPr lang="en" sz="1400">
                <a:highlight>
                  <a:srgbClr val="FFFFFF"/>
                </a:highlight>
                <a:latin typeface="Roboto"/>
                <a:ea typeface="Roboto"/>
                <a:cs typeface="Roboto"/>
                <a:sym typeface="Roboto"/>
              </a:rPr>
              <a:t>Laat de kinderen bedenken of zij dezelfde vragen ook kunnen stellen over een andere, misschien nog onbekende planeet. Welke kennis hebben zij nodig? Laat hen onderzoeken op welke planeet zij het liefst zouden wonen.</a:t>
            </a:r>
            <a:endParaRPr sz="1400">
              <a:highlight>
                <a:srgbClr val="FFFFFF"/>
              </a:highlight>
              <a:latin typeface="Roboto"/>
              <a:ea typeface="Roboto"/>
              <a:cs typeface="Roboto"/>
              <a:sym typeface="Roboto"/>
            </a:endParaRPr>
          </a:p>
          <a:p>
            <a:pPr indent="0" lvl="0" marL="0" rtl="0" algn="l">
              <a:spcBef>
                <a:spcPts val="0"/>
              </a:spcBef>
              <a:spcAft>
                <a:spcPts val="0"/>
              </a:spcAft>
              <a:buNone/>
            </a:pPr>
            <a:r>
              <a:t/>
            </a:r>
            <a:endParaRPr sz="1400">
              <a:highlight>
                <a:srgbClr val="FFFFFF"/>
              </a:highlight>
              <a:latin typeface="Roboto"/>
              <a:ea typeface="Roboto"/>
              <a:cs typeface="Roboto"/>
              <a:sym typeface="Roboto"/>
            </a:endParaRPr>
          </a:p>
          <a:p>
            <a:pPr indent="0" lvl="0" marL="0" rtl="0" algn="l">
              <a:spcBef>
                <a:spcPts val="0"/>
              </a:spcBef>
              <a:spcAft>
                <a:spcPts val="0"/>
              </a:spcAft>
              <a:buNone/>
            </a:pPr>
            <a:r>
              <a:rPr lang="en" sz="1400">
                <a:highlight>
                  <a:srgbClr val="FFFFFF"/>
                </a:highlight>
                <a:latin typeface="Roboto"/>
                <a:ea typeface="Roboto"/>
                <a:cs typeface="Roboto"/>
                <a:sym typeface="Roboto"/>
              </a:rPr>
              <a:t>Laat de kinderen de leukste vraag/opdracht uitwerken. Waarom die en waar moeten ze op letten bij de uitwerking? De nadruk in de les ligt wel op het bedenken van de vragen, niet op het vinden van antwoorden.</a:t>
            </a:r>
            <a:endParaRPr sz="1400">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highlight>
                <a:srgbClr val="FFFFFF"/>
              </a:highlight>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highlight>
                <a:srgbClr val="FFFFFF"/>
              </a:highlight>
              <a:latin typeface="Roboto"/>
              <a:ea typeface="Roboto"/>
              <a:cs typeface="Roboto"/>
              <a:sym typeface="Roboto"/>
            </a:endParaRPr>
          </a:p>
          <a:p>
            <a:pPr indent="0" lvl="0" marL="0" rtl="0" algn="l">
              <a:spcBef>
                <a:spcPts val="0"/>
              </a:spcBef>
              <a:spcAft>
                <a:spcPts val="0"/>
              </a:spcAft>
              <a:buNone/>
            </a:pPr>
            <a:r>
              <a:t/>
            </a:r>
            <a:endParaRPr sz="1400">
              <a:highlight>
                <a:srgbClr val="FFFFFF"/>
              </a:highlight>
              <a:latin typeface="Roboto"/>
              <a:ea typeface="Roboto"/>
              <a:cs typeface="Roboto"/>
              <a:sym typeface="Roboto"/>
            </a:endParaRPr>
          </a:p>
        </p:txBody>
      </p:sp>
      <p:sp>
        <p:nvSpPr>
          <p:cNvPr id="86" name="Google Shape;86;p16"/>
          <p:cNvSpPr txBox="1"/>
          <p:nvPr>
            <p:ph idx="1" type="subTitle"/>
          </p:nvPr>
        </p:nvSpPr>
        <p:spPr>
          <a:xfrm>
            <a:off x="131350" y="4741025"/>
            <a:ext cx="407700" cy="40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lt1"/>
                </a:solidFill>
                <a:latin typeface="Barlow Semi Condensed"/>
                <a:ea typeface="Barlow Semi Condensed"/>
                <a:cs typeface="Barlow Semi Condensed"/>
                <a:sym typeface="Barlow Semi Condensed"/>
              </a:rPr>
              <a:t>2</a:t>
            </a:r>
            <a:endParaRPr sz="1400">
              <a:solidFill>
                <a:schemeClr val="lt1"/>
              </a:solidFill>
              <a:latin typeface="Barlow Semi Condensed"/>
              <a:ea typeface="Barlow Semi Condensed"/>
              <a:cs typeface="Barlow Semi Condensed"/>
              <a:sym typeface="Barlow Semi Condensed"/>
            </a:endParaRPr>
          </a:p>
        </p:txBody>
      </p:sp>
      <p:sp>
        <p:nvSpPr>
          <p:cNvPr id="87" name="Google Shape;87;p16"/>
          <p:cNvSpPr txBox="1"/>
          <p:nvPr>
            <p:ph idx="1" type="subTitle"/>
          </p:nvPr>
        </p:nvSpPr>
        <p:spPr>
          <a:xfrm>
            <a:off x="6476175" y="4741025"/>
            <a:ext cx="2060100" cy="400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1400">
                <a:solidFill>
                  <a:schemeClr val="lt1"/>
                </a:solidFill>
                <a:latin typeface="Barlow Semi Condensed"/>
                <a:ea typeface="Barlow Semi Condensed"/>
                <a:cs typeface="Barlow Semi Condensed"/>
                <a:sym typeface="Barlow Semi Condensed"/>
              </a:rPr>
              <a:t>PLUSJEKLAS.NL</a:t>
            </a:r>
            <a:endParaRPr sz="1400">
              <a:solidFill>
                <a:schemeClr val="lt1"/>
              </a:solidFill>
              <a:latin typeface="Barlow Semi Condensed"/>
              <a:ea typeface="Barlow Semi Condensed"/>
              <a:cs typeface="Barlow Semi Condensed"/>
              <a:sym typeface="Barlow Semi Condensed"/>
            </a:endParaRPr>
          </a:p>
        </p:txBody>
      </p:sp>
      <p:sp>
        <p:nvSpPr>
          <p:cNvPr id="88" name="Google Shape;88;p16"/>
          <p:cNvSpPr txBox="1"/>
          <p:nvPr/>
        </p:nvSpPr>
        <p:spPr>
          <a:xfrm>
            <a:off x="713650" y="4741025"/>
            <a:ext cx="64380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Barlow Semi Condensed"/>
                <a:ea typeface="Barlow Semi Condensed"/>
                <a:cs typeface="Barlow Semi Condensed"/>
                <a:sym typeface="Barlow Semi Condensed"/>
              </a:rPr>
              <a:t>VOOR DE LEERKRACHT – </a:t>
            </a:r>
            <a:r>
              <a:rPr lang="en">
                <a:solidFill>
                  <a:srgbClr val="FFFFFF"/>
                </a:solidFill>
                <a:latin typeface="Barlow Semi Condensed"/>
                <a:ea typeface="Barlow Semi Condensed"/>
                <a:cs typeface="Barlow Semi Condensed"/>
                <a:sym typeface="Barlow Semi Condensed"/>
              </a:rPr>
              <a:t>LES 3:  WONEN OP MARS</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solidFill>
                <a:srgbClr val="FFFFFF"/>
              </a:solidFill>
              <a:latin typeface="Barlow Semi Condensed"/>
              <a:ea typeface="Barlow Semi Condensed"/>
              <a:cs typeface="Barlow Semi Condensed"/>
              <a:sym typeface="Barlow Semi Condense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7"/>
          <p:cNvPicPr preferRelativeResize="0"/>
          <p:nvPr/>
        </p:nvPicPr>
        <p:blipFill rotWithShape="1">
          <a:blip r:embed="rId3">
            <a:alphaModFix/>
          </a:blip>
          <a:srcRect b="0" l="0" r="0" t="0"/>
          <a:stretch/>
        </p:blipFill>
        <p:spPr>
          <a:xfrm>
            <a:off x="0" y="2286"/>
            <a:ext cx="9144000" cy="5138928"/>
          </a:xfrm>
          <a:prstGeom prst="rect">
            <a:avLst/>
          </a:prstGeom>
          <a:noFill/>
          <a:ln>
            <a:noFill/>
          </a:ln>
        </p:spPr>
      </p:pic>
      <p:sp>
        <p:nvSpPr>
          <p:cNvPr id="94" name="Google Shape;94;p17"/>
          <p:cNvSpPr txBox="1"/>
          <p:nvPr>
            <p:ph type="ctrTitle"/>
          </p:nvPr>
        </p:nvSpPr>
        <p:spPr>
          <a:xfrm>
            <a:off x="713650" y="838100"/>
            <a:ext cx="3858300" cy="38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rgbClr val="22B4F3"/>
                </a:solidFill>
                <a:latin typeface="Roboto"/>
                <a:ea typeface="Roboto"/>
                <a:cs typeface="Roboto"/>
                <a:sym typeface="Roboto"/>
              </a:rPr>
              <a:t>ZOEKTERMEN:</a:t>
            </a:r>
            <a:endParaRPr b="1" sz="1800">
              <a:solidFill>
                <a:srgbClr val="22B4F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400">
                <a:latin typeface="Roboto"/>
                <a:ea typeface="Roboto"/>
                <a:cs typeface="Roboto"/>
                <a:sym typeface="Roboto"/>
              </a:rPr>
              <a:t>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400">
                <a:latin typeface="Roboto"/>
                <a:ea typeface="Roboto"/>
                <a:cs typeface="Roboto"/>
                <a:sym typeface="Roboto"/>
              </a:rPr>
              <a:t>Taxonomie van Bloom</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400">
                <a:latin typeface="Roboto"/>
                <a:ea typeface="Roboto"/>
                <a:cs typeface="Roboto"/>
                <a:sym typeface="Roboto"/>
              </a:rPr>
              <a:t>Huizen bouwen op mars</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400">
                <a:latin typeface="Roboto"/>
                <a:ea typeface="Roboto"/>
                <a:cs typeface="Roboto"/>
                <a:sym typeface="Roboto"/>
              </a:rPr>
              <a:t>Wonen op Mars</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400">
                <a:latin typeface="Roboto"/>
                <a:ea typeface="Roboto"/>
                <a:cs typeface="Roboto"/>
                <a:sym typeface="Roboto"/>
              </a:rPr>
              <a:t>Living on mars</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p:txBody>
      </p:sp>
      <p:sp>
        <p:nvSpPr>
          <p:cNvPr id="95" name="Google Shape;95;p17"/>
          <p:cNvSpPr txBox="1"/>
          <p:nvPr>
            <p:ph type="ctrTitle"/>
          </p:nvPr>
        </p:nvSpPr>
        <p:spPr>
          <a:xfrm>
            <a:off x="4662525" y="838100"/>
            <a:ext cx="3739500" cy="360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22B4F3"/>
                </a:solidFill>
                <a:latin typeface="Roboto"/>
                <a:ea typeface="Roboto"/>
                <a:cs typeface="Roboto"/>
                <a:sym typeface="Roboto"/>
              </a:rPr>
              <a:t>BRONNEN:</a:t>
            </a:r>
            <a:endParaRPr b="1" sz="1800">
              <a:solidFill>
                <a:srgbClr val="22B4F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solidFill>
                <a:srgbClr val="22B4F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400" u="sng">
                <a:solidFill>
                  <a:schemeClr val="hlink"/>
                </a:solidFill>
                <a:latin typeface="Roboto"/>
                <a:ea typeface="Roboto"/>
                <a:cs typeface="Roboto"/>
                <a:sym typeface="Roboto"/>
                <a:hlinkClick r:id="rId4"/>
              </a:rPr>
              <a:t>Filmpje: Kunnen we wonen op Mars?</a:t>
            </a:r>
            <a:endParaRPr sz="1400">
              <a:solidFill>
                <a:srgbClr val="22B4F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b="1" sz="600">
              <a:solidFill>
                <a:srgbClr val="22B4F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400" u="sng">
                <a:solidFill>
                  <a:schemeClr val="hlink"/>
                </a:solidFill>
                <a:latin typeface="Roboto"/>
                <a:ea typeface="Roboto"/>
                <a:cs typeface="Roboto"/>
                <a:sym typeface="Roboto"/>
                <a:hlinkClick r:id="rId5"/>
              </a:rPr>
              <a:t>Artikel: Wonen op Mars</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6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400" u="sng">
                <a:solidFill>
                  <a:schemeClr val="hlink"/>
                </a:solidFill>
                <a:latin typeface="Roboto"/>
                <a:ea typeface="Roboto"/>
                <a:cs typeface="Roboto"/>
                <a:sym typeface="Roboto"/>
                <a:hlinkClick r:id="rId6"/>
              </a:rPr>
              <a:t>Artikel: Bouw je huis op Mars</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6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400" u="sng">
                <a:solidFill>
                  <a:schemeClr val="hlink"/>
                </a:solidFill>
                <a:latin typeface="Roboto"/>
                <a:ea typeface="Roboto"/>
                <a:cs typeface="Roboto"/>
                <a:sym typeface="Roboto"/>
                <a:hlinkClick r:id="rId7"/>
              </a:rPr>
              <a:t>Artikel: Uitdagingen wonen op Mars</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800">
                <a:solidFill>
                  <a:srgbClr val="22B4F3"/>
                </a:solidFill>
                <a:latin typeface="Roboto"/>
                <a:ea typeface="Roboto"/>
                <a:cs typeface="Roboto"/>
                <a:sym typeface="Roboto"/>
              </a:rPr>
              <a:t>BIJLAGE</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400" u="sng">
                <a:solidFill>
                  <a:schemeClr val="hlink"/>
                </a:solidFill>
                <a:latin typeface="Roboto"/>
                <a:ea typeface="Roboto"/>
                <a:cs typeface="Roboto"/>
                <a:sym typeface="Roboto"/>
                <a:hlinkClick r:id="rId8"/>
              </a:rPr>
              <a:t>BIJLAGE </a:t>
            </a:r>
            <a:r>
              <a:rPr lang="en" sz="1400" u="sng">
                <a:solidFill>
                  <a:schemeClr val="hlink"/>
                </a:solidFill>
                <a:latin typeface="Roboto"/>
                <a:ea typeface="Roboto"/>
                <a:cs typeface="Roboto"/>
                <a:sym typeface="Roboto"/>
                <a:hlinkClick r:id="rId9"/>
              </a:rPr>
              <a:t>B</a:t>
            </a:r>
            <a:r>
              <a:rPr lang="en" sz="1400" u="sng">
                <a:solidFill>
                  <a:schemeClr val="hlink"/>
                </a:solidFill>
                <a:latin typeface="Roboto"/>
                <a:ea typeface="Roboto"/>
                <a:cs typeface="Roboto"/>
                <a:sym typeface="Roboto"/>
                <a:hlinkClick r:id="rId10"/>
              </a:rPr>
              <a:t>loom Poster leerkracht</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400" u="sng">
                <a:solidFill>
                  <a:schemeClr val="hlink"/>
                </a:solidFill>
                <a:latin typeface="Roboto"/>
                <a:ea typeface="Roboto"/>
                <a:cs typeface="Roboto"/>
                <a:sym typeface="Roboto"/>
                <a:hlinkClick r:id="rId11"/>
              </a:rPr>
              <a:t>BIJLAGE </a:t>
            </a:r>
            <a:r>
              <a:rPr lang="en" sz="1400" u="sng">
                <a:solidFill>
                  <a:schemeClr val="hlink"/>
                </a:solidFill>
                <a:latin typeface="Roboto"/>
                <a:ea typeface="Roboto"/>
                <a:cs typeface="Roboto"/>
                <a:sym typeface="Roboto"/>
                <a:hlinkClick r:id="rId12"/>
              </a:rPr>
              <a:t>B</a:t>
            </a:r>
            <a:r>
              <a:rPr lang="en" sz="1400" u="sng">
                <a:solidFill>
                  <a:schemeClr val="hlink"/>
                </a:solidFill>
                <a:latin typeface="Roboto"/>
                <a:ea typeface="Roboto"/>
                <a:cs typeface="Roboto"/>
                <a:sym typeface="Roboto"/>
                <a:hlinkClick r:id="rId13"/>
              </a:rPr>
              <a:t>loom Poster kinderen</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latin typeface="Roboto"/>
              <a:ea typeface="Roboto"/>
              <a:cs typeface="Roboto"/>
              <a:sym typeface="Roboto"/>
            </a:endParaRPr>
          </a:p>
        </p:txBody>
      </p:sp>
      <p:sp>
        <p:nvSpPr>
          <p:cNvPr id="96" name="Google Shape;96;p17"/>
          <p:cNvSpPr txBox="1"/>
          <p:nvPr>
            <p:ph idx="1" type="subTitle"/>
          </p:nvPr>
        </p:nvSpPr>
        <p:spPr>
          <a:xfrm>
            <a:off x="6476175" y="4741025"/>
            <a:ext cx="2060100" cy="4002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1400">
                <a:solidFill>
                  <a:schemeClr val="lt1"/>
                </a:solidFill>
                <a:latin typeface="Barlow Semi Condensed"/>
                <a:ea typeface="Barlow Semi Condensed"/>
                <a:cs typeface="Barlow Semi Condensed"/>
                <a:sym typeface="Barlow Semi Condensed"/>
              </a:rPr>
              <a:t>PLUSJEKLAS.NL</a:t>
            </a:r>
            <a:endParaRPr sz="1400">
              <a:solidFill>
                <a:schemeClr val="lt1"/>
              </a:solidFill>
              <a:latin typeface="Barlow Semi Condensed"/>
              <a:ea typeface="Barlow Semi Condensed"/>
              <a:cs typeface="Barlow Semi Condensed"/>
              <a:sym typeface="Barlow Semi Condensed"/>
            </a:endParaRPr>
          </a:p>
        </p:txBody>
      </p:sp>
      <p:sp>
        <p:nvSpPr>
          <p:cNvPr id="97" name="Google Shape;97;p17"/>
          <p:cNvSpPr txBox="1"/>
          <p:nvPr>
            <p:ph idx="1" type="subTitle"/>
          </p:nvPr>
        </p:nvSpPr>
        <p:spPr>
          <a:xfrm>
            <a:off x="131350" y="4741025"/>
            <a:ext cx="407700" cy="40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lt1"/>
                </a:solidFill>
                <a:latin typeface="Barlow Semi Condensed"/>
                <a:ea typeface="Barlow Semi Condensed"/>
                <a:cs typeface="Barlow Semi Condensed"/>
                <a:sym typeface="Barlow Semi Condensed"/>
              </a:rPr>
              <a:t>3</a:t>
            </a:r>
            <a:endParaRPr sz="1400">
              <a:solidFill>
                <a:schemeClr val="lt1"/>
              </a:solidFill>
              <a:latin typeface="Barlow Semi Condensed"/>
              <a:ea typeface="Barlow Semi Condensed"/>
              <a:cs typeface="Barlow Semi Condensed"/>
              <a:sym typeface="Barlow Semi Condensed"/>
            </a:endParaRPr>
          </a:p>
        </p:txBody>
      </p:sp>
      <p:sp>
        <p:nvSpPr>
          <p:cNvPr id="98" name="Google Shape;98;p17"/>
          <p:cNvSpPr txBox="1"/>
          <p:nvPr/>
        </p:nvSpPr>
        <p:spPr>
          <a:xfrm>
            <a:off x="713650" y="4741025"/>
            <a:ext cx="64380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Barlow Semi Condensed"/>
                <a:ea typeface="Barlow Semi Condensed"/>
                <a:cs typeface="Barlow Semi Condensed"/>
                <a:sym typeface="Barlow Semi Condensed"/>
              </a:rPr>
              <a:t>VOOR DE LEERKRACHT – </a:t>
            </a:r>
            <a:r>
              <a:rPr lang="en">
                <a:solidFill>
                  <a:srgbClr val="FFFFFF"/>
                </a:solidFill>
                <a:latin typeface="Barlow Semi Condensed"/>
                <a:ea typeface="Barlow Semi Condensed"/>
                <a:cs typeface="Barlow Semi Condensed"/>
                <a:sym typeface="Barlow Semi Condensed"/>
              </a:rPr>
              <a:t>LES 3:  WONEN OP MARS</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Clr>
                <a:schemeClr val="dk1"/>
              </a:buClr>
              <a:buSzPts val="1100"/>
              <a:buFont typeface="Arial"/>
              <a:buNone/>
            </a:pPr>
            <a:r>
              <a:t/>
            </a:r>
            <a:endParaRPr>
              <a:solidFill>
                <a:srgbClr val="FFFFFF"/>
              </a:solidFill>
              <a:latin typeface="Barlow Semi Condensed"/>
              <a:ea typeface="Barlow Semi Condensed"/>
              <a:cs typeface="Barlow Semi Condensed"/>
              <a:sym typeface="Barlow Semi Condensed"/>
            </a:endParaRPr>
          </a:p>
          <a:p>
            <a:pPr indent="0" lvl="0" marL="0" rtl="0" algn="l">
              <a:spcBef>
                <a:spcPts val="0"/>
              </a:spcBef>
              <a:spcAft>
                <a:spcPts val="0"/>
              </a:spcAft>
              <a:buNone/>
            </a:pPr>
            <a:r>
              <a:t/>
            </a:r>
            <a:endParaRPr>
              <a:solidFill>
                <a:srgbClr val="FFFFFF"/>
              </a:solidFill>
              <a:latin typeface="Barlow Semi Condensed"/>
              <a:ea typeface="Barlow Semi Condensed"/>
              <a:cs typeface="Barlow Semi Condensed"/>
              <a:sym typeface="Barlow Semi Condense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