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3" r:id="rId4"/>
    <p:sldId id="276" r:id="rId5"/>
    <p:sldId id="278" r:id="rId6"/>
    <p:sldId id="277" r:id="rId7"/>
    <p:sldId id="272" r:id="rId8"/>
    <p:sldId id="259" r:id="rId9"/>
    <p:sldId id="279" r:id="rId10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D3B5E9"/>
    <a:srgbClr val="9F5FCF"/>
    <a:srgbClr val="3F9C35"/>
    <a:srgbClr val="FFFFFF"/>
    <a:srgbClr val="34B233"/>
    <a:srgbClr val="000000"/>
    <a:srgbClr val="292929"/>
    <a:srgbClr val="D5D2CA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062" y="528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31-1-2024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white">
          <a:xfrm>
            <a:off x="561600" y="172641"/>
            <a:ext cx="8330400" cy="576832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87200"/>
          </a:xfrm>
        </p:spPr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</a:t>
            </a:r>
            <a:r>
              <a:rPr lang="en-GB" noProof="0" dirty="0" err="1"/>
              <a:t>afbeelding</a:t>
            </a:r>
            <a:r>
              <a:rPr lang="en-GB" noProof="0" dirty="0"/>
              <a:t>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op het pictogram </a:t>
            </a:r>
            <a:r>
              <a:rPr lang="en-GB" noProof="0" dirty="0" err="1"/>
              <a:t>als</a:t>
            </a:r>
            <a:r>
              <a:rPr lang="en-GB" noProof="0" dirty="0"/>
              <a:t> u </a:t>
            </a:r>
            <a:r>
              <a:rPr lang="en-GB" noProof="0" dirty="0" err="1"/>
              <a:t>een</a:t>
            </a:r>
            <a:r>
              <a:rPr lang="en-GB" noProof="0" dirty="0"/>
              <a:t> logo wilt </a:t>
            </a:r>
            <a:r>
              <a:rPr lang="en-GB" noProof="0" dirty="0" err="1"/>
              <a:t>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 het pictogram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een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afbeelding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wilt </a:t>
            </a:r>
            <a:r>
              <a:rPr kumimoji="0" lang="en-GB" sz="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576832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stijl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om de </a:t>
            </a:r>
            <a:r>
              <a:rPr lang="en-GB" noProof="0" dirty="0" err="1"/>
              <a:t>modelstijlen</a:t>
            </a:r>
            <a:r>
              <a:rPr lang="en-GB" noProof="0" dirty="0"/>
              <a:t> </a:t>
            </a:r>
            <a:r>
              <a:rPr lang="en-GB" noProof="0" dirty="0" err="1"/>
              <a:t>te</a:t>
            </a:r>
            <a:r>
              <a:rPr lang="en-GB" noProof="0" dirty="0"/>
              <a:t> </a:t>
            </a:r>
            <a:r>
              <a:rPr lang="en-GB" noProof="0" dirty="0" err="1"/>
              <a:t>bewerken</a:t>
            </a:r>
            <a:endParaRPr lang="en-GB" noProof="0" dirty="0"/>
          </a:p>
          <a:p>
            <a:pPr lvl="1"/>
            <a:r>
              <a:rPr lang="en-GB" noProof="0" dirty="0"/>
              <a:t>Tweede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Derde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Vierde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Vijfde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en-GB" noProof="0" smtClean="0"/>
              <a:pPr algn="r"/>
              <a:t>‹#›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7CC89-137A-21D3-4315-4F2E92F43E4A}"/>
              </a:ext>
            </a:extLst>
          </p:cNvPr>
          <p:cNvPicPr>
            <a:picLocks/>
          </p:cNvPicPr>
          <p:nvPr userDrawn="1"/>
        </p:nvPicPr>
        <p:blipFill>
          <a:blip r:embed="rId23"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pic>
        <p:nvPicPr>
          <p:cNvPr id="6" name="Picture Placeholder 5" descr="A group of food on a table&#10;&#10;Description automatically generated">
            <a:extLst>
              <a:ext uri="{FF2B5EF4-FFF2-40B4-BE49-F238E27FC236}">
                <a16:creationId xmlns:a16="http://schemas.microsoft.com/office/drawing/2014/main" id="{C0FF4FDF-EC6D-5B85-8B60-9F4745465E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Henk Wensink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sz="1400" b="1" i="1" dirty="0"/>
              <a:t>Rutger Vlek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WFBR Protein Data Central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>
          <a:xfrm>
            <a:off x="8463600" y="4773600"/>
            <a:ext cx="468000" cy="123188"/>
          </a:xfrm>
        </p:spPr>
        <p:txBody>
          <a:bodyPr wrap="square">
            <a:normAutofit/>
          </a:bodyPr>
          <a:lstStyle/>
          <a:p>
            <a:pPr algn="r">
              <a:spcAft>
                <a:spcPts val="600"/>
              </a:spcAft>
            </a:pPr>
            <a:fld id="{F25965E0-7062-474C-8671-DB3A3CE669B0}" type="slidenum">
              <a:rPr lang="en-GB" smtClean="0"/>
              <a:pPr algn="r">
                <a:spcAft>
                  <a:spcPts val="600"/>
                </a:spcAft>
              </a:pPr>
              <a:t>2</a:t>
            </a:fld>
            <a:r>
              <a:rPr lang="en-GB" dirty="0"/>
              <a:t>/7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93200" y="883920"/>
            <a:ext cx="4104000" cy="3576480"/>
          </a:xfrm>
        </p:spPr>
        <p:txBody>
          <a:bodyPr wrap="square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1500" b="1" dirty="0"/>
              <a:t>What</a:t>
            </a:r>
          </a:p>
          <a:p>
            <a:r>
              <a:rPr lang="en-GB" sz="1500" dirty="0"/>
              <a:t>WFBR FAIR data infrastructure for food protein &amp; health data, supporting research programmes on responsible food choices, protein transition, nutrition &amp; health.</a:t>
            </a:r>
          </a:p>
          <a:p>
            <a:pPr marL="0" indent="0">
              <a:buNone/>
            </a:pPr>
            <a:r>
              <a:rPr lang="en-GB" sz="1500" b="1" dirty="0"/>
              <a:t>Why</a:t>
            </a:r>
          </a:p>
          <a:p>
            <a:r>
              <a:rPr lang="en-GB" sz="1500" dirty="0"/>
              <a:t>Strengthen WFBR data strategy and create FAIR data infrastructure fitting to requirements of WFBR research, to make food protein data accessible.</a:t>
            </a:r>
          </a:p>
          <a:p>
            <a:pPr lvl="1"/>
            <a:endParaRPr lang="en-GB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A4B5D-86C9-4B8D-EF00-51AD82FC3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4" t="17" r="216" b="-18"/>
          <a:stretch/>
        </p:blipFill>
        <p:spPr>
          <a:xfrm>
            <a:off x="4828401" y="1474788"/>
            <a:ext cx="4051491" cy="298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93200" y="828250"/>
            <a:ext cx="8398800" cy="38123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500" b="1" dirty="0"/>
              <a:t>Issue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dirty="0"/>
              <a:t>“Protein” is identified as one of the overarching topics for WFBR research.</a:t>
            </a:r>
            <a:br>
              <a:rPr lang="en-GB" sz="1500" dirty="0"/>
            </a:br>
            <a:r>
              <a:rPr lang="en-GB" sz="1500" dirty="0"/>
              <a:t>But Protein data is scattered over many projects in the 20 WFBR expertise groups.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dirty="0"/>
              <a:t>	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500" dirty="0"/>
          </a:p>
          <a:p>
            <a:pPr marL="0" indent="0">
              <a:lnSpc>
                <a:spcPct val="120000"/>
              </a:lnSpc>
              <a:buNone/>
            </a:pPr>
            <a:endParaRPr lang="en-GB" sz="1500" dirty="0"/>
          </a:p>
          <a:p>
            <a:pPr marL="0" indent="0">
              <a:lnSpc>
                <a:spcPct val="120000"/>
              </a:lnSpc>
              <a:buNone/>
            </a:pPr>
            <a:endParaRPr lang="en-GB" sz="1500" dirty="0"/>
          </a:p>
          <a:p>
            <a:pPr marL="0" indent="0">
              <a:lnSpc>
                <a:spcPct val="120000"/>
              </a:lnSpc>
              <a:buNone/>
            </a:pPr>
            <a:br>
              <a:rPr lang="en-GB" sz="1500" dirty="0"/>
            </a:br>
            <a:r>
              <a:rPr lang="en-GB" sz="1500" dirty="0"/>
              <a:t>This results in a lot of ad hoc data on protein, organised mainly by project and for the project needs……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5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3</a:t>
            </a:fld>
            <a:r>
              <a:rPr lang="en-GB" dirty="0"/>
              <a:t>/7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779754-51CA-37C6-3098-CD7A869A0377}"/>
              </a:ext>
            </a:extLst>
          </p:cNvPr>
          <p:cNvSpPr/>
          <p:nvPr/>
        </p:nvSpPr>
        <p:spPr>
          <a:xfrm>
            <a:off x="579960" y="2313289"/>
            <a:ext cx="1287780" cy="318801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Fermentation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ACC7CF-EC15-26EC-7D71-49E64F11EB8B}"/>
              </a:ext>
            </a:extLst>
          </p:cNvPr>
          <p:cNvSpPr/>
          <p:nvPr/>
        </p:nvSpPr>
        <p:spPr>
          <a:xfrm>
            <a:off x="976200" y="2847028"/>
            <a:ext cx="1287780" cy="318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Biochemistry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34B86E-BC55-3B0A-34B9-352E38BC3471}"/>
              </a:ext>
            </a:extLst>
          </p:cNvPr>
          <p:cNvSpPr/>
          <p:nvPr/>
        </p:nvSpPr>
        <p:spPr>
          <a:xfrm>
            <a:off x="2081100" y="2251523"/>
            <a:ext cx="1790700" cy="3188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Biomass fractionation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A6BAE-C3E3-D1C2-5708-B11679077393}"/>
              </a:ext>
            </a:extLst>
          </p:cNvPr>
          <p:cNvSpPr/>
          <p:nvPr/>
        </p:nvSpPr>
        <p:spPr>
          <a:xfrm>
            <a:off x="2438940" y="2756748"/>
            <a:ext cx="1956840" cy="318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Post-harvest technology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52DD18-F061-FC8B-C1E2-84241B9B0200}"/>
              </a:ext>
            </a:extLst>
          </p:cNvPr>
          <p:cNvSpPr/>
          <p:nvPr/>
        </p:nvSpPr>
        <p:spPr>
          <a:xfrm>
            <a:off x="4085160" y="2069016"/>
            <a:ext cx="1790700" cy="318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Supply chain design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DFC972-8ABA-6531-B2B5-E762CE11996A}"/>
              </a:ext>
            </a:extLst>
          </p:cNvPr>
          <p:cNvSpPr/>
          <p:nvPr/>
        </p:nvSpPr>
        <p:spPr>
          <a:xfrm>
            <a:off x="4466160" y="2632090"/>
            <a:ext cx="2324100" cy="31880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Data Science and Informatics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AA1F93-090A-7F26-449C-69266204B165}"/>
              </a:ext>
            </a:extLst>
          </p:cNvPr>
          <p:cNvSpPr/>
          <p:nvPr/>
        </p:nvSpPr>
        <p:spPr>
          <a:xfrm>
            <a:off x="6249240" y="2191152"/>
            <a:ext cx="1386840" cy="3188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Food technology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9974D8-2A0D-0B01-3579-B69612AFAD3F}"/>
              </a:ext>
            </a:extLst>
          </p:cNvPr>
          <p:cNvSpPr/>
          <p:nvPr/>
        </p:nvSpPr>
        <p:spPr>
          <a:xfrm>
            <a:off x="6081600" y="3315844"/>
            <a:ext cx="1554480" cy="318801"/>
          </a:xfrm>
          <a:prstGeom prst="roundRect">
            <a:avLst/>
          </a:prstGeom>
          <a:solidFill>
            <a:srgbClr val="D3B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…………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51637D-8A56-A9F4-8978-F429271EA41E}"/>
              </a:ext>
            </a:extLst>
          </p:cNvPr>
          <p:cNvSpPr/>
          <p:nvPr/>
        </p:nvSpPr>
        <p:spPr>
          <a:xfrm>
            <a:off x="6938880" y="2874906"/>
            <a:ext cx="1711920" cy="3188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Consumer behaviour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12D7D48-6C67-FDAE-51D6-297442C14A0E}"/>
              </a:ext>
            </a:extLst>
          </p:cNvPr>
          <p:cNvSpPr/>
          <p:nvPr/>
        </p:nvSpPr>
        <p:spPr>
          <a:xfrm>
            <a:off x="4262820" y="3165829"/>
            <a:ext cx="1470720" cy="3188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Nutrition &amp; health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330B2F-39BC-6B46-D3CC-656B138539B4}"/>
              </a:ext>
            </a:extLst>
          </p:cNvPr>
          <p:cNvSpPr/>
          <p:nvPr/>
        </p:nvSpPr>
        <p:spPr>
          <a:xfrm>
            <a:off x="667740" y="3315843"/>
            <a:ext cx="1554480" cy="318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Food Microbiology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54B5A5-7294-081A-F313-CEE3C4D68914}"/>
              </a:ext>
            </a:extLst>
          </p:cNvPr>
          <p:cNvSpPr/>
          <p:nvPr/>
        </p:nvSpPr>
        <p:spPr>
          <a:xfrm>
            <a:off x="2486160" y="3193707"/>
            <a:ext cx="1554480" cy="318801"/>
          </a:xfrm>
          <a:prstGeom prst="roundRect">
            <a:avLst/>
          </a:prstGeom>
          <a:solidFill>
            <a:srgbClr val="F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Water treatment</a:t>
            </a:r>
            <a:endParaRPr lang="nl-N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0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710BB8A-1A04-ABEE-5122-85EA48BDAB37}"/>
              </a:ext>
            </a:extLst>
          </p:cNvPr>
          <p:cNvSpPr/>
          <p:nvPr/>
        </p:nvSpPr>
        <p:spPr>
          <a:xfrm>
            <a:off x="2441391" y="909938"/>
            <a:ext cx="1166203" cy="215814"/>
          </a:xfrm>
          <a:prstGeom prst="roundRect">
            <a:avLst>
              <a:gd name="adj" fmla="val 365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7301F28-D9E3-2011-FECE-99FD54933FBB}"/>
              </a:ext>
            </a:extLst>
          </p:cNvPr>
          <p:cNvSpPr/>
          <p:nvPr/>
        </p:nvSpPr>
        <p:spPr>
          <a:xfrm>
            <a:off x="5772918" y="3218930"/>
            <a:ext cx="1637995" cy="13307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184F7B3-7C3F-A74A-4C92-20C0C63EA604}"/>
              </a:ext>
            </a:extLst>
          </p:cNvPr>
          <p:cNvSpPr/>
          <p:nvPr/>
        </p:nvSpPr>
        <p:spPr>
          <a:xfrm>
            <a:off x="6923991" y="1727163"/>
            <a:ext cx="1637995" cy="1467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3C04E55-301A-1C40-6B8B-0300E34D9B31}"/>
              </a:ext>
            </a:extLst>
          </p:cNvPr>
          <p:cNvSpPr/>
          <p:nvPr/>
        </p:nvSpPr>
        <p:spPr>
          <a:xfrm>
            <a:off x="5242526" y="940245"/>
            <a:ext cx="1637995" cy="1380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32D69B4C-AEA5-80D9-8A00-B43588C0C111}"/>
              </a:ext>
            </a:extLst>
          </p:cNvPr>
          <p:cNvSpPr/>
          <p:nvPr/>
        </p:nvSpPr>
        <p:spPr>
          <a:xfrm>
            <a:off x="3648462" y="2445869"/>
            <a:ext cx="1637995" cy="1700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06F70E5-F75D-3A47-0499-C9DF6C38E042}"/>
              </a:ext>
            </a:extLst>
          </p:cNvPr>
          <p:cNvSpPr/>
          <p:nvPr/>
        </p:nvSpPr>
        <p:spPr>
          <a:xfrm>
            <a:off x="1512522" y="3309192"/>
            <a:ext cx="1637995" cy="12948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B03323F-F137-3C01-8384-B5ACE837D5CD}"/>
              </a:ext>
            </a:extLst>
          </p:cNvPr>
          <p:cNvSpPr/>
          <p:nvPr/>
        </p:nvSpPr>
        <p:spPr>
          <a:xfrm>
            <a:off x="2263479" y="1219060"/>
            <a:ext cx="1284932" cy="13307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15D852-B827-B642-DFE6-AE801E6007DA}"/>
              </a:ext>
            </a:extLst>
          </p:cNvPr>
          <p:cNvSpPr/>
          <p:nvPr/>
        </p:nvSpPr>
        <p:spPr>
          <a:xfrm>
            <a:off x="567651" y="2197247"/>
            <a:ext cx="1637995" cy="10202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31AC9A-2E76-6978-CCE5-FABB8EE39CA2}"/>
              </a:ext>
            </a:extLst>
          </p:cNvPr>
          <p:cNvSpPr/>
          <p:nvPr/>
        </p:nvSpPr>
        <p:spPr>
          <a:xfrm>
            <a:off x="347717" y="655320"/>
            <a:ext cx="8231134" cy="3961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WFBR has scattered protein data on: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4</a:t>
            </a:fld>
            <a:r>
              <a:rPr lang="en-GB" dirty="0"/>
              <a:t>/7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69BDD4-2E29-F4B6-0313-4050400FA60C}"/>
              </a:ext>
            </a:extLst>
          </p:cNvPr>
          <p:cNvGrpSpPr/>
          <p:nvPr/>
        </p:nvGrpSpPr>
        <p:grpSpPr>
          <a:xfrm>
            <a:off x="641952" y="2320989"/>
            <a:ext cx="1539101" cy="896502"/>
            <a:chOff x="1405751" y="1477964"/>
            <a:chExt cx="1539101" cy="896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DA1822-CCD9-DC97-5A04-BDF1E716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1020" y="1477964"/>
              <a:ext cx="1128562" cy="62004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482F1B-CA81-DCAB-12C5-6FF09686795A}"/>
                </a:ext>
              </a:extLst>
            </p:cNvPr>
            <p:cNvSpPr/>
            <p:nvPr/>
          </p:nvSpPr>
          <p:spPr>
            <a:xfrm>
              <a:off x="1405751" y="2010980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Nutrient values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A5A2A5-D6DB-6159-178B-B23E67612B77}"/>
              </a:ext>
            </a:extLst>
          </p:cNvPr>
          <p:cNvGrpSpPr/>
          <p:nvPr/>
        </p:nvGrpSpPr>
        <p:grpSpPr>
          <a:xfrm>
            <a:off x="1602536" y="3406551"/>
            <a:ext cx="1539101" cy="1207225"/>
            <a:chOff x="2445688" y="2935781"/>
            <a:chExt cx="1539101" cy="12072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824F51-B4B9-6DBF-C13C-007DE3463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6195" y="2935781"/>
              <a:ext cx="1253561" cy="930142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9C3F4EA-43C5-A90C-38F8-DB188C13F8D8}"/>
                </a:ext>
              </a:extLst>
            </p:cNvPr>
            <p:cNvSpPr/>
            <p:nvPr/>
          </p:nvSpPr>
          <p:spPr>
            <a:xfrm>
              <a:off x="2445688" y="3779520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Allergy response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01EFDE-231F-7F7A-6D27-10AF132A249F}"/>
              </a:ext>
            </a:extLst>
          </p:cNvPr>
          <p:cNvGrpSpPr/>
          <p:nvPr/>
        </p:nvGrpSpPr>
        <p:grpSpPr>
          <a:xfrm>
            <a:off x="3648462" y="2484095"/>
            <a:ext cx="1539101" cy="1662630"/>
            <a:chOff x="4463283" y="970208"/>
            <a:chExt cx="1539101" cy="1662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FCEA01-85EB-D800-31AD-BAFC85EB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7518" y="970208"/>
              <a:ext cx="1230630" cy="1330711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4BBDDA-972C-802F-8562-E2D9C6F31B1F}"/>
                </a:ext>
              </a:extLst>
            </p:cNvPr>
            <p:cNvSpPr/>
            <p:nvPr/>
          </p:nvSpPr>
          <p:spPr>
            <a:xfrm>
              <a:off x="4463283" y="2269352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Health effects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D36AB2-BFD6-F9F0-AF7B-C7E39A62FADE}"/>
              </a:ext>
            </a:extLst>
          </p:cNvPr>
          <p:cNvGrpSpPr/>
          <p:nvPr/>
        </p:nvGrpSpPr>
        <p:grpSpPr>
          <a:xfrm>
            <a:off x="5262152" y="1011200"/>
            <a:ext cx="1539101" cy="1291662"/>
            <a:chOff x="5033079" y="2908049"/>
            <a:chExt cx="1539101" cy="12916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CCDD5D-A64D-2C8C-2DF6-43FC6E2A1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9229" y="2908049"/>
              <a:ext cx="1066800" cy="952500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7B414DC-5A54-BB7A-A3C9-D4C023376E46}"/>
                </a:ext>
              </a:extLst>
            </p:cNvPr>
            <p:cNvSpPr/>
            <p:nvPr/>
          </p:nvSpPr>
          <p:spPr>
            <a:xfrm>
              <a:off x="5033079" y="3836225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Sustainability and biodiversity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601483-1AD2-6FEE-C512-630D122E1827}"/>
              </a:ext>
            </a:extLst>
          </p:cNvPr>
          <p:cNvGrpSpPr/>
          <p:nvPr/>
        </p:nvGrpSpPr>
        <p:grpSpPr>
          <a:xfrm>
            <a:off x="5882878" y="3204319"/>
            <a:ext cx="1539101" cy="1455177"/>
            <a:chOff x="6577756" y="3748500"/>
            <a:chExt cx="1539101" cy="14551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D75A84-22CA-4EB4-A456-FDE72E92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2994" y="3748500"/>
              <a:ext cx="1128623" cy="119634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E9FDE6D-A79F-E5D6-EE61-B85B94C7577B}"/>
                </a:ext>
              </a:extLst>
            </p:cNvPr>
            <p:cNvSpPr/>
            <p:nvPr/>
          </p:nvSpPr>
          <p:spPr>
            <a:xfrm>
              <a:off x="6577756" y="4840191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Processability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1CBBB0-16AB-2125-66E6-F45AB7C93A7B}"/>
              </a:ext>
            </a:extLst>
          </p:cNvPr>
          <p:cNvGrpSpPr/>
          <p:nvPr/>
        </p:nvGrpSpPr>
        <p:grpSpPr>
          <a:xfrm>
            <a:off x="6859085" y="1622568"/>
            <a:ext cx="1630556" cy="1646601"/>
            <a:chOff x="6107693" y="922047"/>
            <a:chExt cx="1630556" cy="164660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9B7C61F-7183-467A-D346-D3B3979F1324}"/>
                </a:ext>
              </a:extLst>
            </p:cNvPr>
            <p:cNvSpPr/>
            <p:nvPr/>
          </p:nvSpPr>
          <p:spPr>
            <a:xfrm>
              <a:off x="6153150" y="2205162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Taste and texture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5C4F00D-680E-D5C4-EC1B-F0776CA5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7693" y="922047"/>
              <a:ext cx="1630556" cy="133071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2DB067-4A2F-4BBA-651F-E9716A82D4D3}"/>
              </a:ext>
            </a:extLst>
          </p:cNvPr>
          <p:cNvGrpSpPr/>
          <p:nvPr/>
        </p:nvGrpSpPr>
        <p:grpSpPr>
          <a:xfrm>
            <a:off x="2140278" y="1299009"/>
            <a:ext cx="1539101" cy="1146860"/>
            <a:chOff x="6501443" y="2523909"/>
            <a:chExt cx="1539101" cy="11468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CC9B252-4CC5-EC35-604D-1DEFBF887CEC}"/>
                </a:ext>
              </a:extLst>
            </p:cNvPr>
            <p:cNvSpPr/>
            <p:nvPr/>
          </p:nvSpPr>
          <p:spPr>
            <a:xfrm>
              <a:off x="6501443" y="3307283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Storage and supply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5978D89-1563-A68E-C184-CCCDB8EF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1306" y="2523909"/>
              <a:ext cx="1097209" cy="82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20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31AC9A-2E76-6978-CCE5-FABB8EE39CA2}"/>
              </a:ext>
            </a:extLst>
          </p:cNvPr>
          <p:cNvSpPr/>
          <p:nvPr/>
        </p:nvSpPr>
        <p:spPr>
          <a:xfrm>
            <a:off x="347717" y="791056"/>
            <a:ext cx="8231134" cy="3826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Linking it in a FAIR way opens opportunities.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5</a:t>
            </a:fld>
            <a:r>
              <a:rPr lang="en-GB" dirty="0"/>
              <a:t>/7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69BDD4-2E29-F4B6-0313-4050400FA60C}"/>
              </a:ext>
            </a:extLst>
          </p:cNvPr>
          <p:cNvGrpSpPr/>
          <p:nvPr/>
        </p:nvGrpSpPr>
        <p:grpSpPr>
          <a:xfrm>
            <a:off x="641952" y="2320989"/>
            <a:ext cx="1539101" cy="896502"/>
            <a:chOff x="1405751" y="1477964"/>
            <a:chExt cx="1539101" cy="896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DA1822-CCD9-DC97-5A04-BDF1E716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1020" y="1477964"/>
              <a:ext cx="1128562" cy="62004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482F1B-CA81-DCAB-12C5-6FF09686795A}"/>
                </a:ext>
              </a:extLst>
            </p:cNvPr>
            <p:cNvSpPr/>
            <p:nvPr/>
          </p:nvSpPr>
          <p:spPr>
            <a:xfrm>
              <a:off x="1405751" y="2010980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Nutrient values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A5A2A5-D6DB-6159-178B-B23E67612B77}"/>
              </a:ext>
            </a:extLst>
          </p:cNvPr>
          <p:cNvGrpSpPr/>
          <p:nvPr/>
        </p:nvGrpSpPr>
        <p:grpSpPr>
          <a:xfrm>
            <a:off x="1602536" y="3406551"/>
            <a:ext cx="1539101" cy="1207225"/>
            <a:chOff x="2445688" y="2935781"/>
            <a:chExt cx="1539101" cy="12072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824F51-B4B9-6DBF-C13C-007DE3463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6195" y="2935781"/>
              <a:ext cx="1253561" cy="930142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9C3F4EA-43C5-A90C-38F8-DB188C13F8D8}"/>
                </a:ext>
              </a:extLst>
            </p:cNvPr>
            <p:cNvSpPr/>
            <p:nvPr/>
          </p:nvSpPr>
          <p:spPr>
            <a:xfrm>
              <a:off x="2445688" y="3779520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Allergy response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01EFDE-231F-7F7A-6D27-10AF132A249F}"/>
              </a:ext>
            </a:extLst>
          </p:cNvPr>
          <p:cNvGrpSpPr/>
          <p:nvPr/>
        </p:nvGrpSpPr>
        <p:grpSpPr>
          <a:xfrm>
            <a:off x="3780454" y="3046486"/>
            <a:ext cx="1539101" cy="1662630"/>
            <a:chOff x="4463283" y="970208"/>
            <a:chExt cx="1539101" cy="1662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FCEA01-85EB-D800-31AD-BAFC85EB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7518" y="970208"/>
              <a:ext cx="1230630" cy="1330711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4BBDDA-972C-802F-8562-E2D9C6F31B1F}"/>
                </a:ext>
              </a:extLst>
            </p:cNvPr>
            <p:cNvSpPr/>
            <p:nvPr/>
          </p:nvSpPr>
          <p:spPr>
            <a:xfrm>
              <a:off x="4463283" y="2269352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Health effects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D36AB2-BFD6-F9F0-AF7B-C7E39A62FADE}"/>
              </a:ext>
            </a:extLst>
          </p:cNvPr>
          <p:cNvGrpSpPr/>
          <p:nvPr/>
        </p:nvGrpSpPr>
        <p:grpSpPr>
          <a:xfrm>
            <a:off x="5262152" y="1011200"/>
            <a:ext cx="1539101" cy="1291662"/>
            <a:chOff x="5033079" y="2908049"/>
            <a:chExt cx="1539101" cy="12916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CCDD5D-A64D-2C8C-2DF6-43FC6E2A1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9229" y="2908049"/>
              <a:ext cx="1066800" cy="952500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7B414DC-5A54-BB7A-A3C9-D4C023376E46}"/>
                </a:ext>
              </a:extLst>
            </p:cNvPr>
            <p:cNvSpPr/>
            <p:nvPr/>
          </p:nvSpPr>
          <p:spPr>
            <a:xfrm>
              <a:off x="5033079" y="3836225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Sustainability and biodiversity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601483-1AD2-6FEE-C512-630D122E1827}"/>
              </a:ext>
            </a:extLst>
          </p:cNvPr>
          <p:cNvGrpSpPr/>
          <p:nvPr/>
        </p:nvGrpSpPr>
        <p:grpSpPr>
          <a:xfrm>
            <a:off x="5882878" y="3204319"/>
            <a:ext cx="1539101" cy="1455177"/>
            <a:chOff x="6577756" y="3748500"/>
            <a:chExt cx="1539101" cy="14551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D75A84-22CA-4EB4-A456-FDE72E92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2994" y="3748500"/>
              <a:ext cx="1128623" cy="119634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E9FDE6D-A79F-E5D6-EE61-B85B94C7577B}"/>
                </a:ext>
              </a:extLst>
            </p:cNvPr>
            <p:cNvSpPr/>
            <p:nvPr/>
          </p:nvSpPr>
          <p:spPr>
            <a:xfrm>
              <a:off x="6577756" y="4840191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Processability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1CBBB0-16AB-2125-66E6-F45AB7C93A7B}"/>
              </a:ext>
            </a:extLst>
          </p:cNvPr>
          <p:cNvGrpSpPr/>
          <p:nvPr/>
        </p:nvGrpSpPr>
        <p:grpSpPr>
          <a:xfrm>
            <a:off x="6859085" y="1622568"/>
            <a:ext cx="1630556" cy="1646601"/>
            <a:chOff x="6107693" y="922047"/>
            <a:chExt cx="1630556" cy="164660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9B7C61F-7183-467A-D346-D3B3979F1324}"/>
                </a:ext>
              </a:extLst>
            </p:cNvPr>
            <p:cNvSpPr/>
            <p:nvPr/>
          </p:nvSpPr>
          <p:spPr>
            <a:xfrm>
              <a:off x="6153150" y="2205162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Taste and texture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5C4F00D-680E-D5C4-EC1B-F0776CA5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7693" y="922047"/>
              <a:ext cx="1630556" cy="133071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2DB067-4A2F-4BBA-651F-E9716A82D4D3}"/>
              </a:ext>
            </a:extLst>
          </p:cNvPr>
          <p:cNvGrpSpPr/>
          <p:nvPr/>
        </p:nvGrpSpPr>
        <p:grpSpPr>
          <a:xfrm>
            <a:off x="2140278" y="1299009"/>
            <a:ext cx="1539101" cy="1146860"/>
            <a:chOff x="6501443" y="2523909"/>
            <a:chExt cx="1539101" cy="11468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CC9B252-4CC5-EC35-604D-1DEFBF887CEC}"/>
                </a:ext>
              </a:extLst>
            </p:cNvPr>
            <p:cNvSpPr/>
            <p:nvPr/>
          </p:nvSpPr>
          <p:spPr>
            <a:xfrm>
              <a:off x="6501443" y="3307283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Storage and supply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5978D89-1563-A68E-C184-CCCDB8EF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1306" y="2523909"/>
              <a:ext cx="1097209" cy="8215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E6CE40-ED0E-D3F8-D8E9-5C1F9149B528}"/>
              </a:ext>
            </a:extLst>
          </p:cNvPr>
          <p:cNvGrpSpPr/>
          <p:nvPr/>
        </p:nvGrpSpPr>
        <p:grpSpPr>
          <a:xfrm>
            <a:off x="4075835" y="1926871"/>
            <a:ext cx="978448" cy="978448"/>
            <a:chOff x="3956684" y="1730887"/>
            <a:chExt cx="978448" cy="97844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9EB8790-05EE-4A54-C83E-54CF1F9E21FC}"/>
                </a:ext>
              </a:extLst>
            </p:cNvPr>
            <p:cNvSpPr/>
            <p:nvPr/>
          </p:nvSpPr>
          <p:spPr>
            <a:xfrm>
              <a:off x="4049915" y="1824118"/>
              <a:ext cx="791986" cy="7919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4DB1E4-9FB2-CA7E-93A1-788806D2489C}"/>
                </a:ext>
              </a:extLst>
            </p:cNvPr>
            <p:cNvSpPr/>
            <p:nvPr/>
          </p:nvSpPr>
          <p:spPr>
            <a:xfrm>
              <a:off x="3956684" y="1730887"/>
              <a:ext cx="978448" cy="9784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CD787-8C64-89C4-EC4C-40982D898889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4562930" y="2905319"/>
            <a:ext cx="2129" cy="13042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323757-DAF4-173C-9523-6BAA37506A5E}"/>
              </a:ext>
            </a:extLst>
          </p:cNvPr>
          <p:cNvCxnSpPr>
            <a:stCxn id="5" idx="5"/>
          </p:cNvCxnSpPr>
          <p:nvPr/>
        </p:nvCxnSpPr>
        <p:spPr>
          <a:xfrm>
            <a:off x="4910993" y="2762029"/>
            <a:ext cx="1079492" cy="577272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8AD6EE-31B3-A087-F3CF-999502FA6D1D}"/>
              </a:ext>
            </a:extLst>
          </p:cNvPr>
          <p:cNvCxnSpPr>
            <a:stCxn id="5" idx="6"/>
          </p:cNvCxnSpPr>
          <p:nvPr/>
        </p:nvCxnSpPr>
        <p:spPr>
          <a:xfrm>
            <a:off x="5054283" y="2416095"/>
            <a:ext cx="2100052" cy="128573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19BBC4-BBCB-C5AE-8A30-1736831094F9}"/>
              </a:ext>
            </a:extLst>
          </p:cNvPr>
          <p:cNvCxnSpPr>
            <a:stCxn id="5" idx="7"/>
          </p:cNvCxnSpPr>
          <p:nvPr/>
        </p:nvCxnSpPr>
        <p:spPr>
          <a:xfrm flipV="1">
            <a:off x="4910993" y="1803251"/>
            <a:ext cx="539746" cy="2669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B45CF0-AD93-3D49-CEB8-A12C8C853A83}"/>
              </a:ext>
            </a:extLst>
          </p:cNvPr>
          <p:cNvCxnSpPr>
            <a:stCxn id="5" idx="3"/>
          </p:cNvCxnSpPr>
          <p:nvPr/>
        </p:nvCxnSpPr>
        <p:spPr>
          <a:xfrm flipH="1">
            <a:off x="3023827" y="2762029"/>
            <a:ext cx="1195298" cy="644522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28E234-4DBF-387B-5FEC-658C27180ABB}"/>
              </a:ext>
            </a:extLst>
          </p:cNvPr>
          <p:cNvCxnSpPr>
            <a:stCxn id="5" idx="2"/>
          </p:cNvCxnSpPr>
          <p:nvPr/>
        </p:nvCxnSpPr>
        <p:spPr>
          <a:xfrm flipH="1">
            <a:off x="2003111" y="2416095"/>
            <a:ext cx="2072724" cy="245166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4CF8A7-86B9-AB1D-4512-503033686331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504913" y="1803251"/>
            <a:ext cx="714212" cy="2669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44152F8-AC58-0478-28BE-7538E8CE6322}"/>
              </a:ext>
            </a:extLst>
          </p:cNvPr>
          <p:cNvSpPr txBox="1"/>
          <p:nvPr/>
        </p:nvSpPr>
        <p:spPr>
          <a:xfrm>
            <a:off x="4291455" y="2135761"/>
            <a:ext cx="710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Protein </a:t>
            </a:r>
          </a:p>
          <a:p>
            <a:r>
              <a:rPr lang="en-GB" sz="1000" dirty="0">
                <a:solidFill>
                  <a:schemeClr val="bg1"/>
                </a:solidFill>
              </a:rPr>
              <a:t>Data </a:t>
            </a:r>
          </a:p>
          <a:p>
            <a:r>
              <a:rPr lang="en-GB" sz="1000" dirty="0">
                <a:solidFill>
                  <a:schemeClr val="bg1"/>
                </a:solidFill>
              </a:rPr>
              <a:t>Central</a:t>
            </a: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A0B10E-D81A-4D07-4E37-5A1B4CC8737E}"/>
              </a:ext>
            </a:extLst>
          </p:cNvPr>
          <p:cNvSpPr/>
          <p:nvPr/>
        </p:nvSpPr>
        <p:spPr>
          <a:xfrm>
            <a:off x="1985963" y="2636044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C911FEF-A899-0FE3-1F41-20B17E8BC2BF}"/>
              </a:ext>
            </a:extLst>
          </p:cNvPr>
          <p:cNvSpPr/>
          <p:nvPr/>
        </p:nvSpPr>
        <p:spPr>
          <a:xfrm>
            <a:off x="3486150" y="1783556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9DF3F8D-010A-8555-BF0E-7647C2FF23A3}"/>
              </a:ext>
            </a:extLst>
          </p:cNvPr>
          <p:cNvSpPr/>
          <p:nvPr/>
        </p:nvSpPr>
        <p:spPr>
          <a:xfrm>
            <a:off x="5424487" y="1778794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F3216D1-075F-FFBB-61A6-68EA691D83E9}"/>
              </a:ext>
            </a:extLst>
          </p:cNvPr>
          <p:cNvSpPr/>
          <p:nvPr/>
        </p:nvSpPr>
        <p:spPr>
          <a:xfrm>
            <a:off x="3009900" y="3378994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FC9D6EE-24D2-4A8F-C57A-72F2481858EA}"/>
              </a:ext>
            </a:extLst>
          </p:cNvPr>
          <p:cNvSpPr/>
          <p:nvPr/>
        </p:nvSpPr>
        <p:spPr>
          <a:xfrm>
            <a:off x="5957888" y="3307556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EAE6322-0B0C-B774-E4FD-8ECCE3FF6DD9}"/>
              </a:ext>
            </a:extLst>
          </p:cNvPr>
          <p:cNvSpPr/>
          <p:nvPr/>
        </p:nvSpPr>
        <p:spPr>
          <a:xfrm>
            <a:off x="7124700" y="2521744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0371D6-7926-59D7-DBCD-EFA3E5D00DE1}"/>
              </a:ext>
            </a:extLst>
          </p:cNvPr>
          <p:cNvSpPr/>
          <p:nvPr/>
        </p:nvSpPr>
        <p:spPr>
          <a:xfrm>
            <a:off x="4538663" y="3002757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93200" y="873159"/>
            <a:ext cx="4917000" cy="38207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b="1" dirty="0"/>
              <a:t>Opportunities: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Re-usability of research results.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More options to mine the data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Incentive for multidisciplinary research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b="1" dirty="0"/>
              <a:t>Caution:</a:t>
            </a:r>
            <a:r>
              <a:rPr lang="en-GB" sz="1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Involve the domain researcher and tend to their needs.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200" dirty="0"/>
              <a:t>Do not store everything, only information that is (potentially) overarching the projects.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200" dirty="0"/>
              <a:t>WFBR already made a FAIR data infrastructure on Microsoft Azure on food properties like nutrition, taste and eating moment (accessible through API).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Bridging this approach with YODA could expand the accessible protein data within WUR.</a:t>
            </a:r>
            <a:endParaRPr lang="en-GB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6</a:t>
            </a:fld>
            <a:r>
              <a:rPr lang="en-GB" dirty="0"/>
              <a:t>/7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4755C-413E-977D-6515-93423754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873159"/>
            <a:ext cx="2959740" cy="2223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C645C-CF46-3B74-AF46-EA90389A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9700" y="3385550"/>
            <a:ext cx="1742297" cy="11652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519054-F836-648F-4B0A-FD274BC23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411" y="3685668"/>
            <a:ext cx="1744964" cy="7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AF62B-B166-E2B0-40E8-53E837D5B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WFBR Protein Data Central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E1C99-C4E2-5977-8D53-3EE0E9EC6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noProof="0" smtClean="0"/>
              <a:pPr algn="r"/>
              <a:t>7</a:t>
            </a:fld>
            <a:r>
              <a:rPr lang="en-GB" dirty="0"/>
              <a:t>/7</a:t>
            </a:r>
            <a:endParaRPr lang="en-GB" noProof="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3D1CBF1-A5CF-4DD9-4F62-2A4A0E0D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40391"/>
              </p:ext>
            </p:extLst>
          </p:nvPr>
        </p:nvGraphicFramePr>
        <p:xfrm>
          <a:off x="561600" y="941070"/>
          <a:ext cx="8244000" cy="16306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56000">
                  <a:extLst>
                    <a:ext uri="{9D8B030D-6E8A-4147-A177-3AD203B41FA5}">
                      <a16:colId xmlns:a16="http://schemas.microsoft.com/office/drawing/2014/main" val="184324138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31897430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908962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7019896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405799725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78308239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2935250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982613674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8539752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238566749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8634200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137881741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861122638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2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3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4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5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6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7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8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9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10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11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/>
                        <a:t>12</a:t>
                      </a:r>
                      <a:endParaRPr lang="nl-NL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132718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r>
                        <a:rPr lang="en-US" sz="1050" dirty="0"/>
                        <a:t>Requirements analysis. Overview of relevant, available data</a:t>
                      </a:r>
                      <a:endParaRPr lang="nl-NL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490977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r>
                        <a:rPr lang="en-US" sz="1050" dirty="0"/>
                        <a:t>Investigation &amp; design of the infrastructure</a:t>
                      </a:r>
                      <a:endParaRPr lang="nl-NL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34476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r>
                        <a:rPr lang="en-US" sz="1050" dirty="0"/>
                        <a:t>Dissemination workshops with early adopters</a:t>
                      </a:r>
                      <a:endParaRPr lang="nl-NL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323463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r>
                        <a:rPr lang="en-US" sz="1050" dirty="0"/>
                        <a:t>Presentation in WFBR business unit meeting</a:t>
                      </a:r>
                      <a:endParaRPr lang="nl-NL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831781"/>
                  </a:ext>
                </a:extLst>
              </a:tr>
              <a:tr h="165380">
                <a:tc>
                  <a:txBody>
                    <a:bodyPr/>
                    <a:lstStyle/>
                    <a:p>
                      <a:r>
                        <a:rPr lang="en-US" sz="1050" dirty="0"/>
                        <a:t>Contribution to WFBR data strategy</a:t>
                      </a:r>
                      <a:endParaRPr lang="nl-NL" sz="105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8799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6D94E8C-6530-EEE5-7F93-EF4EF6241E1B}"/>
              </a:ext>
            </a:extLst>
          </p:cNvPr>
          <p:cNvSpPr txBox="1"/>
          <p:nvPr/>
        </p:nvSpPr>
        <p:spPr>
          <a:xfrm>
            <a:off x="735487" y="2886685"/>
            <a:ext cx="7673025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b="1" dirty="0"/>
              <a:t>Results: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A protein data central for WFBR and WUR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A way of working to create other overarching WFBR data centrals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GB" dirty="0"/>
              <a:t>	</a:t>
            </a:r>
            <a:r>
              <a:rPr lang="en-GB" i="1" dirty="0"/>
              <a:t>which is a contribution to the WFBR data strategy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67009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1020671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pic>
        <p:nvPicPr>
          <p:cNvPr id="3" name="Picture Placeholder 2" descr="A group of food on a table&#10;&#10;Description automatically generated">
            <a:extLst>
              <a:ext uri="{FF2B5EF4-FFF2-40B4-BE49-F238E27FC236}">
                <a16:creationId xmlns:a16="http://schemas.microsoft.com/office/drawing/2014/main" id="{6C143DE2-C1A5-2CBB-74F2-AD7F10053B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31AC9A-2E76-6978-CCE5-FABB8EE39CA2}"/>
              </a:ext>
            </a:extLst>
          </p:cNvPr>
          <p:cNvSpPr/>
          <p:nvPr/>
        </p:nvSpPr>
        <p:spPr>
          <a:xfrm>
            <a:off x="2346960" y="791056"/>
            <a:ext cx="5021580" cy="38261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WFBR Protein Data Central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9</a:t>
            </a:fld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69BDD4-2E29-F4B6-0313-4050400FA60C}"/>
              </a:ext>
            </a:extLst>
          </p:cNvPr>
          <p:cNvGrpSpPr/>
          <p:nvPr/>
        </p:nvGrpSpPr>
        <p:grpSpPr>
          <a:xfrm>
            <a:off x="2275191" y="2118261"/>
            <a:ext cx="1539101" cy="896502"/>
            <a:chOff x="1405751" y="1477964"/>
            <a:chExt cx="1539101" cy="896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DA1822-CCD9-DC97-5A04-BDF1E7169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1020" y="1477964"/>
              <a:ext cx="1128562" cy="62004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482F1B-CA81-DCAB-12C5-6FF09686795A}"/>
                </a:ext>
              </a:extLst>
            </p:cNvPr>
            <p:cNvSpPr/>
            <p:nvPr/>
          </p:nvSpPr>
          <p:spPr>
            <a:xfrm>
              <a:off x="1405751" y="2010980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Nutrient values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A5A2A5-D6DB-6159-178B-B23E67612B77}"/>
              </a:ext>
            </a:extLst>
          </p:cNvPr>
          <p:cNvGrpSpPr/>
          <p:nvPr/>
        </p:nvGrpSpPr>
        <p:grpSpPr>
          <a:xfrm>
            <a:off x="2449978" y="3132031"/>
            <a:ext cx="1539101" cy="1207225"/>
            <a:chOff x="2445688" y="2935781"/>
            <a:chExt cx="1539101" cy="120722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824F51-B4B9-6DBF-C13C-007DE3463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6195" y="2935781"/>
              <a:ext cx="1253561" cy="930142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9C3F4EA-43C5-A90C-38F8-DB188C13F8D8}"/>
                </a:ext>
              </a:extLst>
            </p:cNvPr>
            <p:cNvSpPr/>
            <p:nvPr/>
          </p:nvSpPr>
          <p:spPr>
            <a:xfrm>
              <a:off x="2445688" y="3779520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Allergy response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01EFDE-231F-7F7A-6D27-10AF132A249F}"/>
              </a:ext>
            </a:extLst>
          </p:cNvPr>
          <p:cNvGrpSpPr/>
          <p:nvPr/>
        </p:nvGrpSpPr>
        <p:grpSpPr>
          <a:xfrm>
            <a:off x="3780454" y="3046486"/>
            <a:ext cx="1539101" cy="1662630"/>
            <a:chOff x="4463283" y="970208"/>
            <a:chExt cx="1539101" cy="1662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FCEA01-85EB-D800-31AD-BAFC85EB8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7518" y="970208"/>
              <a:ext cx="1230630" cy="1330711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4BBDDA-972C-802F-8562-E2D9C6F31B1F}"/>
                </a:ext>
              </a:extLst>
            </p:cNvPr>
            <p:cNvSpPr/>
            <p:nvPr/>
          </p:nvSpPr>
          <p:spPr>
            <a:xfrm>
              <a:off x="4463283" y="2269352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Health effects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ED36AB2-BFD6-F9F0-AF7B-C7E39A62FADE}"/>
              </a:ext>
            </a:extLst>
          </p:cNvPr>
          <p:cNvGrpSpPr/>
          <p:nvPr/>
        </p:nvGrpSpPr>
        <p:grpSpPr>
          <a:xfrm>
            <a:off x="4892928" y="920534"/>
            <a:ext cx="1539101" cy="1291662"/>
            <a:chOff x="5033079" y="2908049"/>
            <a:chExt cx="1539101" cy="12916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CCCDD5D-A64D-2C8C-2DF6-43FC6E2A1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9229" y="2908049"/>
              <a:ext cx="1066800" cy="952500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7B414DC-5A54-BB7A-A3C9-D4C023376E46}"/>
                </a:ext>
              </a:extLst>
            </p:cNvPr>
            <p:cNvSpPr/>
            <p:nvPr/>
          </p:nvSpPr>
          <p:spPr>
            <a:xfrm>
              <a:off x="5033079" y="3836225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Sustainability and biodiversity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7601483-1AD2-6FEE-C512-630D122E1827}"/>
              </a:ext>
            </a:extLst>
          </p:cNvPr>
          <p:cNvGrpSpPr/>
          <p:nvPr/>
        </p:nvGrpSpPr>
        <p:grpSpPr>
          <a:xfrm>
            <a:off x="5210776" y="3135728"/>
            <a:ext cx="1539101" cy="1455177"/>
            <a:chOff x="6577756" y="3748500"/>
            <a:chExt cx="1539101" cy="14551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D75A84-22CA-4EB4-A456-FDE72E92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82994" y="3748500"/>
              <a:ext cx="1128623" cy="1196340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E9FDE6D-A79F-E5D6-EE61-B85B94C7577B}"/>
                </a:ext>
              </a:extLst>
            </p:cNvPr>
            <p:cNvSpPr/>
            <p:nvPr/>
          </p:nvSpPr>
          <p:spPr>
            <a:xfrm>
              <a:off x="6577756" y="4840191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Processability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1CBBB0-16AB-2125-66E6-F45AB7C93A7B}"/>
              </a:ext>
            </a:extLst>
          </p:cNvPr>
          <p:cNvGrpSpPr/>
          <p:nvPr/>
        </p:nvGrpSpPr>
        <p:grpSpPr>
          <a:xfrm>
            <a:off x="5859851" y="1623866"/>
            <a:ext cx="1630556" cy="1646601"/>
            <a:chOff x="6107693" y="922047"/>
            <a:chExt cx="1630556" cy="164660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9B7C61F-7183-467A-D346-D3B3979F1324}"/>
                </a:ext>
              </a:extLst>
            </p:cNvPr>
            <p:cNvSpPr/>
            <p:nvPr/>
          </p:nvSpPr>
          <p:spPr>
            <a:xfrm>
              <a:off x="6153150" y="2205162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Taste and texture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5C4F00D-680E-D5C4-EC1B-F0776CA5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7693" y="922047"/>
              <a:ext cx="1630556" cy="133071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2DB067-4A2F-4BBA-651F-E9716A82D4D3}"/>
              </a:ext>
            </a:extLst>
          </p:cNvPr>
          <p:cNvGrpSpPr/>
          <p:nvPr/>
        </p:nvGrpSpPr>
        <p:grpSpPr>
          <a:xfrm>
            <a:off x="2721836" y="894812"/>
            <a:ext cx="1539101" cy="1146860"/>
            <a:chOff x="6501443" y="2523909"/>
            <a:chExt cx="1539101" cy="11468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CC9B252-4CC5-EC35-604D-1DEFBF887CEC}"/>
                </a:ext>
              </a:extLst>
            </p:cNvPr>
            <p:cNvSpPr/>
            <p:nvPr/>
          </p:nvSpPr>
          <p:spPr>
            <a:xfrm>
              <a:off x="6501443" y="3307283"/>
              <a:ext cx="1539101" cy="3634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Storage and supply</a:t>
              </a:r>
              <a:endParaRPr lang="nl-NL" sz="11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5978D89-1563-A68E-C184-CCCDB8EF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1306" y="2523909"/>
              <a:ext cx="1097209" cy="8215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E6CE40-ED0E-D3F8-D8E9-5C1F9149B528}"/>
              </a:ext>
            </a:extLst>
          </p:cNvPr>
          <p:cNvGrpSpPr/>
          <p:nvPr/>
        </p:nvGrpSpPr>
        <p:grpSpPr>
          <a:xfrm>
            <a:off x="4075835" y="1926871"/>
            <a:ext cx="978448" cy="978448"/>
            <a:chOff x="3956684" y="1730887"/>
            <a:chExt cx="978448" cy="97844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9EB8790-05EE-4A54-C83E-54CF1F9E21FC}"/>
                </a:ext>
              </a:extLst>
            </p:cNvPr>
            <p:cNvSpPr/>
            <p:nvPr/>
          </p:nvSpPr>
          <p:spPr>
            <a:xfrm>
              <a:off x="4049915" y="1824118"/>
              <a:ext cx="791986" cy="7919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74DB1E4-9FB2-CA7E-93A1-788806D2489C}"/>
                </a:ext>
              </a:extLst>
            </p:cNvPr>
            <p:cNvSpPr/>
            <p:nvPr/>
          </p:nvSpPr>
          <p:spPr>
            <a:xfrm>
              <a:off x="3956684" y="1730887"/>
              <a:ext cx="978448" cy="97844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4CD787-8C64-89C4-EC4C-40982D898889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4562930" y="2905319"/>
            <a:ext cx="2129" cy="13042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323757-DAF4-173C-9523-6BAA37506A5E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910993" y="2762029"/>
            <a:ext cx="580170" cy="438371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8AD6EE-31B3-A087-F3CF-999502FA6D1D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5054283" y="2416095"/>
            <a:ext cx="1089342" cy="131843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19BBC4-BBCB-C5AE-8A30-1736831094F9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4910993" y="1724025"/>
            <a:ext cx="161070" cy="346136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B45CF0-AD93-3D49-CEB8-A12C8C853A8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890963" y="2762029"/>
            <a:ext cx="328162" cy="357409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28E234-4DBF-387B-5FEC-658C27180AB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638550" y="2416095"/>
            <a:ext cx="437285" cy="4611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4CF8A7-86B9-AB1D-4512-503033686331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081463" y="1733550"/>
            <a:ext cx="137662" cy="336611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44152F8-AC58-0478-28BE-7538E8CE6322}"/>
              </a:ext>
            </a:extLst>
          </p:cNvPr>
          <p:cNvSpPr txBox="1"/>
          <p:nvPr/>
        </p:nvSpPr>
        <p:spPr>
          <a:xfrm>
            <a:off x="4291455" y="2135761"/>
            <a:ext cx="7106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Protein </a:t>
            </a:r>
          </a:p>
          <a:p>
            <a:r>
              <a:rPr lang="en-GB" sz="1000" dirty="0">
                <a:solidFill>
                  <a:schemeClr val="bg1"/>
                </a:solidFill>
              </a:rPr>
              <a:t>Data </a:t>
            </a:r>
          </a:p>
          <a:p>
            <a:r>
              <a:rPr lang="en-GB" sz="1000" dirty="0">
                <a:solidFill>
                  <a:schemeClr val="bg1"/>
                </a:solidFill>
              </a:rPr>
              <a:t>Central</a:t>
            </a: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A0B10E-D81A-4D07-4E37-5A1B4CC8737E}"/>
              </a:ext>
            </a:extLst>
          </p:cNvPr>
          <p:cNvSpPr/>
          <p:nvPr/>
        </p:nvSpPr>
        <p:spPr>
          <a:xfrm>
            <a:off x="3619202" y="2433316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C911FEF-A899-0FE3-1F41-20B17E8BC2BF}"/>
              </a:ext>
            </a:extLst>
          </p:cNvPr>
          <p:cNvSpPr/>
          <p:nvPr/>
        </p:nvSpPr>
        <p:spPr>
          <a:xfrm>
            <a:off x="4062945" y="1731784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9DF3F8D-010A-8555-BF0E-7647C2FF23A3}"/>
              </a:ext>
            </a:extLst>
          </p:cNvPr>
          <p:cNvSpPr/>
          <p:nvPr/>
        </p:nvSpPr>
        <p:spPr>
          <a:xfrm>
            <a:off x="5055263" y="1688128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F3216D1-075F-FFBB-61A6-68EA691D83E9}"/>
              </a:ext>
            </a:extLst>
          </p:cNvPr>
          <p:cNvSpPr/>
          <p:nvPr/>
        </p:nvSpPr>
        <p:spPr>
          <a:xfrm>
            <a:off x="3857342" y="3104474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FC9D6EE-24D2-4A8F-C57A-72F2481858EA}"/>
              </a:ext>
            </a:extLst>
          </p:cNvPr>
          <p:cNvSpPr/>
          <p:nvPr/>
        </p:nvSpPr>
        <p:spPr>
          <a:xfrm>
            <a:off x="5467823" y="3185319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EAE6322-0B0C-B774-E4FD-8ECCE3FF6DD9}"/>
              </a:ext>
            </a:extLst>
          </p:cNvPr>
          <p:cNvSpPr/>
          <p:nvPr/>
        </p:nvSpPr>
        <p:spPr>
          <a:xfrm>
            <a:off x="6125466" y="2523042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0371D6-7926-59D7-DBCD-EFA3E5D00DE1}"/>
              </a:ext>
            </a:extLst>
          </p:cNvPr>
          <p:cNvSpPr/>
          <p:nvPr/>
        </p:nvSpPr>
        <p:spPr>
          <a:xfrm>
            <a:off x="4538663" y="3002757"/>
            <a:ext cx="45719" cy="4571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l-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56694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3CD1174CB94193F3C761706EF5D8" ma:contentTypeVersion="12" ma:contentTypeDescription="Een nieuw document maken." ma:contentTypeScope="" ma:versionID="7da2518d65b27032884abf34e22b59a4">
  <xsd:schema xmlns:xsd="http://www.w3.org/2001/XMLSchema" xmlns:xs="http://www.w3.org/2001/XMLSchema" xmlns:p="http://schemas.microsoft.com/office/2006/metadata/properties" xmlns:ns2="77a4f2cd-1f94-437f-970e-5e025fd0b096" xmlns:ns3="87e6e125-ef4c-4a5c-86d7-ec07aa7dc625" targetNamespace="http://schemas.microsoft.com/office/2006/metadata/properties" ma:root="true" ma:fieldsID="04f6e68272f13af1cfeafaf011832e67" ns2:_="" ns3:_="">
    <xsd:import namespace="77a4f2cd-1f94-437f-970e-5e025fd0b096"/>
    <xsd:import namespace="87e6e125-ef4c-4a5c-86d7-ec07aa7dc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4f2cd-1f94-437f-970e-5e025fd0b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e125-ef4c-4a5c-86d7-ec07aa7dc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a4f2cd-1f94-437f-970e-5e025fd0b096">
      <Terms xmlns="http://schemas.microsoft.com/office/infopath/2007/PartnerControls"/>
    </lcf76f155ced4ddcb4097134ff3c332f>
    <SharedWithUsers xmlns="87e6e125-ef4c-4a5c-86d7-ec07aa7dc625">
      <UserInfo>
        <DisplayName>Jonge, Jeroen de</DisplayName>
        <AccountId>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D69FD7C-67EE-430D-85E3-1AC48970E625}"/>
</file>

<file path=customXml/itemProps2.xml><?xml version="1.0" encoding="utf-8"?>
<ds:datastoreItem xmlns:ds="http://schemas.openxmlformats.org/officeDocument/2006/customXml" ds:itemID="{E40E9BDD-8EB4-4D9F-BE09-0CD109330DE3}"/>
</file>

<file path=customXml/itemProps3.xml><?xml version="1.0" encoding="utf-8"?>
<ds:datastoreItem xmlns:ds="http://schemas.openxmlformats.org/officeDocument/2006/customXml" ds:itemID="{CEF8E09E-EAF6-4B08-BE0E-6118AE7008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410</Words>
  <Application>Microsoft Office PowerPoint</Application>
  <PresentationFormat>On-screen Show (16:9)</PresentationFormat>
  <Paragraphs>104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WUR</vt:lpstr>
      <vt:lpstr>WFBR Protein Data Central</vt:lpstr>
      <vt:lpstr>WFBR Protein Data Central</vt:lpstr>
      <vt:lpstr>WFBR Protein Data Central</vt:lpstr>
      <vt:lpstr>WFBR Protein Data Central</vt:lpstr>
      <vt:lpstr>WFBR Protein Data Central</vt:lpstr>
      <vt:lpstr>WFBR Protein Data Central</vt:lpstr>
      <vt:lpstr>WFBR Protein Data Central</vt:lpstr>
      <vt:lpstr>WFBR Protein Data Central</vt:lpstr>
      <vt:lpstr>WFBR Protein Data Central</vt:lpstr>
    </vt:vector>
  </TitlesOfParts>
  <Company>Wageningen University &amp;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Wensink, Henk</dc:creator>
  <cp:lastModifiedBy>Wensink, Henk</cp:lastModifiedBy>
  <cp:revision>313</cp:revision>
  <dcterms:created xsi:type="dcterms:W3CDTF">2011-09-29T08:30:03Z</dcterms:created>
  <dcterms:modified xsi:type="dcterms:W3CDTF">2024-02-01T12:21:15Z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WHUKW</vt:lpwstr>
  </property>
  <property fmtid="{D5CDD505-2E9C-101B-9397-08002B2CF9AE}" pid="3" name="ContentTypeId">
    <vt:lpwstr>0x010100299B3CD1174CB94193F3C761706EF5D8</vt:lpwstr>
  </property>
</Properties>
</file>