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86" r:id="rId6"/>
    <p:sldId id="2681" r:id="rId7"/>
    <p:sldId id="2683" r:id="rId8"/>
    <p:sldId id="2695" r:id="rId9"/>
    <p:sldId id="2696" r:id="rId10"/>
    <p:sldId id="258" r:id="rId11"/>
    <p:sldId id="2693" r:id="rId12"/>
    <p:sldId id="260" r:id="rId13"/>
    <p:sldId id="2691" r:id="rId14"/>
    <p:sldId id="2692" r:id="rId15"/>
    <p:sldId id="2689" r:id="rId16"/>
    <p:sldId id="2694" r:id="rId17"/>
    <p:sldId id="2684" r:id="rId18"/>
    <p:sldId id="2697" r:id="rId19"/>
    <p:sldId id="259" r:id="rId20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89487A-9E9A-4F61-9ABC-E788D37CDB21}">
          <p14:sldIdLst>
            <p14:sldId id="256"/>
          </p14:sldIdLst>
        </p14:section>
        <p14:section name="Summary Section" id="{104AB95A-1155-4EE2-920A-818EA9CE0CC8}">
          <p14:sldIdLst>
            <p14:sldId id="2686"/>
          </p14:sldIdLst>
        </p14:section>
        <p14:section name="Vision: From Data to Knowledge via OBDM" id="{149F09D5-C414-4BBF-956B-5976AB155D40}">
          <p14:sldIdLst>
            <p14:sldId id="2681"/>
            <p14:sldId id="2683"/>
          </p14:sldIdLst>
        </p14:section>
        <p14:section name="User involvement" id="{0AFFC01E-4982-489A-AE76-858010422226}">
          <p14:sldIdLst>
            <p14:sldId id="2695"/>
          </p14:sldIdLst>
        </p14:section>
        <p14:section name="user stories overview" id="{604FD0EA-F149-4ADE-804B-15FE0CDD2902}">
          <p14:sldIdLst>
            <p14:sldId id="2696"/>
          </p14:sldIdLst>
        </p14:section>
        <p14:section name="User Story Studie metadata" id="{38556AF4-6E3C-46CC-8909-0E7F36F050FA}">
          <p14:sldIdLst>
            <p14:sldId id="258"/>
            <p14:sldId id="2693"/>
          </p14:sldIdLst>
        </p14:section>
        <p14:section name="User Story Questionnaire" id="{A24921FA-5322-40E9-90E9-89D0D897F7D6}">
          <p14:sldIdLst>
            <p14:sldId id="260"/>
            <p14:sldId id="2691"/>
            <p14:sldId id="2692"/>
          </p14:sldIdLst>
        </p14:section>
        <p14:section name="User Story iRODS" id="{74706D2B-F0F6-4E08-AB2E-3D8843559B2C}">
          <p14:sldIdLst>
            <p14:sldId id="2689"/>
            <p14:sldId id="2694"/>
          </p14:sldIdLst>
        </p14:section>
        <p14:section name="Summary" id="{00D4A137-702F-418A-BFB1-283E58D4D7C2}">
          <p14:sldIdLst>
            <p14:sldId id="2684"/>
            <p14:sldId id="2697"/>
          </p14:sldIdLst>
        </p14:section>
        <p14:section name="Closing" id="{4F1FEE27-226E-456C-81DD-1F3EA92B67D6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6">
          <p15:clr>
            <a:srgbClr val="A4A3A4"/>
          </p15:clr>
        </p15:guide>
        <p15:guide id="3" orient="horz" pos="2811">
          <p15:clr>
            <a:srgbClr val="A4A3A4"/>
          </p15:clr>
        </p15:guide>
        <p15:guide id="4" pos="391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F3C90-66C2-4807-907C-B311EB4C6FFC}" v="53" dt="2024-01-31T11:45:27.049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9" d="100"/>
          <a:sy n="129" d="100"/>
        </p:scale>
        <p:origin x="90" y="348"/>
      </p:cViewPr>
      <p:guideLst>
        <p:guide orient="horz" pos="928"/>
        <p:guide orient="horz" pos="106"/>
        <p:guide orient="horz" pos="2811"/>
        <p:guide pos="39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53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78944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5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6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7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white">
          <a:xfrm>
            <a:off x="561600" y="172641"/>
            <a:ext cx="8330400" cy="576832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8238" y="1365481"/>
            <a:ext cx="8394937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20713" y="1473200"/>
            <a:ext cx="8272462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6" name="Tijdelijke aanduiding voor afbeelding 24"/>
          <p:cNvSpPr>
            <a:spLocks noGrp="1"/>
          </p:cNvSpPr>
          <p:nvPr>
            <p:ph type="pic" sz="quarter" idx="19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9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0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>
            <a:extLst>
              <a:ext uri="{FF2B5EF4-FFF2-40B4-BE49-F238E27FC236}">
                <a16:creationId xmlns:a16="http://schemas.microsoft.com/office/drawing/2014/main" id="{09A78A83-CDD6-4B8E-8C53-2B4A291C403D}"/>
              </a:ext>
            </a:extLst>
          </p:cNvPr>
          <p:cNvSpPr txBox="1"/>
          <p:nvPr userDrawn="1"/>
        </p:nvSpPr>
        <p:spPr>
          <a:xfrm>
            <a:off x="8556757" y="4585647"/>
            <a:ext cx="314802" cy="20773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900" b="1" i="0" dirty="0">
              <a:solidFill>
                <a:schemeClr val="bg2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041197A-77FC-48E7-81EC-40699842B133}"/>
              </a:ext>
            </a:extLst>
          </p:cNvPr>
          <p:cNvSpPr/>
          <p:nvPr userDrawn="1"/>
        </p:nvSpPr>
        <p:spPr>
          <a:xfrm>
            <a:off x="0" y="0"/>
            <a:ext cx="9144000" cy="477219"/>
          </a:xfrm>
          <a:prstGeom prst="rect">
            <a:avLst/>
          </a:prstGeom>
          <a:gradFill flip="none" rotWithShape="1">
            <a:gsLst>
              <a:gs pos="100000">
                <a:srgbClr val="639391"/>
              </a:gs>
              <a:gs pos="0">
                <a:schemeClr val="tx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Marcador de Posição de Conteúdo 9">
            <a:extLst>
              <a:ext uri="{FF2B5EF4-FFF2-40B4-BE49-F238E27FC236}">
                <a16:creationId xmlns:a16="http://schemas.microsoft.com/office/drawing/2014/main" id="{792101D1-9240-43BC-B73A-A2E1593BD8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2288" y="1644151"/>
            <a:ext cx="8119556" cy="26035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20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342818" indent="0">
              <a:spcBef>
                <a:spcPts val="600"/>
              </a:spcBef>
              <a:buNone/>
              <a:defRPr sz="1200">
                <a:solidFill>
                  <a:schemeClr val="accent4">
                    <a:lumMod val="50000"/>
                  </a:schemeClr>
                </a:solidFill>
                <a:latin typeface="+mn-lt"/>
              </a:defRPr>
            </a:lvl2pPr>
            <a:lvl3pPr marL="685638" indent="0">
              <a:spcBef>
                <a:spcPts val="600"/>
              </a:spcBef>
              <a:buNone/>
              <a:defRPr sz="1200">
                <a:solidFill>
                  <a:schemeClr val="accent4">
                    <a:lumMod val="50000"/>
                  </a:schemeClr>
                </a:solidFill>
                <a:latin typeface="+mn-lt"/>
              </a:defRPr>
            </a:lvl3pPr>
            <a:lvl4pPr marL="1028456" indent="0">
              <a:spcBef>
                <a:spcPts val="600"/>
              </a:spcBef>
              <a:buNone/>
              <a:defRPr sz="1200">
                <a:solidFill>
                  <a:schemeClr val="accent4">
                    <a:lumMod val="50000"/>
                  </a:schemeClr>
                </a:solidFill>
                <a:latin typeface="+mn-lt"/>
              </a:defRPr>
            </a:lvl4pPr>
            <a:lvl5pPr marL="1371274" indent="0">
              <a:spcBef>
                <a:spcPts val="600"/>
              </a:spcBef>
              <a:buNone/>
              <a:defRPr sz="1200">
                <a:solidFill>
                  <a:schemeClr val="accent4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PT" noProof="0" dirty="0"/>
              <a:t>Clique para editar os estilos do texto de Modelo Global</a:t>
            </a:r>
          </a:p>
          <a:p>
            <a:pPr lvl="1"/>
            <a:r>
              <a:rPr lang="pt-PT" noProof="0" dirty="0"/>
              <a:t>Segundo nível</a:t>
            </a:r>
          </a:p>
          <a:p>
            <a:pPr lvl="2"/>
            <a:r>
              <a:rPr lang="pt-PT" noProof="0" dirty="0"/>
              <a:t>Terceiro nível</a:t>
            </a:r>
          </a:p>
          <a:p>
            <a:pPr lvl="3"/>
            <a:r>
              <a:rPr lang="pt-PT" noProof="0" dirty="0"/>
              <a:t>Quarto nível</a:t>
            </a:r>
          </a:p>
          <a:p>
            <a:pPr lvl="4"/>
            <a:r>
              <a:rPr lang="pt-PT" noProof="0" dirty="0"/>
              <a:t>Quinto nível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D471A4-403D-4CB2-9163-DD16FCD276A7}"/>
              </a:ext>
            </a:extLst>
          </p:cNvPr>
          <p:cNvSpPr/>
          <p:nvPr userDrawn="1"/>
        </p:nvSpPr>
        <p:spPr>
          <a:xfrm>
            <a:off x="8557207" y="4526793"/>
            <a:ext cx="313899" cy="313899"/>
          </a:xfrm>
          <a:prstGeom prst="ellipse">
            <a:avLst/>
          </a:prstGeom>
          <a:solidFill>
            <a:srgbClr val="6E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BA44E9-122B-4C87-874E-43DEF23453C0}"/>
              </a:ext>
            </a:extLst>
          </p:cNvPr>
          <p:cNvSpPr txBox="1"/>
          <p:nvPr userDrawn="1"/>
        </p:nvSpPr>
        <p:spPr>
          <a:xfrm>
            <a:off x="8556757" y="4585647"/>
            <a:ext cx="314802" cy="20773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900" b="1" i="0" dirty="0">
              <a:solidFill>
                <a:schemeClr val="bg2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DE1F8E-8620-4126-97BD-B1D67719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9" y="1186367"/>
            <a:ext cx="8119555" cy="352897"/>
          </a:xfrm>
          <a:prstGeom prst="rect">
            <a:avLst/>
          </a:prstGeom>
        </p:spPr>
        <p:txBody>
          <a:bodyPr/>
          <a:lstStyle>
            <a:lvl1pPr marL="265113" indent="-265113">
              <a:buFont typeface="+mj-lt"/>
              <a:buAutoNum type="arabicPeriod"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795640-2540-45CD-9189-673082C5E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289" y="4418018"/>
            <a:ext cx="1680981" cy="5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6677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DEF8E-12A2-E6DD-465C-41550B67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E53FF-11C1-71BD-033C-12E2192F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DB98-5196-9028-D491-05E7EF6A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EF6F-EB76-4348-B9DA-337510ED73E3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64D9-C318-6490-5B6C-339BE077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733FA-8B13-E302-6B1A-08707BF8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E3A-03AC-419F-8E32-34CF69863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858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64830"/>
            <a:ext cx="4102100" cy="3097633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3200"/>
            <a:ext cx="4102100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7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28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69210"/>
            <a:ext cx="8330400" cy="576832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501567" y="1368000"/>
            <a:ext cx="8391607" cy="30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3600" y="4773600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7C483-CD1B-3EF2-5AD6-64CA76D1BFC4}"/>
              </a:ext>
            </a:extLst>
          </p:cNvPr>
          <p:cNvPicPr>
            <a:picLocks/>
          </p:cNvPicPr>
          <p:nvPr userDrawn="1"/>
        </p:nvPicPr>
        <p:blipFill>
          <a:blip r:embed="rId26"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  <p:sldLayoutId id="2147483675" r:id="rId22"/>
    <p:sldLayoutId id="2147483676" r:id="rId23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ules.bloem@wur.nl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Robbert.Robbemond@wur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7.xml"/><Relationship Id="rId7" Type="http://schemas.openxmlformats.org/officeDocument/2006/relationships/image" Target="../media/image3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9.xml"/><Relationship Id="rId5" Type="http://schemas.openxmlformats.org/officeDocument/2006/relationships/image" Target="../media/image35.png"/><Relationship Id="rId10" Type="http://schemas.openxmlformats.org/officeDocument/2006/relationships/image" Target="../media/image360.png"/><Relationship Id="rId4" Type="http://schemas.openxmlformats.org/officeDocument/2006/relationships/image" Target="../media/image340.png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Streamlining Models </a:t>
            </a:r>
          </a:p>
        </p:txBody>
      </p:sp>
      <p:pic>
        <p:nvPicPr>
          <p:cNvPr id="6" name="Picture Placeholder 5" descr="A network made up of connected lines and dots">
            <a:extLst>
              <a:ext uri="{FF2B5EF4-FFF2-40B4-BE49-F238E27FC236}">
                <a16:creationId xmlns:a16="http://schemas.microsoft.com/office/drawing/2014/main" id="{31BFEC7A-BE97-35A0-E712-DFA37D3377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400" dirty="0"/>
              <a:t>Solution for research in the social sciences using questionnaires for data acquisition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01-02-2024, Jules Bloem &amp; Robbert Robbemond</a:t>
            </a:r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CE52D29-F404-E8E2-62FA-CCCE9967EB5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-135" r="926"/>
          <a:stretch/>
        </p:blipFill>
        <p:spPr>
          <a:xfrm>
            <a:off x="588023" y="366951"/>
            <a:ext cx="7994377" cy="3861235"/>
          </a:xfrm>
          <a:ln>
            <a:solidFill>
              <a:schemeClr val="bg2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EBB15-9DF2-A2CD-5F3F-4BEB4B0E37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0EFFE3A-03AC-419F-8E32-34CF69863C96}" type="slidenum">
              <a:rPr lang="en-GB" smtClean="0"/>
              <a:t>10</a:t>
            </a:fld>
            <a:endParaRPr lang="en-GB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0DB8760-559B-BFCB-D062-0678E6BCB964}"/>
              </a:ext>
            </a:extLst>
          </p:cNvPr>
          <p:cNvSpPr/>
          <p:nvPr/>
        </p:nvSpPr>
        <p:spPr>
          <a:xfrm>
            <a:off x="5840389" y="4052001"/>
            <a:ext cx="2715588" cy="783193"/>
          </a:xfrm>
          <a:prstGeom prst="wedgeRoundRectCallout">
            <a:avLst>
              <a:gd name="adj1" fmla="val -27687"/>
              <a:gd name="adj2" fmla="val -9105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Questionnaire in CDP </a:t>
            </a:r>
            <a:r>
              <a:rPr lang="nl-NL" sz="2000" dirty="0" err="1">
                <a:solidFill>
                  <a:prstClr val="black"/>
                </a:solidFill>
                <a:latin typeface="Calibri" panose="020F0502020204030204"/>
              </a:rPr>
              <a:t>DataLift</a:t>
            </a:r>
            <a:endParaRPr lang="nl-NL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4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59EAA6-6B56-098E-6634-2D7558F301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11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96865-160A-7153-8A26-F50AD6523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73" y="381860"/>
            <a:ext cx="8123527" cy="3852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3A4B10D-4B3E-7FD4-3D39-81CC850B66E8}"/>
              </a:ext>
            </a:extLst>
          </p:cNvPr>
          <p:cNvSpPr/>
          <p:nvPr/>
        </p:nvSpPr>
        <p:spPr>
          <a:xfrm>
            <a:off x="5632076" y="4052001"/>
            <a:ext cx="2937851" cy="783193"/>
          </a:xfrm>
          <a:prstGeom prst="wedgeRoundRectCallout">
            <a:avLst>
              <a:gd name="adj1" fmla="val -27687"/>
              <a:gd name="adj2" fmla="val -9105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Data model of Questionnaire in Adagio</a:t>
            </a:r>
          </a:p>
        </p:txBody>
      </p:sp>
    </p:spTree>
    <p:extLst>
      <p:ext uri="{BB962C8B-B14F-4D97-AF65-F5344CB8AC3E}">
        <p14:creationId xmlns:p14="http://schemas.microsoft.com/office/powerpoint/2010/main" val="43240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D44589B-BDBA-C2BB-C5D7-8267CA535C75}"/>
              </a:ext>
            </a:extLst>
          </p:cNvPr>
          <p:cNvSpPr/>
          <p:nvPr/>
        </p:nvSpPr>
        <p:spPr>
          <a:xfrm>
            <a:off x="3047635" y="896083"/>
            <a:ext cx="2508281" cy="13758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8596E3B-46FB-6932-A69E-00F4A381A856}"/>
              </a:ext>
            </a:extLst>
          </p:cNvPr>
          <p:cNvSpPr/>
          <p:nvPr/>
        </p:nvSpPr>
        <p:spPr>
          <a:xfrm>
            <a:off x="6456924" y="779351"/>
            <a:ext cx="2508281" cy="11875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C071A-80A8-0C21-F3E4-2EBF451F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91708"/>
          </a:xfrm>
        </p:spPr>
        <p:txBody>
          <a:bodyPr/>
          <a:lstStyle/>
          <a:p>
            <a:r>
              <a:rPr lang="nl-NL" b="0" i="0" dirty="0">
                <a:solidFill>
                  <a:srgbClr val="0052CC"/>
                </a:solidFill>
                <a:effectLst/>
                <a:latin typeface="-apple-system"/>
              </a:rPr>
              <a:t>User Story </a:t>
            </a:r>
            <a:r>
              <a:rPr lang="nl-NL" b="0" i="0" dirty="0" err="1">
                <a:solidFill>
                  <a:srgbClr val="0052CC"/>
                </a:solidFill>
                <a:effectLst/>
                <a:latin typeface="-apple-system"/>
              </a:rPr>
              <a:t>iRODS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A37F14-A57E-A9D1-7FBE-D413B88C11B5}"/>
              </a:ext>
            </a:extLst>
          </p:cNvPr>
          <p:cNvSpPr/>
          <p:nvPr/>
        </p:nvSpPr>
        <p:spPr>
          <a:xfrm>
            <a:off x="6456924" y="2703615"/>
            <a:ext cx="2508281" cy="217608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A550ABD-5CE1-7D2F-D277-B44B34A96527}"/>
              </a:ext>
            </a:extLst>
          </p:cNvPr>
          <p:cNvSpPr/>
          <p:nvPr/>
        </p:nvSpPr>
        <p:spPr>
          <a:xfrm>
            <a:off x="3106534" y="3472618"/>
            <a:ext cx="2508281" cy="11875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CF3ED7-F1CC-FC7C-9485-12F9DBD2E883}"/>
              </a:ext>
            </a:extLst>
          </p:cNvPr>
          <p:cNvSpPr txBox="1"/>
          <p:nvPr/>
        </p:nvSpPr>
        <p:spPr>
          <a:xfrm>
            <a:off x="4104147" y="4166810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CDP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A98A271-4C05-D3F9-33CB-9E4D71744715}"/>
              </a:ext>
            </a:extLst>
          </p:cNvPr>
          <p:cNvSpPr/>
          <p:nvPr/>
        </p:nvSpPr>
        <p:spPr>
          <a:xfrm>
            <a:off x="6139603" y="2292191"/>
            <a:ext cx="994050" cy="884391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Adagio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C466EC9-B3FF-59D1-3C01-CA3A1CAB7956}"/>
              </a:ext>
            </a:extLst>
          </p:cNvPr>
          <p:cNvSpPr/>
          <p:nvPr/>
        </p:nvSpPr>
        <p:spPr>
          <a:xfrm>
            <a:off x="2733810" y="2913469"/>
            <a:ext cx="994050" cy="977520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 w="19050">
            <a:solidFill>
              <a:srgbClr val="000000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Study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mngt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 tool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9F1407C-E53F-4C18-5C39-8CF1A51F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357" y="3685678"/>
            <a:ext cx="1609483" cy="646232"/>
          </a:xfrm>
          <a:prstGeom prst="rect">
            <a:avLst/>
          </a:prstGeom>
        </p:spPr>
      </p:pic>
      <p:pic>
        <p:nvPicPr>
          <p:cNvPr id="10" name="Graphic 9" descr="Office worker female with solid fill">
            <a:extLst>
              <a:ext uri="{FF2B5EF4-FFF2-40B4-BE49-F238E27FC236}">
                <a16:creationId xmlns:a16="http://schemas.microsoft.com/office/drawing/2014/main" id="{58080EB5-F2FD-EB65-F017-B12250B20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0441" y="3722624"/>
            <a:ext cx="685800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CE312F-8143-031D-2D62-EEDCCE95B503}"/>
              </a:ext>
            </a:extLst>
          </p:cNvPr>
          <p:cNvSpPr txBox="1"/>
          <p:nvPr/>
        </p:nvSpPr>
        <p:spPr>
          <a:xfrm>
            <a:off x="1988712" y="4336870"/>
            <a:ext cx="9709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Researcher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F055504-322A-342E-2B8E-618511A47B75}"/>
              </a:ext>
            </a:extLst>
          </p:cNvPr>
          <p:cNvCxnSpPr>
            <a:cxnSpLocks/>
            <a:stCxn id="10" idx="3"/>
            <a:endCxn id="36" idx="1"/>
          </p:cNvCxnSpPr>
          <p:nvPr/>
        </p:nvCxnSpPr>
        <p:spPr>
          <a:xfrm flipV="1">
            <a:off x="2806241" y="4008794"/>
            <a:ext cx="749116" cy="5673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3726CC9-F34B-5AB4-0E0B-4CC9AE5CB8D8}"/>
              </a:ext>
            </a:extLst>
          </p:cNvPr>
          <p:cNvCxnSpPr>
            <a:cxnSpLocks/>
            <a:stCxn id="36" idx="3"/>
            <a:endCxn id="30" idx="1"/>
          </p:cNvCxnSpPr>
          <p:nvPr/>
        </p:nvCxnSpPr>
        <p:spPr>
          <a:xfrm flipV="1">
            <a:off x="5164840" y="3447788"/>
            <a:ext cx="2027922" cy="56100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93B2DB72-4F01-5481-CCB0-BE9D4AC6CA2F}"/>
              </a:ext>
            </a:extLst>
          </p:cNvPr>
          <p:cNvSpPr/>
          <p:nvPr/>
        </p:nvSpPr>
        <p:spPr>
          <a:xfrm>
            <a:off x="7595801" y="3681558"/>
            <a:ext cx="322550" cy="38396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7FA32-7F76-2802-87F9-6F6CC051234D}"/>
              </a:ext>
            </a:extLst>
          </p:cNvPr>
          <p:cNvSpPr txBox="1"/>
          <p:nvPr/>
        </p:nvSpPr>
        <p:spPr>
          <a:xfrm>
            <a:off x="6995551" y="4088665"/>
            <a:ext cx="1643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prstClr val="black"/>
                </a:solidFill>
                <a:latin typeface="Calibri" panose="020F0502020204030204"/>
              </a:rPr>
              <a:t>Study provenance metadata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prstClr val="black"/>
                </a:solidFill>
                <a:latin typeface="Calibri" panose="020F0502020204030204"/>
              </a:rPr>
              <a:t>Study Questionnaire design </a:t>
            </a:r>
            <a:r>
              <a:rPr lang="en-GB" sz="825" dirty="0" err="1">
                <a:solidFill>
                  <a:prstClr val="black"/>
                </a:solidFill>
                <a:latin typeface="Calibri" panose="020F0502020204030204"/>
              </a:rPr>
              <a:t>datamodel</a:t>
            </a:r>
            <a:endParaRPr lang="en-GB" sz="825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825" dirty="0">
                <a:solidFill>
                  <a:prstClr val="black"/>
                </a:solidFill>
                <a:latin typeface="Calibri" panose="020F0502020204030204"/>
              </a:rPr>
              <a:t>Study </a:t>
            </a:r>
            <a:r>
              <a:rPr lang="en-GB" sz="825" dirty="0" err="1">
                <a:solidFill>
                  <a:prstClr val="black"/>
                </a:solidFill>
                <a:latin typeface="Calibri" panose="020F0502020204030204"/>
              </a:rPr>
              <a:t>Qresults</a:t>
            </a:r>
            <a:r>
              <a:rPr lang="en-GB" sz="825" dirty="0">
                <a:solidFill>
                  <a:prstClr val="black"/>
                </a:solidFill>
                <a:latin typeface="Calibri" panose="020F0502020204030204"/>
              </a:rPr>
              <a:t> data loaded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BB22FEA-4267-297E-CBB8-D1E151FE7913}"/>
              </a:ext>
            </a:extLst>
          </p:cNvPr>
          <p:cNvCxnSpPr>
            <a:cxnSpLocks/>
            <a:stCxn id="100" idx="0"/>
            <a:endCxn id="37" idx="3"/>
          </p:cNvCxnSpPr>
          <p:nvPr/>
        </p:nvCxnSpPr>
        <p:spPr>
          <a:xfrm rot="16200000" flipV="1">
            <a:off x="7660633" y="1406591"/>
            <a:ext cx="965066" cy="439145"/>
          </a:xfrm>
          <a:prstGeom prst="bentConnector2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1EA637E-3C57-A47A-858C-EC6C74B13EA9}"/>
              </a:ext>
            </a:extLst>
          </p:cNvPr>
          <p:cNvSpPr/>
          <p:nvPr/>
        </p:nvSpPr>
        <p:spPr>
          <a:xfrm>
            <a:off x="24349" y="760918"/>
            <a:ext cx="2152294" cy="3394755"/>
          </a:xfrm>
          <a:prstGeom prst="wedgeRoundRectCallout">
            <a:avLst>
              <a:gd name="adj1" fmla="val 60897"/>
              <a:gd name="adj2" fmla="val 3750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350" dirty="0">
                <a:solidFill>
                  <a:prstClr val="black"/>
                </a:solidFill>
                <a:latin typeface="Calibri" panose="020F0502020204030204"/>
              </a:rPr>
              <a:t>Als consumenten-onderzoeker wil ik mijn survey-resultaten kunnen analyseren en visualiseren (</a:t>
            </a:r>
            <a:r>
              <a:rPr lang="nl-NL" sz="1350" dirty="0" err="1">
                <a:solidFill>
                  <a:prstClr val="black"/>
                </a:solidFill>
                <a:latin typeface="Calibri" panose="020F0502020204030204"/>
              </a:rPr>
              <a:t>mbv</a:t>
            </a:r>
            <a:r>
              <a:rPr lang="nl-NL" sz="1350" dirty="0">
                <a:solidFill>
                  <a:prstClr val="black"/>
                </a:solidFill>
                <a:latin typeface="Calibri" panose="020F0502020204030204"/>
              </a:rPr>
              <a:t> Adagio), delen met collega-onderzoekers (</a:t>
            </a:r>
            <a:r>
              <a:rPr lang="nl-NL" sz="1350" dirty="0" err="1">
                <a:solidFill>
                  <a:prstClr val="black"/>
                </a:solidFill>
                <a:latin typeface="Calibri" panose="020F0502020204030204"/>
              </a:rPr>
              <a:t>mbv</a:t>
            </a:r>
            <a:r>
              <a:rPr lang="nl-NL" sz="1350" dirty="0">
                <a:solidFill>
                  <a:prstClr val="black"/>
                </a:solidFill>
                <a:latin typeface="Calibri" panose="020F0502020204030204"/>
              </a:rPr>
              <a:t> YODA/</a:t>
            </a:r>
            <a:r>
              <a:rPr lang="nl-NL" sz="1350" dirty="0" err="1">
                <a:solidFill>
                  <a:prstClr val="black"/>
                </a:solidFill>
                <a:latin typeface="Calibri" panose="020F0502020204030204"/>
              </a:rPr>
              <a:t>iRODS</a:t>
            </a:r>
            <a:r>
              <a:rPr lang="nl-NL" sz="1350" dirty="0">
                <a:solidFill>
                  <a:prstClr val="black"/>
                </a:solidFill>
                <a:latin typeface="Calibri" panose="020F0502020204030204"/>
              </a:rPr>
              <a:t>) terwijl ik mijn studie informatie via CDP beheer (1 cockpit) zodat voldoen aan de FAIR principes mij zo min mogelijk administratie oplevert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47FB9-75B4-2CAF-B87F-3842A2C716DE}"/>
              </a:ext>
            </a:extLst>
          </p:cNvPr>
          <p:cNvSpPr txBox="1"/>
          <p:nvPr/>
        </p:nvSpPr>
        <p:spPr>
          <a:xfrm>
            <a:off x="7233609" y="1293671"/>
            <a:ext cx="9712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Yoda/</a:t>
            </a:r>
            <a:r>
              <a:rPr lang="en-GB" sz="1350" dirty="0" err="1">
                <a:solidFill>
                  <a:prstClr val="black"/>
                </a:solidFill>
                <a:latin typeface="Calibri" panose="020F0502020204030204"/>
              </a:rPr>
              <a:t>iRods</a:t>
            </a: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1A3DD-BBCF-8F14-148D-11AD5E248BC5}"/>
              </a:ext>
            </a:extLst>
          </p:cNvPr>
          <p:cNvSpPr txBox="1"/>
          <p:nvPr/>
        </p:nvSpPr>
        <p:spPr>
          <a:xfrm>
            <a:off x="3419481" y="1934014"/>
            <a:ext cx="8162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Qualtrics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59A0D3-F7B3-8E79-3BCD-984597E28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844" y="1582407"/>
            <a:ext cx="364382" cy="3000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86C4EE-351B-7C6C-69D9-BACAE243A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329" y="993591"/>
            <a:ext cx="457264" cy="300080"/>
          </a:xfrm>
          <a:prstGeom prst="rect">
            <a:avLst/>
          </a:prstGeom>
        </p:spPr>
      </p:pic>
      <p:pic>
        <p:nvPicPr>
          <p:cNvPr id="40" name="Graphic 39" descr="Male profile outline">
            <a:extLst>
              <a:ext uri="{FF2B5EF4-FFF2-40B4-BE49-F238E27FC236}">
                <a16:creationId xmlns:a16="http://schemas.microsoft.com/office/drawing/2014/main" id="{4189B93B-1A06-2504-3572-4F246FABC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4428" y="1693078"/>
            <a:ext cx="685800" cy="685800"/>
          </a:xfrm>
          <a:prstGeom prst="rect">
            <a:avLst/>
          </a:prstGeom>
        </p:spPr>
      </p:pic>
      <p:sp>
        <p:nvSpPr>
          <p:cNvPr id="46" name="Rectangle: Folded Corner 45">
            <a:extLst>
              <a:ext uri="{FF2B5EF4-FFF2-40B4-BE49-F238E27FC236}">
                <a16:creationId xmlns:a16="http://schemas.microsoft.com/office/drawing/2014/main" id="{9F5B78A2-AE13-9B52-FB08-94E10810D1D7}"/>
              </a:ext>
            </a:extLst>
          </p:cNvPr>
          <p:cNvSpPr/>
          <p:nvPr/>
        </p:nvSpPr>
        <p:spPr>
          <a:xfrm>
            <a:off x="4455992" y="2446015"/>
            <a:ext cx="311727" cy="459059"/>
          </a:xfrm>
          <a:prstGeom prst="foldedCorner">
            <a:avLst>
              <a:gd name="adj" fmla="val 42381"/>
            </a:avLst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2F8D01-F628-78E1-89F8-1EB6B4FB5AB2}"/>
              </a:ext>
            </a:extLst>
          </p:cNvPr>
          <p:cNvSpPr txBox="1"/>
          <p:nvPr/>
        </p:nvSpPr>
        <p:spPr>
          <a:xfrm>
            <a:off x="6875746" y="1966919"/>
            <a:ext cx="13342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Survey raw data </a:t>
            </a:r>
            <a:r>
              <a:rPr lang="en-GB" sz="1350" dirty="0" err="1">
                <a:solidFill>
                  <a:prstClr val="black"/>
                </a:solidFill>
                <a:latin typeface="Calibri" panose="020F0502020204030204"/>
              </a:rPr>
              <a:t>incl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study metadata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F74BFDA-ED09-22E9-F7FD-F005CA459449}"/>
              </a:ext>
            </a:extLst>
          </p:cNvPr>
          <p:cNvSpPr txBox="1"/>
          <p:nvPr/>
        </p:nvSpPr>
        <p:spPr>
          <a:xfrm>
            <a:off x="3305428" y="2410178"/>
            <a:ext cx="11538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 err="1">
                <a:solidFill>
                  <a:prstClr val="black"/>
                </a:solidFill>
                <a:latin typeface="Calibri" panose="020F0502020204030204"/>
              </a:rPr>
              <a:t>Surveyresults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data.csv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47A27B6-0029-AB15-F473-4DD3BDD2D080}"/>
              </a:ext>
            </a:extLst>
          </p:cNvPr>
          <p:cNvSpPr/>
          <p:nvPr/>
        </p:nvSpPr>
        <p:spPr>
          <a:xfrm>
            <a:off x="5915922" y="597871"/>
            <a:ext cx="933897" cy="889611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8A00">
              <a:alpha val="50000"/>
            </a:srgbClr>
          </a:solidFill>
          <a:ln w="25400" cap="flat" cmpd="sng" algn="ctr">
            <a:solidFill>
              <a:srgbClr val="008A00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algn="ctr" defTabSz="8890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700" kern="0" dirty="0" err="1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iRods</a:t>
            </a:r>
            <a:endParaRPr lang="en-GB" sz="700" kern="0" dirty="0">
              <a:solidFill>
                <a:srgbClr val="005172"/>
              </a:solidFill>
              <a:effectLst>
                <a:glow rad="127000">
                  <a:srgbClr val="FFFFFF"/>
                </a:glow>
              </a:effectLst>
              <a:latin typeface="Verdan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9440E55-D52F-14A7-8B85-0717F9584C95}"/>
              </a:ext>
            </a:extLst>
          </p:cNvPr>
          <p:cNvSpPr txBox="1"/>
          <p:nvPr/>
        </p:nvSpPr>
        <p:spPr>
          <a:xfrm>
            <a:off x="2120441" y="2369397"/>
            <a:ext cx="9044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Consumer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FD5713A-F9C1-9DBB-CADE-A3151A609B44}"/>
              </a:ext>
            </a:extLst>
          </p:cNvPr>
          <p:cNvSpPr/>
          <p:nvPr/>
        </p:nvSpPr>
        <p:spPr>
          <a:xfrm>
            <a:off x="2567328" y="626594"/>
            <a:ext cx="1014768" cy="955812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6AADE4">
              <a:alpha val="70000"/>
            </a:srgbClr>
          </a:solidFill>
          <a:ln w="25400" cap="flat" cmpd="sng" algn="ctr">
            <a:solidFill>
              <a:srgbClr val="005172">
                <a:alpha val="50000"/>
              </a:srgbClr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Survey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Tool</a:t>
            </a:r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11C4B774-9CAB-D69B-8C7B-F2C54CE96E8B}"/>
              </a:ext>
            </a:extLst>
          </p:cNvPr>
          <p:cNvCxnSpPr>
            <a:cxnSpLocks/>
            <a:stCxn id="40" idx="3"/>
            <a:endCxn id="9" idx="1"/>
          </p:cNvCxnSpPr>
          <p:nvPr/>
        </p:nvCxnSpPr>
        <p:spPr>
          <a:xfrm flipV="1">
            <a:off x="2910228" y="1732447"/>
            <a:ext cx="763616" cy="30353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36333336-D972-116E-D44E-B0C61CBA00BD}"/>
              </a:ext>
            </a:extLst>
          </p:cNvPr>
          <p:cNvCxnSpPr>
            <a:cxnSpLocks/>
            <a:stCxn id="9" idx="3"/>
            <a:endCxn id="46" idx="0"/>
          </p:cNvCxnSpPr>
          <p:nvPr/>
        </p:nvCxnSpPr>
        <p:spPr>
          <a:xfrm>
            <a:off x="4038226" y="1732447"/>
            <a:ext cx="573630" cy="71356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D711BBF0-8E4F-5A0D-32FF-EC7EFAE08B34}"/>
              </a:ext>
            </a:extLst>
          </p:cNvPr>
          <p:cNvCxnSpPr>
            <a:cxnSpLocks/>
            <a:stCxn id="46" idx="2"/>
            <a:endCxn id="36" idx="0"/>
          </p:cNvCxnSpPr>
          <p:nvPr/>
        </p:nvCxnSpPr>
        <p:spPr>
          <a:xfrm rot="5400000">
            <a:off x="4095676" y="3169498"/>
            <a:ext cx="780604" cy="25175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: Folded Corner 99">
            <a:extLst>
              <a:ext uri="{FF2B5EF4-FFF2-40B4-BE49-F238E27FC236}">
                <a16:creationId xmlns:a16="http://schemas.microsoft.com/office/drawing/2014/main" id="{A05145BE-68EC-227E-D756-BE0E44EC58EC}"/>
              </a:ext>
            </a:extLst>
          </p:cNvPr>
          <p:cNvSpPr/>
          <p:nvPr/>
        </p:nvSpPr>
        <p:spPr>
          <a:xfrm>
            <a:off x="8206874" y="2108697"/>
            <a:ext cx="311727" cy="459059"/>
          </a:xfrm>
          <a:prstGeom prst="foldedCorner">
            <a:avLst>
              <a:gd name="adj" fmla="val 42381"/>
            </a:avLst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48FAC27E-B169-214C-2B90-07642C4DABBC}"/>
              </a:ext>
            </a:extLst>
          </p:cNvPr>
          <p:cNvCxnSpPr>
            <a:cxnSpLocks/>
            <a:stCxn id="32" idx="0"/>
            <a:endCxn id="100" idx="2"/>
          </p:cNvCxnSpPr>
          <p:nvPr/>
        </p:nvCxnSpPr>
        <p:spPr>
          <a:xfrm rot="5400000" flipH="1" flipV="1">
            <a:off x="7718830" y="2641100"/>
            <a:ext cx="717251" cy="570565"/>
          </a:xfrm>
          <a:prstGeom prst="bentConnector3">
            <a:avLst>
              <a:gd name="adj1" fmla="val 5000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Graphic 108" descr="Office worker female with solid fill">
            <a:extLst>
              <a:ext uri="{FF2B5EF4-FFF2-40B4-BE49-F238E27FC236}">
                <a16:creationId xmlns:a16="http://schemas.microsoft.com/office/drawing/2014/main" id="{91304594-5E18-CAF8-9149-C5F466F7C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2407" y="85149"/>
            <a:ext cx="685800" cy="685800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28E6F8F3-8171-60D7-B41B-28CCC26777A9}"/>
              </a:ext>
            </a:extLst>
          </p:cNvPr>
          <p:cNvSpPr txBox="1"/>
          <p:nvPr/>
        </p:nvSpPr>
        <p:spPr>
          <a:xfrm>
            <a:off x="7195161" y="676254"/>
            <a:ext cx="17035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Colleague Researcher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38E248-4CC0-A5A9-6525-80082B3155E1}"/>
              </a:ext>
            </a:extLst>
          </p:cNvPr>
          <p:cNvGrpSpPr/>
          <p:nvPr/>
        </p:nvGrpSpPr>
        <p:grpSpPr>
          <a:xfrm>
            <a:off x="7192762" y="3260745"/>
            <a:ext cx="983742" cy="374085"/>
            <a:chOff x="7705110" y="1548168"/>
            <a:chExt cx="1069883" cy="36365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16A23C0-F135-F378-4C2A-026EDD781267}"/>
                </a:ext>
              </a:extLst>
            </p:cNvPr>
            <p:cNvSpPr/>
            <p:nvPr/>
          </p:nvSpPr>
          <p:spPr>
            <a:xfrm>
              <a:off x="7705110" y="1548168"/>
              <a:ext cx="1002451" cy="363654"/>
            </a:xfrm>
            <a:prstGeom prst="roundRect">
              <a:avLst>
                <a:gd name="adj" fmla="val 22377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CC8C156-C7A2-8BA8-90E4-350F54DCD2F7}"/>
                </a:ext>
              </a:extLst>
            </p:cNvPr>
            <p:cNvGrpSpPr/>
            <p:nvPr/>
          </p:nvGrpSpPr>
          <p:grpSpPr>
            <a:xfrm>
              <a:off x="7796546" y="1664391"/>
              <a:ext cx="247397" cy="183513"/>
              <a:chOff x="9264406" y="2268512"/>
              <a:chExt cx="1327393" cy="90422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C9B35488-7D15-717A-6D41-867B55A1A2D4}"/>
                  </a:ext>
                </a:extLst>
              </p:cNvPr>
              <p:cNvSpPr/>
              <p:nvPr/>
            </p:nvSpPr>
            <p:spPr>
              <a:xfrm>
                <a:off x="9264406" y="2268512"/>
                <a:ext cx="1126240" cy="904229"/>
              </a:xfrm>
              <a:prstGeom prst="triangle">
                <a:avLst>
                  <a:gd name="adj" fmla="val 51128"/>
                </a:avLst>
              </a:prstGeom>
              <a:noFill/>
              <a:ln w="19050">
                <a:solidFill>
                  <a:srgbClr val="08A7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2B81594F-65FE-B237-96B7-D8F6C46C4D86}"/>
                  </a:ext>
                </a:extLst>
              </p:cNvPr>
              <p:cNvSpPr/>
              <p:nvPr/>
            </p:nvSpPr>
            <p:spPr>
              <a:xfrm>
                <a:off x="9725298" y="2446367"/>
                <a:ext cx="866501" cy="726374"/>
              </a:xfrm>
              <a:prstGeom prst="triangle">
                <a:avLst>
                  <a:gd name="adj" fmla="val 47397"/>
                </a:avLst>
              </a:prstGeom>
              <a:noFill/>
              <a:ln w="19050">
                <a:solidFill>
                  <a:srgbClr val="128A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39E93633-8433-BEB2-182C-19EC241C902F}"/>
                  </a:ext>
                </a:extLst>
              </p:cNvPr>
              <p:cNvSpPr/>
              <p:nvPr/>
            </p:nvSpPr>
            <p:spPr>
              <a:xfrm>
                <a:off x="9725299" y="2605914"/>
                <a:ext cx="665347" cy="566827"/>
              </a:xfrm>
              <a:prstGeom prst="triangle">
                <a:avLst>
                  <a:gd name="adj" fmla="val 48091"/>
                </a:avLst>
              </a:prstGeom>
              <a:noFill/>
              <a:ln w="19050">
                <a:solidFill>
                  <a:srgbClr val="2D3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01CDF-C9D1-1E07-342A-DBFE91932BB7}"/>
                </a:ext>
              </a:extLst>
            </p:cNvPr>
            <p:cNvSpPr txBox="1"/>
            <p:nvPr/>
          </p:nvSpPr>
          <p:spPr>
            <a:xfrm>
              <a:off x="7939022" y="1571753"/>
              <a:ext cx="835971" cy="340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000" dirty="0">
                  <a:latin typeface="Verdana" pitchFamily="34" charset="0"/>
                </a:rPr>
                <a:t>Adagio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141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D871D-522C-1BB6-DCDE-963E37A8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E3A-03AC-419F-8E32-34CF69863C96}" type="slidenum">
              <a:rPr lang="en-GB" smtClean="0"/>
              <a:t>13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789BE-461A-6530-4756-9929C0E9D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9" y="548640"/>
            <a:ext cx="6415727" cy="360349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E12F81D-FEFF-83FB-5E50-BD7C57BC2789}"/>
              </a:ext>
            </a:extLst>
          </p:cNvPr>
          <p:cNvSpPr/>
          <p:nvPr/>
        </p:nvSpPr>
        <p:spPr>
          <a:xfrm>
            <a:off x="5632076" y="4052001"/>
            <a:ext cx="2937851" cy="783193"/>
          </a:xfrm>
          <a:prstGeom prst="wedgeRoundRectCallout">
            <a:avLst>
              <a:gd name="adj1" fmla="val -27687"/>
              <a:gd name="adj2" fmla="val -9105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 err="1">
                <a:solidFill>
                  <a:prstClr val="black"/>
                </a:solidFill>
                <a:latin typeface="Calibri" panose="020F0502020204030204"/>
              </a:rPr>
              <a:t>Example</a:t>
            </a: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2000" dirty="0" err="1">
                <a:solidFill>
                  <a:prstClr val="black"/>
                </a:solidFill>
                <a:latin typeface="Calibri" panose="020F0502020204030204"/>
              </a:rPr>
              <a:t>raw</a:t>
            </a: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 data file (CSV) </a:t>
            </a:r>
            <a:r>
              <a:rPr lang="nl-NL" sz="2000" dirty="0" err="1">
                <a:solidFill>
                  <a:prstClr val="black"/>
                </a:solidFill>
                <a:latin typeface="Calibri" panose="020F0502020204030204"/>
              </a:rPr>
              <a:t>from</a:t>
            </a: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 Qualtrics</a:t>
            </a:r>
          </a:p>
        </p:txBody>
      </p:sp>
    </p:spTree>
    <p:extLst>
      <p:ext uri="{BB962C8B-B14F-4D97-AF65-F5344CB8AC3E}">
        <p14:creationId xmlns:p14="http://schemas.microsoft.com/office/powerpoint/2010/main" val="150053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8E03165E-60D0-4AA0-9E62-1233833A0421}"/>
              </a:ext>
            </a:extLst>
          </p:cNvPr>
          <p:cNvSpPr txBox="1"/>
          <p:nvPr/>
        </p:nvSpPr>
        <p:spPr>
          <a:xfrm>
            <a:off x="102204" y="2628043"/>
            <a:ext cx="227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9EC1D6"/>
                </a:highlight>
              </a:rPr>
              <a:t>Collect </a:t>
            </a:r>
            <a:r>
              <a:rPr lang="nl-NL" dirty="0" err="1">
                <a:highlight>
                  <a:srgbClr val="9EC1D6"/>
                </a:highlight>
              </a:rPr>
              <a:t>consumer</a:t>
            </a:r>
            <a:r>
              <a:rPr lang="nl-NL" dirty="0">
                <a:highlight>
                  <a:srgbClr val="9EC1D6"/>
                </a:highlight>
              </a:rPr>
              <a:t> 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0CCEBD-233F-1168-1F16-890ACE61920A}"/>
              </a:ext>
            </a:extLst>
          </p:cNvPr>
          <p:cNvSpPr txBox="1"/>
          <p:nvPr/>
        </p:nvSpPr>
        <p:spPr>
          <a:xfrm>
            <a:off x="5615939" y="4143293"/>
            <a:ext cx="445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9EC1D6"/>
                </a:highlight>
              </a:rPr>
              <a:t>Search, </a:t>
            </a:r>
            <a:r>
              <a:rPr lang="nl-NL" dirty="0" err="1">
                <a:highlight>
                  <a:srgbClr val="9EC1D6"/>
                </a:highlight>
              </a:rPr>
              <a:t>find</a:t>
            </a:r>
            <a:r>
              <a:rPr lang="nl-NL" dirty="0">
                <a:highlight>
                  <a:srgbClr val="9EC1D6"/>
                </a:highlight>
              </a:rPr>
              <a:t> </a:t>
            </a:r>
            <a:r>
              <a:rPr lang="nl-NL" dirty="0" err="1">
                <a:highlight>
                  <a:srgbClr val="9EC1D6"/>
                </a:highlight>
              </a:rPr>
              <a:t>and</a:t>
            </a:r>
            <a:r>
              <a:rPr lang="nl-NL" dirty="0">
                <a:highlight>
                  <a:srgbClr val="9EC1D6"/>
                </a:highlight>
              </a:rPr>
              <a:t> </a:t>
            </a:r>
            <a:r>
              <a:rPr lang="nl-NL" dirty="0" err="1">
                <a:highlight>
                  <a:srgbClr val="9EC1D6"/>
                </a:highlight>
              </a:rPr>
              <a:t>reuse</a:t>
            </a:r>
            <a:r>
              <a:rPr lang="nl-NL" dirty="0">
                <a:highlight>
                  <a:srgbClr val="9EC1D6"/>
                </a:highlight>
              </a:rPr>
              <a:t> </a:t>
            </a:r>
            <a:r>
              <a:rPr lang="nl-NL" dirty="0" err="1">
                <a:highlight>
                  <a:srgbClr val="9EC1D6"/>
                </a:highlight>
              </a:rPr>
              <a:t>standardised</a:t>
            </a:r>
            <a:r>
              <a:rPr lang="nl-NL" dirty="0">
                <a:highlight>
                  <a:srgbClr val="9EC1D6"/>
                </a:highlight>
              </a:rPr>
              <a:t> questionnaire building </a:t>
            </a:r>
            <a:r>
              <a:rPr lang="nl-NL" dirty="0" err="1">
                <a:highlight>
                  <a:srgbClr val="9EC1D6"/>
                </a:highlight>
              </a:rPr>
              <a:t>blocks</a:t>
            </a:r>
            <a:endParaRPr lang="nl-NL" dirty="0">
              <a:highlight>
                <a:srgbClr val="9EC1D6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DD2A11-4B02-3388-2418-7E4A74E9E1D7}"/>
              </a:ext>
            </a:extLst>
          </p:cNvPr>
          <p:cNvSpPr txBox="1"/>
          <p:nvPr/>
        </p:nvSpPr>
        <p:spPr>
          <a:xfrm>
            <a:off x="7267959" y="2232737"/>
            <a:ext cx="18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9EC1D6"/>
                </a:highlight>
              </a:rPr>
              <a:t>Link &amp; query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57EB9-E130-F870-419E-66899C31EDCA}"/>
              </a:ext>
            </a:extLst>
          </p:cNvPr>
          <p:cNvSpPr txBox="1"/>
          <p:nvPr/>
        </p:nvSpPr>
        <p:spPr>
          <a:xfrm>
            <a:off x="2733945" y="1204472"/>
            <a:ext cx="354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highlight>
                  <a:srgbClr val="9EC1D6"/>
                </a:highlight>
              </a:rPr>
              <a:t>Analyze</a:t>
            </a:r>
            <a:r>
              <a:rPr lang="nl-NL" dirty="0">
                <a:highlight>
                  <a:srgbClr val="9EC1D6"/>
                </a:highlight>
              </a:rPr>
              <a:t>, combine </a:t>
            </a:r>
            <a:r>
              <a:rPr lang="nl-NL" dirty="0" err="1">
                <a:highlight>
                  <a:srgbClr val="9EC1D6"/>
                </a:highlight>
              </a:rPr>
              <a:t>and</a:t>
            </a:r>
            <a:r>
              <a:rPr lang="nl-NL" dirty="0">
                <a:highlight>
                  <a:srgbClr val="9EC1D6"/>
                </a:highlight>
              </a:rPr>
              <a:t> </a:t>
            </a:r>
            <a:r>
              <a:rPr lang="nl-NL" dirty="0" err="1">
                <a:highlight>
                  <a:srgbClr val="9EC1D6"/>
                </a:highlight>
              </a:rPr>
              <a:t>visualize</a:t>
            </a:r>
            <a:r>
              <a:rPr lang="nl-NL" dirty="0">
                <a:highlight>
                  <a:srgbClr val="9EC1D6"/>
                </a:highlight>
              </a:rPr>
              <a:t>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C0E58-E7CC-1CEF-1BEB-05E7C80B0D66}"/>
              </a:ext>
            </a:extLst>
          </p:cNvPr>
          <p:cNvSpPr txBox="1"/>
          <p:nvPr/>
        </p:nvSpPr>
        <p:spPr>
          <a:xfrm>
            <a:off x="2164768" y="4789624"/>
            <a:ext cx="516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9EC1D6"/>
                </a:highlight>
              </a:rPr>
              <a:t>Manage </a:t>
            </a:r>
            <a:r>
              <a:rPr lang="nl-NL" dirty="0" err="1">
                <a:highlight>
                  <a:srgbClr val="9EC1D6"/>
                </a:highlight>
              </a:rPr>
              <a:t>study</a:t>
            </a:r>
            <a:r>
              <a:rPr lang="nl-NL" dirty="0">
                <a:highlight>
                  <a:srgbClr val="9EC1D6"/>
                </a:highlight>
              </a:rPr>
              <a:t> information </a:t>
            </a:r>
            <a:r>
              <a:rPr lang="nl-NL" dirty="0" err="1">
                <a:highlight>
                  <a:srgbClr val="9EC1D6"/>
                </a:highlight>
              </a:rPr>
              <a:t>and</a:t>
            </a:r>
            <a:r>
              <a:rPr lang="nl-NL" dirty="0">
                <a:highlight>
                  <a:srgbClr val="9EC1D6"/>
                </a:highlight>
              </a:rPr>
              <a:t> </a:t>
            </a:r>
            <a:r>
              <a:rPr lang="nl-NL" dirty="0" err="1">
                <a:highlight>
                  <a:srgbClr val="9EC1D6"/>
                </a:highlight>
              </a:rPr>
              <a:t>create</a:t>
            </a:r>
            <a:r>
              <a:rPr lang="nl-NL" dirty="0">
                <a:highlight>
                  <a:srgbClr val="9EC1D6"/>
                </a:highlight>
              </a:rPr>
              <a:t> questionnaires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8F80E-EC6F-FB0B-86B0-99801F669AA9}"/>
              </a:ext>
            </a:extLst>
          </p:cNvPr>
          <p:cNvSpPr txBox="1"/>
          <p:nvPr/>
        </p:nvSpPr>
        <p:spPr>
          <a:xfrm>
            <a:off x="448165" y="2171608"/>
            <a:ext cx="15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ighlight>
                  <a:srgbClr val="9EC1D6"/>
                </a:highlight>
              </a:rPr>
              <a:t>Share </a:t>
            </a:r>
            <a:r>
              <a:rPr lang="nl-NL" dirty="0" err="1">
                <a:highlight>
                  <a:srgbClr val="9EC1D6"/>
                </a:highlight>
              </a:rPr>
              <a:t>raw</a:t>
            </a:r>
            <a:r>
              <a:rPr lang="nl-NL" dirty="0">
                <a:highlight>
                  <a:srgbClr val="9EC1D6"/>
                </a:highlight>
              </a:rPr>
              <a:t> data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B1E161A-11A9-3BBF-0927-4D2634496D0B}"/>
              </a:ext>
            </a:extLst>
          </p:cNvPr>
          <p:cNvSpPr/>
          <p:nvPr/>
        </p:nvSpPr>
        <p:spPr>
          <a:xfrm>
            <a:off x="2256619" y="3143586"/>
            <a:ext cx="1728000" cy="1728000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 w="19050">
            <a:solidFill>
              <a:srgbClr val="000000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Study </a:t>
            </a:r>
            <a:r>
              <a:rPr lang="en-US" kern="0" dirty="0" err="1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mngt</a:t>
            </a:r>
            <a:r>
              <a:rPr lang="en-US" kern="0" dirty="0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 tool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501527D-3EC5-DE24-853C-4E80D7333B50}"/>
              </a:ext>
            </a:extLst>
          </p:cNvPr>
          <p:cNvSpPr/>
          <p:nvPr/>
        </p:nvSpPr>
        <p:spPr>
          <a:xfrm>
            <a:off x="448165" y="552079"/>
            <a:ext cx="1728000" cy="1728000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8A00">
              <a:alpha val="50000"/>
            </a:srgbClr>
          </a:solidFill>
          <a:ln w="25400" cap="flat" cmpd="sng" algn="ctr">
            <a:solidFill>
              <a:srgbClr val="008A00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iRods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5172"/>
              </a:solidFill>
              <a:effectLst>
                <a:glow rad="127000">
                  <a:srgbClr val="FFFFFF"/>
                </a:glo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9797618-31CD-DB04-A120-553F77B0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Samenvattend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49AD20-E08A-A3EF-E017-9CE4FE81C609}"/>
              </a:ext>
            </a:extLst>
          </p:cNvPr>
          <p:cNvCxnSpPr>
            <a:cxnSpLocks/>
          </p:cNvCxnSpPr>
          <p:nvPr/>
        </p:nvCxnSpPr>
        <p:spPr>
          <a:xfrm>
            <a:off x="2164768" y="1135914"/>
            <a:ext cx="4684581" cy="0"/>
          </a:xfrm>
          <a:prstGeom prst="straightConnector1">
            <a:avLst/>
          </a:prstGeom>
          <a:ln w="571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3A8A35-D510-2D5C-B05C-804BCCCBA086}"/>
              </a:ext>
            </a:extLst>
          </p:cNvPr>
          <p:cNvCxnSpPr>
            <a:cxnSpLocks/>
          </p:cNvCxnSpPr>
          <p:nvPr/>
        </p:nvCxnSpPr>
        <p:spPr>
          <a:xfrm flipH="1">
            <a:off x="3202007" y="2772200"/>
            <a:ext cx="377693" cy="365486"/>
          </a:xfrm>
          <a:prstGeom prst="straightConnector1">
            <a:avLst/>
          </a:prstGeom>
          <a:ln w="571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5DFE66-6A6F-B1BF-9338-0DF16F6B1FDE}"/>
              </a:ext>
            </a:extLst>
          </p:cNvPr>
          <p:cNvSpPr/>
          <p:nvPr/>
        </p:nvSpPr>
        <p:spPr>
          <a:xfrm>
            <a:off x="6849349" y="623160"/>
            <a:ext cx="1728000" cy="1728000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FF7900">
              <a:alpha val="5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7900"/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Ontology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5D7692-5C8B-4C1D-EFCA-905D4230BE05}"/>
              </a:ext>
            </a:extLst>
          </p:cNvPr>
          <p:cNvCxnSpPr>
            <a:cxnSpLocks/>
          </p:cNvCxnSpPr>
          <p:nvPr/>
        </p:nvCxnSpPr>
        <p:spPr>
          <a:xfrm flipV="1">
            <a:off x="5356860" y="1633244"/>
            <a:ext cx="1424940" cy="576832"/>
          </a:xfrm>
          <a:prstGeom prst="straightConnector1">
            <a:avLst/>
          </a:prstGeom>
          <a:ln w="571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27444F-43FE-93F8-97E0-D587E1200A3E}"/>
              </a:ext>
            </a:extLst>
          </p:cNvPr>
          <p:cNvCxnSpPr>
            <a:cxnSpLocks/>
          </p:cNvCxnSpPr>
          <p:nvPr/>
        </p:nvCxnSpPr>
        <p:spPr>
          <a:xfrm>
            <a:off x="2189014" y="1878783"/>
            <a:ext cx="1163786" cy="220679"/>
          </a:xfrm>
          <a:prstGeom prst="straightConnector1">
            <a:avLst/>
          </a:prstGeom>
          <a:ln w="571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2C866FF-9DC7-F5BC-87F6-69917D6F3D74}"/>
              </a:ext>
            </a:extLst>
          </p:cNvPr>
          <p:cNvSpPr/>
          <p:nvPr/>
        </p:nvSpPr>
        <p:spPr>
          <a:xfrm>
            <a:off x="3500877" y="1475440"/>
            <a:ext cx="1728000" cy="1728000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Adagio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E7611EB-96EB-1C8F-9378-547DBC1D5185}"/>
              </a:ext>
            </a:extLst>
          </p:cNvPr>
          <p:cNvSpPr/>
          <p:nvPr/>
        </p:nvSpPr>
        <p:spPr>
          <a:xfrm>
            <a:off x="5235810" y="2528994"/>
            <a:ext cx="1728000" cy="1728000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5172">
              <a:alpha val="50000"/>
            </a:srgbClr>
          </a:solidFill>
          <a:ln>
            <a:solidFill>
              <a:srgbClr val="005172">
                <a:lumMod val="75000"/>
              </a:srgbClr>
            </a:solidFill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Harmo-nised</a:t>
            </a:r>
            <a:r>
              <a:rPr lang="en-US" kern="0" dirty="0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 protocol tool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488E61-EDBE-14BD-FFC3-85FD84894856}"/>
              </a:ext>
            </a:extLst>
          </p:cNvPr>
          <p:cNvCxnSpPr>
            <a:cxnSpLocks/>
          </p:cNvCxnSpPr>
          <p:nvPr/>
        </p:nvCxnSpPr>
        <p:spPr>
          <a:xfrm flipH="1">
            <a:off x="4075643" y="3589020"/>
            <a:ext cx="1105957" cy="218407"/>
          </a:xfrm>
          <a:prstGeom prst="straightConnector1">
            <a:avLst/>
          </a:prstGeom>
          <a:ln w="571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A15D508-A736-A996-DE20-43D594346D4A}"/>
              </a:ext>
            </a:extLst>
          </p:cNvPr>
          <p:cNvCxnSpPr>
            <a:cxnSpLocks/>
          </p:cNvCxnSpPr>
          <p:nvPr/>
        </p:nvCxnSpPr>
        <p:spPr>
          <a:xfrm flipH="1">
            <a:off x="6606673" y="2150965"/>
            <a:ext cx="411347" cy="451104"/>
          </a:xfrm>
          <a:prstGeom prst="straightConnector1">
            <a:avLst/>
          </a:prstGeom>
          <a:ln w="571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D7E8D39-2B68-601C-C5CB-3A9802F9333D}"/>
              </a:ext>
            </a:extLst>
          </p:cNvPr>
          <p:cNvSpPr/>
          <p:nvPr/>
        </p:nvSpPr>
        <p:spPr>
          <a:xfrm>
            <a:off x="67907" y="2911175"/>
            <a:ext cx="1728000" cy="1728000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6AADE4">
              <a:alpha val="70000"/>
            </a:srgbClr>
          </a:solidFill>
          <a:ln w="25400" cap="flat" cmpd="sng" algn="ctr">
            <a:solidFill>
              <a:srgbClr val="005172">
                <a:alpha val="50000"/>
              </a:srgbClr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Survey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Tool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44400A3-762D-0A7D-3954-B90B4A599580}"/>
              </a:ext>
            </a:extLst>
          </p:cNvPr>
          <p:cNvCxnSpPr>
            <a:cxnSpLocks/>
          </p:cNvCxnSpPr>
          <p:nvPr/>
        </p:nvCxnSpPr>
        <p:spPr>
          <a:xfrm flipH="1" flipV="1">
            <a:off x="1795907" y="3496710"/>
            <a:ext cx="460712" cy="208935"/>
          </a:xfrm>
          <a:prstGeom prst="straightConnector1">
            <a:avLst/>
          </a:prstGeom>
          <a:ln w="571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1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81F4BFF0-A19F-444E-9EC1-E8C8FA9C725A}"/>
              </a:ext>
            </a:extLst>
          </p:cNvPr>
          <p:cNvSpPr/>
          <p:nvPr/>
        </p:nvSpPr>
        <p:spPr>
          <a:xfrm rot="2145061">
            <a:off x="2155920" y="1835720"/>
            <a:ext cx="1522223" cy="1190687"/>
          </a:xfrm>
          <a:prstGeom prst="rightArrow">
            <a:avLst/>
          </a:prstGeom>
          <a:solidFill>
            <a:srgbClr val="D5D2C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DFD2165-A168-47F8-84AF-FDC69B48D121}"/>
              </a:ext>
            </a:extLst>
          </p:cNvPr>
          <p:cNvSpPr/>
          <p:nvPr/>
        </p:nvSpPr>
        <p:spPr>
          <a:xfrm>
            <a:off x="6958187" y="2545314"/>
            <a:ext cx="1701093" cy="1084968"/>
          </a:xfrm>
          <a:prstGeom prst="wedgeRoundRectCallout">
            <a:avLst>
              <a:gd name="adj1" fmla="val -68315"/>
              <a:gd name="adj2" fmla="val -39181"/>
              <a:gd name="adj3" fmla="val 16667"/>
            </a:avLst>
          </a:prstGeom>
          <a:solidFill>
            <a:srgbClr val="D5D2C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key enabler for advanced data science techniques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44E8A1-AD98-4420-84C3-7B5AE9DC0348}"/>
              </a:ext>
            </a:extLst>
          </p:cNvPr>
          <p:cNvSpPr/>
          <p:nvPr/>
        </p:nvSpPr>
        <p:spPr>
          <a:xfrm>
            <a:off x="4311152" y="1650638"/>
            <a:ext cx="1935480" cy="1028401"/>
          </a:xfrm>
          <a:prstGeom prst="roundRect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350" kern="0" dirty="0" err="1">
                <a:solidFill>
                  <a:srgbClr val="005172"/>
                </a:solidFill>
                <a:latin typeface="Calibri" panose="020F0502020204030204"/>
              </a:rPr>
              <a:t>Ontology</a:t>
            </a:r>
            <a:endParaRPr lang="en-GB" sz="135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F8628-C0F4-4456-8C12-B227913F2573}"/>
              </a:ext>
            </a:extLst>
          </p:cNvPr>
          <p:cNvSpPr/>
          <p:nvPr/>
        </p:nvSpPr>
        <p:spPr>
          <a:xfrm>
            <a:off x="4448312" y="1998319"/>
            <a:ext cx="248920" cy="1828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15F5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>
              <a:solidFill>
                <a:srgbClr val="115F5F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81418F-C6F7-4C0D-80CB-BC54FD37C4E5}"/>
              </a:ext>
            </a:extLst>
          </p:cNvPr>
          <p:cNvSpPr/>
          <p:nvPr/>
        </p:nvSpPr>
        <p:spPr>
          <a:xfrm>
            <a:off x="4758390" y="2334757"/>
            <a:ext cx="248920" cy="1828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15F5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>
              <a:solidFill>
                <a:srgbClr val="115F5F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B06649-4D51-4140-A823-39ACBCD001B2}"/>
              </a:ext>
            </a:extLst>
          </p:cNvPr>
          <p:cNvSpPr/>
          <p:nvPr/>
        </p:nvSpPr>
        <p:spPr>
          <a:xfrm>
            <a:off x="5788491" y="2389341"/>
            <a:ext cx="248920" cy="1828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15F5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>
              <a:solidFill>
                <a:srgbClr val="115F5F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24F443-D514-4BEE-9DE3-07D959FB70F3}"/>
              </a:ext>
            </a:extLst>
          </p:cNvPr>
          <p:cNvSpPr/>
          <p:nvPr/>
        </p:nvSpPr>
        <p:spPr>
          <a:xfrm>
            <a:off x="5347472" y="2084679"/>
            <a:ext cx="248920" cy="1828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15F5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>
              <a:solidFill>
                <a:srgbClr val="115F5F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2912-55A3-4624-BA60-9F3F4675EE22}"/>
              </a:ext>
            </a:extLst>
          </p:cNvPr>
          <p:cNvSpPr/>
          <p:nvPr/>
        </p:nvSpPr>
        <p:spPr>
          <a:xfrm>
            <a:off x="5788491" y="1928550"/>
            <a:ext cx="248920" cy="1828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15F5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>
              <a:solidFill>
                <a:srgbClr val="115F5F"/>
              </a:solidFill>
              <a:latin typeface="Calibri" panose="020F050202020403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4E9B04-9C60-4AA4-892E-C7DC28DF2939}"/>
              </a:ext>
            </a:extLst>
          </p:cNvPr>
          <p:cNvCxnSpPr>
            <a:stCxn id="8" idx="2"/>
            <a:endCxn id="9" idx="1"/>
          </p:cNvCxnSpPr>
          <p:nvPr/>
        </p:nvCxnSpPr>
        <p:spPr>
          <a:xfrm>
            <a:off x="4572772" y="2181199"/>
            <a:ext cx="185618" cy="244998"/>
          </a:xfrm>
          <a:prstGeom prst="line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806BC4-0976-4357-9194-1EC1D8EE3A05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5596392" y="2019990"/>
            <a:ext cx="192099" cy="156129"/>
          </a:xfrm>
          <a:prstGeom prst="line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5BB9E5-0B57-4AEB-811D-DAE52DA215E6}"/>
              </a:ext>
            </a:extLst>
          </p:cNvPr>
          <p:cNvCxnSpPr>
            <a:cxnSpLocks/>
            <a:stCxn id="11" idx="2"/>
            <a:endCxn id="10" idx="1"/>
          </p:cNvCxnSpPr>
          <p:nvPr/>
        </p:nvCxnSpPr>
        <p:spPr>
          <a:xfrm>
            <a:off x="5471932" y="2267559"/>
            <a:ext cx="316559" cy="213222"/>
          </a:xfrm>
          <a:prstGeom prst="line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C86194-6C3E-410D-B61D-72E9B2836EA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5912951" y="2111430"/>
            <a:ext cx="0" cy="246852"/>
          </a:xfrm>
          <a:prstGeom prst="line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C0C0DA-2111-47A6-A817-5A241F90C0DB}"/>
              </a:ext>
            </a:extLst>
          </p:cNvPr>
          <p:cNvCxnSpPr>
            <a:cxnSpLocks/>
            <a:stCxn id="11" idx="1"/>
            <a:endCxn id="9" idx="3"/>
          </p:cNvCxnSpPr>
          <p:nvPr/>
        </p:nvCxnSpPr>
        <p:spPr>
          <a:xfrm flipH="1">
            <a:off x="5007310" y="2176119"/>
            <a:ext cx="340162" cy="250078"/>
          </a:xfrm>
          <a:prstGeom prst="line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</a:ln>
          <a:effectLst/>
        </p:spPr>
      </p:cxn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B47E2818-AD64-4D43-B67B-AC56ED8C2EEF}"/>
              </a:ext>
            </a:extLst>
          </p:cNvPr>
          <p:cNvSpPr/>
          <p:nvPr/>
        </p:nvSpPr>
        <p:spPr>
          <a:xfrm>
            <a:off x="2686287" y="3960694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A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73C246BB-50AF-4EC7-ADEB-AE5F4CEDB6BF}"/>
              </a:ext>
            </a:extLst>
          </p:cNvPr>
          <p:cNvSpPr/>
          <p:nvPr/>
        </p:nvSpPr>
        <p:spPr>
          <a:xfrm>
            <a:off x="3375794" y="3957656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B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20" name="Rectangle: Folded Corner 19">
            <a:extLst>
              <a:ext uri="{FF2B5EF4-FFF2-40B4-BE49-F238E27FC236}">
                <a16:creationId xmlns:a16="http://schemas.microsoft.com/office/drawing/2014/main" id="{C1824D63-9BEC-41D6-B1CA-C5AFC0BD023E}"/>
              </a:ext>
            </a:extLst>
          </p:cNvPr>
          <p:cNvSpPr/>
          <p:nvPr/>
        </p:nvSpPr>
        <p:spPr>
          <a:xfrm>
            <a:off x="4065301" y="3957656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C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B686EBD7-AB7C-499E-851A-A4FF69F062FC}"/>
              </a:ext>
            </a:extLst>
          </p:cNvPr>
          <p:cNvSpPr/>
          <p:nvPr/>
        </p:nvSpPr>
        <p:spPr>
          <a:xfrm>
            <a:off x="4754808" y="3957656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D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22" name="Rectangle: Folded Corner 21">
            <a:extLst>
              <a:ext uri="{FF2B5EF4-FFF2-40B4-BE49-F238E27FC236}">
                <a16:creationId xmlns:a16="http://schemas.microsoft.com/office/drawing/2014/main" id="{A430F35F-9A25-48C2-8082-42E00BDF8F46}"/>
              </a:ext>
            </a:extLst>
          </p:cNvPr>
          <p:cNvSpPr/>
          <p:nvPr/>
        </p:nvSpPr>
        <p:spPr>
          <a:xfrm>
            <a:off x="5444315" y="3957656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E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29366F0B-E173-495F-85DC-2F2F6EA9A262}"/>
              </a:ext>
            </a:extLst>
          </p:cNvPr>
          <p:cNvSpPr/>
          <p:nvPr/>
        </p:nvSpPr>
        <p:spPr>
          <a:xfrm>
            <a:off x="3503365" y="4519898"/>
            <a:ext cx="622120" cy="542384"/>
          </a:xfrm>
          <a:prstGeom prst="flowChartMagneticDisk">
            <a:avLst/>
          </a:prstGeom>
          <a:solidFill>
            <a:srgbClr val="115F5F"/>
          </a:solidFill>
          <a:ln w="12700" cap="flat" cmpd="sng" algn="ctr">
            <a:solidFill>
              <a:srgbClr val="115F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FFFFFF"/>
                </a:solidFill>
                <a:latin typeface="Calibri" panose="020F0502020204030204"/>
              </a:rPr>
              <a:t>Data source X</a:t>
            </a:r>
            <a:endParaRPr lang="en-GB" sz="900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Flowchart: Magnetic Disk 23">
            <a:extLst>
              <a:ext uri="{FF2B5EF4-FFF2-40B4-BE49-F238E27FC236}">
                <a16:creationId xmlns:a16="http://schemas.microsoft.com/office/drawing/2014/main" id="{29CEA4D0-30D2-4CCC-8B4A-3CBF68EE76E6}"/>
              </a:ext>
            </a:extLst>
          </p:cNvPr>
          <p:cNvSpPr/>
          <p:nvPr/>
        </p:nvSpPr>
        <p:spPr>
          <a:xfrm>
            <a:off x="5782635" y="4519898"/>
            <a:ext cx="622120" cy="542384"/>
          </a:xfrm>
          <a:prstGeom prst="flowChartMagneticDisk">
            <a:avLst/>
          </a:prstGeom>
          <a:solidFill>
            <a:srgbClr val="115F5F"/>
          </a:solidFill>
          <a:ln w="12700" cap="flat" cmpd="sng" algn="ctr">
            <a:solidFill>
              <a:srgbClr val="115F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FFFFFF"/>
                </a:solidFill>
                <a:latin typeface="Calibri" panose="020F0502020204030204"/>
              </a:rPr>
              <a:t>Data source Y</a:t>
            </a:r>
            <a:endParaRPr lang="en-GB" sz="900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2EC0B5BF-37F2-44B2-8A5B-3AED9A26B46A}"/>
              </a:ext>
            </a:extLst>
          </p:cNvPr>
          <p:cNvSpPr/>
          <p:nvPr/>
        </p:nvSpPr>
        <p:spPr>
          <a:xfrm>
            <a:off x="4814426" y="4519898"/>
            <a:ext cx="622120" cy="542384"/>
          </a:xfrm>
          <a:prstGeom prst="flowChartMagneticDisk">
            <a:avLst/>
          </a:prstGeom>
          <a:solidFill>
            <a:srgbClr val="115F5F"/>
          </a:solidFill>
          <a:ln w="12700" cap="flat" cmpd="sng" algn="ctr">
            <a:solidFill>
              <a:srgbClr val="115F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FFFFFF"/>
                </a:solidFill>
                <a:latin typeface="Calibri" panose="020F0502020204030204"/>
              </a:rPr>
              <a:t>Data source Z</a:t>
            </a:r>
            <a:endParaRPr lang="en-GB" sz="900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Rectangle: Folded Corner 25">
            <a:extLst>
              <a:ext uri="{FF2B5EF4-FFF2-40B4-BE49-F238E27FC236}">
                <a16:creationId xmlns:a16="http://schemas.microsoft.com/office/drawing/2014/main" id="{790C0C9A-119A-45F9-B593-9BA26D8DC202}"/>
              </a:ext>
            </a:extLst>
          </p:cNvPr>
          <p:cNvSpPr/>
          <p:nvPr/>
        </p:nvSpPr>
        <p:spPr>
          <a:xfrm>
            <a:off x="6133823" y="3957656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F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841022-C6D2-49C3-8AFD-5EF14E22FFE2}"/>
              </a:ext>
            </a:extLst>
          </p:cNvPr>
          <p:cNvCxnSpPr>
            <a:cxnSpLocks/>
            <a:stCxn id="23" idx="1"/>
            <a:endCxn id="19" idx="2"/>
          </p:cNvCxnSpPr>
          <p:nvPr/>
        </p:nvCxnSpPr>
        <p:spPr>
          <a:xfrm flipH="1" flipV="1">
            <a:off x="3646726" y="4333867"/>
            <a:ext cx="167699" cy="186031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05CCD08-E417-4559-B020-5C4728AC7270}"/>
              </a:ext>
            </a:extLst>
          </p:cNvPr>
          <p:cNvCxnSpPr>
            <a:cxnSpLocks/>
            <a:stCxn id="23" idx="1"/>
            <a:endCxn id="18" idx="2"/>
          </p:cNvCxnSpPr>
          <p:nvPr/>
        </p:nvCxnSpPr>
        <p:spPr>
          <a:xfrm flipH="1" flipV="1">
            <a:off x="2957219" y="4336905"/>
            <a:ext cx="857206" cy="182993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E285128-A363-44ED-BF97-7C1CAA9AA994}"/>
              </a:ext>
            </a:extLst>
          </p:cNvPr>
          <p:cNvCxnSpPr>
            <a:cxnSpLocks/>
            <a:stCxn id="23" idx="1"/>
            <a:endCxn id="20" idx="2"/>
          </p:cNvCxnSpPr>
          <p:nvPr/>
        </p:nvCxnSpPr>
        <p:spPr>
          <a:xfrm flipV="1">
            <a:off x="3814425" y="4333867"/>
            <a:ext cx="521808" cy="186031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124685-66AC-4E39-9BAB-F8591597ED7D}"/>
              </a:ext>
            </a:extLst>
          </p:cNvPr>
          <p:cNvCxnSpPr>
            <a:cxnSpLocks/>
            <a:stCxn id="24" idx="1"/>
            <a:endCxn id="26" idx="2"/>
          </p:cNvCxnSpPr>
          <p:nvPr/>
        </p:nvCxnSpPr>
        <p:spPr>
          <a:xfrm flipV="1">
            <a:off x="6093695" y="4333867"/>
            <a:ext cx="311060" cy="186031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461E9CF-1D18-4F2B-81E3-04255CF05660}"/>
              </a:ext>
            </a:extLst>
          </p:cNvPr>
          <p:cNvCxnSpPr>
            <a:cxnSpLocks/>
            <a:stCxn id="24" idx="1"/>
            <a:endCxn id="22" idx="2"/>
          </p:cNvCxnSpPr>
          <p:nvPr/>
        </p:nvCxnSpPr>
        <p:spPr>
          <a:xfrm flipH="1" flipV="1">
            <a:off x="5715247" y="4333867"/>
            <a:ext cx="378448" cy="186031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190D363-589F-411A-93E6-0D56CC96373D}"/>
              </a:ext>
            </a:extLst>
          </p:cNvPr>
          <p:cNvCxnSpPr>
            <a:cxnSpLocks/>
            <a:stCxn id="25" idx="1"/>
            <a:endCxn id="21" idx="2"/>
          </p:cNvCxnSpPr>
          <p:nvPr/>
        </p:nvCxnSpPr>
        <p:spPr>
          <a:xfrm flipH="1" flipV="1">
            <a:off x="5025740" y="4333867"/>
            <a:ext cx="99746" cy="186031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CF1B9A-7AA3-4969-A731-4B337BA00602}"/>
              </a:ext>
            </a:extLst>
          </p:cNvPr>
          <p:cNvGrpSpPr/>
          <p:nvPr/>
        </p:nvGrpSpPr>
        <p:grpSpPr>
          <a:xfrm>
            <a:off x="2766129" y="3241377"/>
            <a:ext cx="425710" cy="359937"/>
            <a:chOff x="7373121" y="2772329"/>
            <a:chExt cx="968062" cy="7284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DD8313-95FA-4EFD-AA31-82FD27E15BCC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F2B3983-CD8A-4C60-AB43-94E8A382E846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A2E06DB-27A9-4B45-8422-1D8451A57C8C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EC6DA3F-AF05-4B30-B8EB-878E0D33DC90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3ECE8ED-0006-41ED-A456-A4CEFA1AA488}"/>
                </a:ext>
              </a:extLst>
            </p:cNvPr>
            <p:cNvCxnSpPr>
              <a:cxnSpLocks/>
              <a:stCxn id="34" idx="2"/>
              <a:endCxn id="35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F477EA-947B-45C3-A6B7-8844160210D1}"/>
                </a:ext>
              </a:extLst>
            </p:cNvPr>
            <p:cNvCxnSpPr>
              <a:cxnSpLocks/>
              <a:stCxn id="35" idx="3"/>
              <a:endCxn id="37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3CA87EC-2384-45BA-8331-84B7BE9EB8D0}"/>
                </a:ext>
              </a:extLst>
            </p:cNvPr>
            <p:cNvCxnSpPr>
              <a:cxnSpLocks/>
              <a:stCxn id="36" idx="1"/>
              <a:endCxn id="35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CA92A98-5979-481B-BA57-9180C463303D}"/>
              </a:ext>
            </a:extLst>
          </p:cNvPr>
          <p:cNvSpPr txBox="1"/>
          <p:nvPr/>
        </p:nvSpPr>
        <p:spPr>
          <a:xfrm>
            <a:off x="2657214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A’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C061CC-AB7B-4DCE-8B8C-B195A99048A5}"/>
              </a:ext>
            </a:extLst>
          </p:cNvPr>
          <p:cNvGrpSpPr/>
          <p:nvPr/>
        </p:nvGrpSpPr>
        <p:grpSpPr>
          <a:xfrm>
            <a:off x="3534677" y="3241377"/>
            <a:ext cx="425710" cy="359937"/>
            <a:chOff x="7373121" y="2772329"/>
            <a:chExt cx="968062" cy="72841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1C03BD5-7BA4-4D0E-B7BB-91582CF3772A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5480F6F-E5F7-43CC-B844-3C3BF18BBBC1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004D17-3197-467D-A5C7-930A7B1F50A8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E2624A0-87E7-4330-BE64-4C67CE1E8101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CA3D051-7EC4-4332-A751-8249974546B3}"/>
                </a:ext>
              </a:extLst>
            </p:cNvPr>
            <p:cNvCxnSpPr>
              <a:cxnSpLocks/>
              <a:stCxn id="43" idx="2"/>
              <a:endCxn id="44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DDEDA5F-207F-41FD-A65A-2BEA8822571F}"/>
                </a:ext>
              </a:extLst>
            </p:cNvPr>
            <p:cNvCxnSpPr>
              <a:cxnSpLocks/>
              <a:stCxn id="44" idx="3"/>
              <a:endCxn id="46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85F74F1-9961-4E3D-AD25-CFC0A8448B3E}"/>
                </a:ext>
              </a:extLst>
            </p:cNvPr>
            <p:cNvCxnSpPr>
              <a:cxnSpLocks/>
              <a:stCxn id="45" idx="1"/>
              <a:endCxn id="44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A42F70E-7ACF-4CD6-A796-D7886691F2FB}"/>
              </a:ext>
            </a:extLst>
          </p:cNvPr>
          <p:cNvSpPr txBox="1"/>
          <p:nvPr/>
        </p:nvSpPr>
        <p:spPr>
          <a:xfrm>
            <a:off x="3400183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B’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5CF700-B3EB-47D7-BC82-BE57A79BDD51}"/>
              </a:ext>
            </a:extLst>
          </p:cNvPr>
          <p:cNvGrpSpPr/>
          <p:nvPr/>
        </p:nvGrpSpPr>
        <p:grpSpPr>
          <a:xfrm>
            <a:off x="6191900" y="3241377"/>
            <a:ext cx="425710" cy="359937"/>
            <a:chOff x="7373121" y="2772329"/>
            <a:chExt cx="968062" cy="72841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23BB7A6-4F50-4753-A378-B4F0180F5390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FB14F75-4ED0-47CD-852C-0EDC6185E5B2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165C7F3-D784-4AC0-ABBB-7A68CC8EE1E0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F02EBD-CDAD-411B-9D61-F821B36C49BB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6192F8-B924-4D6D-A8F6-F5EFB60CE183}"/>
                </a:ext>
              </a:extLst>
            </p:cNvPr>
            <p:cNvCxnSpPr>
              <a:cxnSpLocks/>
              <a:stCxn id="52" idx="2"/>
              <a:endCxn id="53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23A76CD-0D3F-4BF9-BB2D-28F90023D437}"/>
                </a:ext>
              </a:extLst>
            </p:cNvPr>
            <p:cNvCxnSpPr>
              <a:cxnSpLocks/>
              <a:stCxn id="53" idx="3"/>
              <a:endCxn id="55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F3AE5F0-F6E2-41EC-AF2F-6BB6F86E6B05}"/>
                </a:ext>
              </a:extLst>
            </p:cNvPr>
            <p:cNvCxnSpPr>
              <a:cxnSpLocks/>
              <a:stCxn id="54" idx="1"/>
              <a:endCxn id="53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071D4FD-9479-448A-BAA5-F4236CBBA31A}"/>
              </a:ext>
            </a:extLst>
          </p:cNvPr>
          <p:cNvSpPr txBox="1"/>
          <p:nvPr/>
        </p:nvSpPr>
        <p:spPr>
          <a:xfrm>
            <a:off x="6082985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F’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A302282-B37B-4657-BBB6-F2B567A7D7B2}"/>
              </a:ext>
            </a:extLst>
          </p:cNvPr>
          <p:cNvGrpSpPr/>
          <p:nvPr/>
        </p:nvGrpSpPr>
        <p:grpSpPr>
          <a:xfrm>
            <a:off x="5508308" y="3241377"/>
            <a:ext cx="425710" cy="359937"/>
            <a:chOff x="7373121" y="2772329"/>
            <a:chExt cx="968062" cy="72841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1122AA4-44DA-4400-9BC3-EB055CAF1014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BC745C9-D51F-406D-B0E0-1BA11A808D0D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478D14-F7EC-4DE0-8A94-E64382574C4C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C34CB8-35A0-4523-A3D0-BB5339D215FC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2D09D87-03E8-43A3-AB9C-CF6FD39CBF05}"/>
                </a:ext>
              </a:extLst>
            </p:cNvPr>
            <p:cNvCxnSpPr>
              <a:cxnSpLocks/>
              <a:stCxn id="61" idx="2"/>
              <a:endCxn id="62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B113B7A-CC4F-496A-89D7-97783B9BAB15}"/>
                </a:ext>
              </a:extLst>
            </p:cNvPr>
            <p:cNvCxnSpPr>
              <a:cxnSpLocks/>
              <a:stCxn id="62" idx="3"/>
              <a:endCxn id="64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A30A55C-B63E-4836-BCDE-EF60D103AE92}"/>
                </a:ext>
              </a:extLst>
            </p:cNvPr>
            <p:cNvCxnSpPr>
              <a:cxnSpLocks/>
              <a:stCxn id="63" idx="1"/>
              <a:endCxn id="62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1DDE9A7-F88C-434E-80A3-F6D67E0E2222}"/>
              </a:ext>
            </a:extLst>
          </p:cNvPr>
          <p:cNvSpPr txBox="1"/>
          <p:nvPr/>
        </p:nvSpPr>
        <p:spPr>
          <a:xfrm>
            <a:off x="5399393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E’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50F32C3-F168-4373-B507-9EC634BAE686}"/>
              </a:ext>
            </a:extLst>
          </p:cNvPr>
          <p:cNvGrpSpPr/>
          <p:nvPr/>
        </p:nvGrpSpPr>
        <p:grpSpPr>
          <a:xfrm>
            <a:off x="4873990" y="3241377"/>
            <a:ext cx="425710" cy="359937"/>
            <a:chOff x="7373121" y="2772329"/>
            <a:chExt cx="968062" cy="72841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2F90F93-57B0-4903-BBD7-B9EDE4F06C60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D46609A-A282-4BAF-AFE1-8A052A3BED2D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7BDBB8D-327B-4421-8311-8537BC031DD3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928AAE8-4E2B-40E1-AC01-E27CE81C7CDC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15DC10-0597-4C05-B93D-E54E16CFAB63}"/>
                </a:ext>
              </a:extLst>
            </p:cNvPr>
            <p:cNvCxnSpPr>
              <a:cxnSpLocks/>
              <a:stCxn id="70" idx="2"/>
              <a:endCxn id="71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D93B072-A436-4394-92BD-39DBBE407539}"/>
                </a:ext>
              </a:extLst>
            </p:cNvPr>
            <p:cNvCxnSpPr>
              <a:cxnSpLocks/>
              <a:stCxn id="71" idx="3"/>
              <a:endCxn id="73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DC3CB60-50D3-486A-B636-B4D6571305C8}"/>
                </a:ext>
              </a:extLst>
            </p:cNvPr>
            <p:cNvCxnSpPr>
              <a:cxnSpLocks/>
              <a:stCxn id="72" idx="1"/>
              <a:endCxn id="71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EF3805C-3AD0-43FB-B013-8D25E9264F45}"/>
              </a:ext>
            </a:extLst>
          </p:cNvPr>
          <p:cNvSpPr txBox="1"/>
          <p:nvPr/>
        </p:nvSpPr>
        <p:spPr>
          <a:xfrm>
            <a:off x="4765075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D’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33B720A-C29B-4195-9662-C3DE713AC3DA}"/>
              </a:ext>
            </a:extLst>
          </p:cNvPr>
          <p:cNvGrpSpPr/>
          <p:nvPr/>
        </p:nvGrpSpPr>
        <p:grpSpPr>
          <a:xfrm>
            <a:off x="4232850" y="3241377"/>
            <a:ext cx="425710" cy="359937"/>
            <a:chOff x="7373121" y="2772329"/>
            <a:chExt cx="968062" cy="72841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F65EBE5-2826-4794-B85E-1E75EC3DDC3F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64F3E49-6073-4AC6-A9EF-DBB743E5BD1A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AF63835-4EF1-4CCC-8C91-55BE6C017D88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A9CC088-DD07-431C-8C6C-F6A23CFF64A5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8BC348C-D27D-42CB-9DBC-D216FE133E09}"/>
                </a:ext>
              </a:extLst>
            </p:cNvPr>
            <p:cNvCxnSpPr>
              <a:cxnSpLocks/>
              <a:stCxn id="79" idx="2"/>
              <a:endCxn id="80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B28AE28-28D9-46D9-837E-C5BCDADAD397}"/>
                </a:ext>
              </a:extLst>
            </p:cNvPr>
            <p:cNvCxnSpPr>
              <a:cxnSpLocks/>
              <a:stCxn id="80" idx="3"/>
              <a:endCxn id="82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00B5EB0-8C55-4A5A-8EC0-A50EAE2D1E2D}"/>
                </a:ext>
              </a:extLst>
            </p:cNvPr>
            <p:cNvCxnSpPr>
              <a:cxnSpLocks/>
              <a:stCxn id="81" idx="1"/>
              <a:endCxn id="80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24279616-4123-48E3-8693-9A8FD68B8955}"/>
              </a:ext>
            </a:extLst>
          </p:cNvPr>
          <p:cNvSpPr txBox="1"/>
          <p:nvPr/>
        </p:nvSpPr>
        <p:spPr>
          <a:xfrm>
            <a:off x="4123935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C’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FDB7A04-5010-4E80-8A8A-A8920CDD4488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3124802" y="2719132"/>
            <a:ext cx="1533758" cy="547034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4B72AC0-19D7-4D29-BD82-6091395B4C80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3893350" y="2719132"/>
            <a:ext cx="921076" cy="547034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CE57DC9-F330-4A4B-8FF4-7DAA028DAC32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4591523" y="2719132"/>
            <a:ext cx="337199" cy="547034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6ED15A0-7D05-40F3-9693-BC883B9E0B7D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5115492" y="2719132"/>
            <a:ext cx="117171" cy="547034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6418CA4-1743-4690-AEF0-8C96232B0C8D}"/>
              </a:ext>
            </a:extLst>
          </p:cNvPr>
          <p:cNvCxnSpPr>
            <a:cxnSpLocks/>
            <a:stCxn id="61" idx="0"/>
          </p:cNvCxnSpPr>
          <p:nvPr/>
        </p:nvCxnSpPr>
        <p:spPr>
          <a:xfrm flipH="1" flipV="1">
            <a:off x="5347472" y="2719132"/>
            <a:ext cx="215568" cy="522245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BF61D51-39B6-44D6-A723-43A48DCC2973}"/>
              </a:ext>
            </a:extLst>
          </p:cNvPr>
          <p:cNvCxnSpPr>
            <a:cxnSpLocks/>
            <a:stCxn id="52" idx="0"/>
          </p:cNvCxnSpPr>
          <p:nvPr/>
        </p:nvCxnSpPr>
        <p:spPr>
          <a:xfrm flipH="1" flipV="1">
            <a:off x="5563040" y="2719132"/>
            <a:ext cx="683592" cy="522245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651A340-8B08-41A5-BAC2-80D198B02447}"/>
              </a:ext>
            </a:extLst>
          </p:cNvPr>
          <p:cNvCxnSpPr>
            <a:stCxn id="18" idx="0"/>
            <a:endCxn id="41" idx="2"/>
          </p:cNvCxnSpPr>
          <p:nvPr/>
        </p:nvCxnSpPr>
        <p:spPr>
          <a:xfrm flipV="1">
            <a:off x="2957219" y="3762119"/>
            <a:ext cx="50412" cy="198575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7014E39-FE4E-4263-B44A-DD65C397E0AD}"/>
              </a:ext>
            </a:extLst>
          </p:cNvPr>
          <p:cNvCxnSpPr>
            <a:cxnSpLocks/>
            <a:stCxn id="19" idx="0"/>
            <a:endCxn id="50" idx="2"/>
          </p:cNvCxnSpPr>
          <p:nvPr/>
        </p:nvCxnSpPr>
        <p:spPr>
          <a:xfrm flipV="1">
            <a:off x="3646726" y="3762119"/>
            <a:ext cx="103874" cy="195537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243F4A-BDA4-4B4B-AFA3-F01FB654B955}"/>
              </a:ext>
            </a:extLst>
          </p:cNvPr>
          <p:cNvCxnSpPr>
            <a:cxnSpLocks/>
            <a:stCxn id="20" idx="0"/>
            <a:endCxn id="86" idx="2"/>
          </p:cNvCxnSpPr>
          <p:nvPr/>
        </p:nvCxnSpPr>
        <p:spPr>
          <a:xfrm flipV="1">
            <a:off x="4336233" y="3762119"/>
            <a:ext cx="138119" cy="195537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BCFA96D-3626-43C7-9CB5-3161B66921EF}"/>
              </a:ext>
            </a:extLst>
          </p:cNvPr>
          <p:cNvCxnSpPr>
            <a:cxnSpLocks/>
            <a:stCxn id="21" idx="0"/>
            <a:endCxn id="77" idx="2"/>
          </p:cNvCxnSpPr>
          <p:nvPr/>
        </p:nvCxnSpPr>
        <p:spPr>
          <a:xfrm flipV="1">
            <a:off x="5025740" y="3762119"/>
            <a:ext cx="89752" cy="195537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A7B94C4-350D-4645-B733-48A9FDFF0680}"/>
              </a:ext>
            </a:extLst>
          </p:cNvPr>
          <p:cNvCxnSpPr>
            <a:cxnSpLocks/>
            <a:stCxn id="22" idx="0"/>
            <a:endCxn id="68" idx="2"/>
          </p:cNvCxnSpPr>
          <p:nvPr/>
        </p:nvCxnSpPr>
        <p:spPr>
          <a:xfrm flipV="1">
            <a:off x="5715247" y="3762119"/>
            <a:ext cx="34563" cy="195537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981B16A-F01B-4F7D-B908-D26D197A1F2F}"/>
              </a:ext>
            </a:extLst>
          </p:cNvPr>
          <p:cNvCxnSpPr>
            <a:cxnSpLocks/>
            <a:stCxn id="26" idx="0"/>
            <a:endCxn id="59" idx="2"/>
          </p:cNvCxnSpPr>
          <p:nvPr/>
        </p:nvCxnSpPr>
        <p:spPr>
          <a:xfrm flipV="1">
            <a:off x="6404755" y="3762119"/>
            <a:ext cx="28647" cy="195537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A1896CB9-A7DC-458A-801D-2FED6A441B8A}"/>
              </a:ext>
            </a:extLst>
          </p:cNvPr>
          <p:cNvSpPr/>
          <p:nvPr/>
        </p:nvSpPr>
        <p:spPr>
          <a:xfrm>
            <a:off x="5782635" y="876549"/>
            <a:ext cx="914400" cy="914400"/>
          </a:xfrm>
          <a:prstGeom prst="ellipse">
            <a:avLst/>
          </a:prstGeom>
          <a:solidFill>
            <a:srgbClr val="115F5F"/>
          </a:solidFill>
          <a:ln w="12700" cap="flat" cmpd="sng" algn="ctr">
            <a:solidFill>
              <a:srgbClr val="115F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350" kern="0" dirty="0">
                <a:solidFill>
                  <a:srgbClr val="FFFFFF"/>
                </a:solidFill>
                <a:latin typeface="Calibri" panose="020F0502020204030204"/>
              </a:rPr>
              <a:t>Query</a:t>
            </a:r>
            <a:endParaRPr lang="en-GB" sz="1350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CE0634AE-F79D-40DF-B035-6BEE44A97E71}"/>
              </a:ext>
            </a:extLst>
          </p:cNvPr>
          <p:cNvCxnSpPr>
            <a:stCxn id="99" idx="2"/>
            <a:endCxn id="7" idx="0"/>
          </p:cNvCxnSpPr>
          <p:nvPr/>
        </p:nvCxnSpPr>
        <p:spPr>
          <a:xfrm rot="10800000" flipV="1">
            <a:off x="5278893" y="1333748"/>
            <a:ext cx="503743" cy="316889"/>
          </a:xfrm>
          <a:prstGeom prst="bentConnector2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sp>
        <p:nvSpPr>
          <p:cNvPr id="101" name="Rectangle: Folded Corner 100">
            <a:extLst>
              <a:ext uri="{FF2B5EF4-FFF2-40B4-BE49-F238E27FC236}">
                <a16:creationId xmlns:a16="http://schemas.microsoft.com/office/drawing/2014/main" id="{9108B748-2532-4D3A-A306-D10628AD2237}"/>
              </a:ext>
            </a:extLst>
          </p:cNvPr>
          <p:cNvSpPr/>
          <p:nvPr/>
        </p:nvSpPr>
        <p:spPr>
          <a:xfrm>
            <a:off x="7042765" y="839636"/>
            <a:ext cx="671418" cy="822720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350" kern="0" dirty="0">
                <a:solidFill>
                  <a:srgbClr val="005172"/>
                </a:solidFill>
                <a:latin typeface="Calibri" panose="020F0502020204030204"/>
              </a:rPr>
              <a:t>Query </a:t>
            </a:r>
            <a:r>
              <a:rPr lang="nl-NL" sz="1350" kern="0" dirty="0" err="1">
                <a:solidFill>
                  <a:srgbClr val="005172"/>
                </a:solidFill>
                <a:latin typeface="Calibri" panose="020F0502020204030204"/>
              </a:rPr>
              <a:t>result</a:t>
            </a:r>
            <a:r>
              <a:rPr lang="nl-NL" sz="1350" kern="0" dirty="0">
                <a:solidFill>
                  <a:srgbClr val="005172"/>
                </a:solidFill>
                <a:latin typeface="Calibri" panose="020F0502020204030204"/>
              </a:rPr>
              <a:t> data</a:t>
            </a:r>
            <a:endParaRPr lang="en-GB" sz="135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02EF0981-FE7B-472C-93A4-462069A454A6}"/>
              </a:ext>
            </a:extLst>
          </p:cNvPr>
          <p:cNvCxnSpPr>
            <a:cxnSpLocks/>
            <a:stCxn id="99" idx="6"/>
            <a:endCxn id="101" idx="1"/>
          </p:cNvCxnSpPr>
          <p:nvPr/>
        </p:nvCxnSpPr>
        <p:spPr>
          <a:xfrm flipV="1">
            <a:off x="6697035" y="1250996"/>
            <a:ext cx="345730" cy="82753"/>
          </a:xfrm>
          <a:prstGeom prst="bentConnector3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D8EC13C2-A9EA-4413-94B6-289835836D2A}"/>
              </a:ext>
            </a:extLst>
          </p:cNvPr>
          <p:cNvSpPr txBox="1"/>
          <p:nvPr/>
        </p:nvSpPr>
        <p:spPr>
          <a:xfrm rot="2205272">
            <a:off x="2362034" y="2176833"/>
            <a:ext cx="776175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i="1" dirty="0">
                <a:solidFill>
                  <a:srgbClr val="FFFFFF">
                    <a:lumMod val="95000"/>
                  </a:srgbClr>
                </a:solidFill>
                <a:latin typeface="Verdana" pitchFamily="34" charset="0"/>
              </a:rPr>
              <a:t>realise</a:t>
            </a: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6D1CA1C-C28C-42AC-9493-6B4C3AE09C85}"/>
              </a:ext>
            </a:extLst>
          </p:cNvPr>
          <p:cNvSpPr/>
          <p:nvPr/>
        </p:nvSpPr>
        <p:spPr>
          <a:xfrm>
            <a:off x="1035068" y="651303"/>
            <a:ext cx="1014768" cy="955812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6AADE4">
              <a:alpha val="70000"/>
            </a:srgbClr>
          </a:solidFill>
          <a:ln w="25400" cap="flat" cmpd="sng" algn="ctr">
            <a:solidFill>
              <a:srgbClr val="005172">
                <a:alpha val="50000"/>
              </a:srgbClr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Survey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Tool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22D06CC-22F8-4AC1-BAF5-D3959DCF68B2}"/>
              </a:ext>
            </a:extLst>
          </p:cNvPr>
          <p:cNvSpPr/>
          <p:nvPr/>
        </p:nvSpPr>
        <p:spPr>
          <a:xfrm>
            <a:off x="209010" y="601908"/>
            <a:ext cx="1014768" cy="955812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 w="19050">
            <a:solidFill>
              <a:srgbClr val="000000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Study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mngt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 tool</a:t>
            </a: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DDA30DC-6CF6-47CB-A2BF-C77989582388}"/>
              </a:ext>
            </a:extLst>
          </p:cNvPr>
          <p:cNvSpPr/>
          <p:nvPr/>
        </p:nvSpPr>
        <p:spPr>
          <a:xfrm>
            <a:off x="1269481" y="1372377"/>
            <a:ext cx="1014768" cy="955812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5172">
              <a:alpha val="50000"/>
            </a:srgbClr>
          </a:solidFill>
          <a:ln>
            <a:solidFill>
              <a:srgbClr val="005172">
                <a:lumMod val="75000"/>
              </a:srgbClr>
            </a:solidFill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dirty="0" err="1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Harmonised</a:t>
            </a:r>
            <a:r>
              <a:rPr lang="en-US" sz="700" kern="0" dirty="0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 protocol tool</a:t>
            </a:r>
          </a:p>
        </p:txBody>
      </p:sp>
      <p:sp>
        <p:nvSpPr>
          <p:cNvPr id="112" name="Title 2">
            <a:extLst>
              <a:ext uri="{FF2B5EF4-FFF2-40B4-BE49-F238E27FC236}">
                <a16:creationId xmlns:a16="http://schemas.microsoft.com/office/drawing/2014/main" id="{CE263AEA-E851-4AE8-8E33-B3DC8D42B60E}"/>
              </a:ext>
            </a:extLst>
          </p:cNvPr>
          <p:cNvSpPr txBox="1">
            <a:spLocks/>
          </p:cNvSpPr>
          <p:nvPr/>
        </p:nvSpPr>
        <p:spPr>
          <a:xfrm>
            <a:off x="447953" y="72935"/>
            <a:ext cx="8119555" cy="352897"/>
          </a:xfrm>
          <a:prstGeom prst="rect">
            <a:avLst/>
          </a:prstGeom>
        </p:spPr>
        <p:txBody>
          <a:bodyPr/>
          <a:lstStyle>
            <a:lvl1pPr algn="l" defTabSz="6856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99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Integrated tools </a:t>
            </a:r>
            <a:r>
              <a:rPr lang="en-US" dirty="0" err="1"/>
              <a:t>realise</a:t>
            </a:r>
            <a:r>
              <a:rPr lang="en-US" dirty="0"/>
              <a:t> OBDM solution</a:t>
            </a:r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59571E5-5CF0-FB5E-9B9D-510142869C67}"/>
              </a:ext>
            </a:extLst>
          </p:cNvPr>
          <p:cNvSpPr/>
          <p:nvPr/>
        </p:nvSpPr>
        <p:spPr>
          <a:xfrm>
            <a:off x="1804609" y="673329"/>
            <a:ext cx="994050" cy="884391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Adagio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12998D6-208A-C662-2E87-4F4CB9F70879}"/>
              </a:ext>
            </a:extLst>
          </p:cNvPr>
          <p:cNvSpPr/>
          <p:nvPr/>
        </p:nvSpPr>
        <p:spPr>
          <a:xfrm>
            <a:off x="804859" y="1928550"/>
            <a:ext cx="961606" cy="955812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FF7900">
              <a:alpha val="5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7900"/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700" kern="0" dirty="0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Ontology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614A12E-20CA-EA3E-2622-A8D6A84DB79A}"/>
              </a:ext>
            </a:extLst>
          </p:cNvPr>
          <p:cNvSpPr/>
          <p:nvPr/>
        </p:nvSpPr>
        <p:spPr>
          <a:xfrm>
            <a:off x="471976" y="1323027"/>
            <a:ext cx="933897" cy="889611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8A00">
              <a:alpha val="50000"/>
            </a:srgbClr>
          </a:solidFill>
          <a:ln w="25400" cap="flat" cmpd="sng" algn="ctr">
            <a:solidFill>
              <a:srgbClr val="008A00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algn="ctr" defTabSz="8890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700" kern="0" dirty="0" err="1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iRods</a:t>
            </a:r>
            <a:endParaRPr lang="en-GB" sz="700" kern="0" dirty="0">
              <a:solidFill>
                <a:srgbClr val="005172"/>
              </a:solidFill>
              <a:effectLst>
                <a:glow rad="127000">
                  <a:srgbClr val="FFFFFF"/>
                </a:glo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9529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1" grpId="0"/>
      <p:bldP spid="50" grpId="0"/>
      <p:bldP spid="59" grpId="0"/>
      <p:bldP spid="68" grpId="0"/>
      <p:bldP spid="77" grpId="0"/>
      <p:bldP spid="86" grpId="0"/>
      <p:bldP spid="99" grpId="0" animBg="1"/>
      <p:bldP spid="101" grpId="0" animBg="1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 dirty="0" err="1"/>
              <a:t>Bedankt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je </a:t>
            </a:r>
            <a:r>
              <a:rPr lang="en-GB" dirty="0" err="1"/>
              <a:t>aandacht</a:t>
            </a:r>
            <a:r>
              <a:rPr lang="en-GB" dirty="0"/>
              <a:t>!</a:t>
            </a:r>
          </a:p>
        </p:txBody>
      </p:sp>
      <p:pic>
        <p:nvPicPr>
          <p:cNvPr id="3" name="Picture Placeholder 2" descr="Office building overlayed with stock market graphs">
            <a:extLst>
              <a:ext uri="{FF2B5EF4-FFF2-40B4-BE49-F238E27FC236}">
                <a16:creationId xmlns:a16="http://schemas.microsoft.com/office/drawing/2014/main" id="{46E878A6-B0C9-C914-413E-B759AAC7011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6724" r="16724"/>
          <a:stretch>
            <a:fillRect/>
          </a:stretch>
        </p:blipFill>
        <p:spPr/>
      </p:pic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Jules Bloem</a:t>
            </a:r>
          </a:p>
          <a:p>
            <a:r>
              <a:rPr lang="en-GB" dirty="0">
                <a:hlinkClick r:id="rId3"/>
              </a:rPr>
              <a:t>jules.bloem@wur.nl</a:t>
            </a:r>
            <a:endParaRPr lang="en-GB" dirty="0"/>
          </a:p>
          <a:p>
            <a:r>
              <a:rPr lang="en-GB" dirty="0"/>
              <a:t>Robbert Robbemond</a:t>
            </a:r>
          </a:p>
          <a:p>
            <a:r>
              <a:rPr lang="en-GB" dirty="0">
                <a:hlinkClick r:id="rId4"/>
              </a:rPr>
              <a:t>robbert.robbemond@wur.nl</a:t>
            </a:r>
            <a:endParaRPr lang="en-GB" dirty="0"/>
          </a:p>
          <a:p>
            <a:endParaRPr lang="en-GB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9F84-3450-4DB3-4531-FD84AB479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WEcR in cooperation with: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FB-IT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WFBR (Proposal EU Next Generation Tooling for RI’s)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SSG-WU (EU Comfocus)</a:t>
            </a:r>
            <a:endParaRPr lang="nl-NL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139DF-1455-A782-EBD3-A0A69798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1510"/>
          </a:xfrm>
        </p:spPr>
        <p:txBody>
          <a:bodyPr/>
          <a:lstStyle/>
          <a:p>
            <a:r>
              <a:rPr lang="nl-NL" sz="2400" dirty="0" err="1"/>
              <a:t>Streamlining</a:t>
            </a:r>
            <a:r>
              <a:rPr lang="nl-NL" sz="2400" dirty="0"/>
              <a:t> </a:t>
            </a:r>
            <a:r>
              <a:rPr lang="nl-NL" sz="2400" dirty="0" err="1"/>
              <a:t>Models</a:t>
            </a:r>
            <a:r>
              <a:rPr lang="nl-NL" sz="2400" dirty="0"/>
              <a:t> </a:t>
            </a:r>
            <a:endParaRPr lang="en-GB" dirty="0"/>
          </a:p>
        </p:txBody>
      </p:sp>
      <p:pic>
        <p:nvPicPr>
          <p:cNvPr id="6" name="Graphic 5" descr="Remote work with solid fill">
            <a:extLst>
              <a:ext uri="{FF2B5EF4-FFF2-40B4-BE49-F238E27FC236}">
                <a16:creationId xmlns:a16="http://schemas.microsoft.com/office/drawing/2014/main" id="{9D6C30AB-D603-A768-4786-E0F981FB2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9318" y="1039215"/>
            <a:ext cx="1137514" cy="11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8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E2C8-E942-462F-A3C8-EE0A1560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Knowledge Platform Integrations</a:t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8C71F6-50D7-45D7-A594-34A60FF957DE}"/>
              </a:ext>
            </a:extLst>
          </p:cNvPr>
          <p:cNvSpPr/>
          <p:nvPr/>
        </p:nvSpPr>
        <p:spPr>
          <a:xfrm>
            <a:off x="619236" y="1300054"/>
            <a:ext cx="1438214" cy="472034"/>
          </a:xfrm>
          <a:prstGeom prst="roundRect">
            <a:avLst/>
          </a:prstGeom>
          <a:gradFill rotWithShape="1">
            <a:gsLst>
              <a:gs pos="0">
                <a:srgbClr val="005172">
                  <a:shade val="51000"/>
                  <a:satMod val="130000"/>
                </a:srgbClr>
              </a:gs>
              <a:gs pos="80000">
                <a:srgbClr val="005172">
                  <a:shade val="93000"/>
                  <a:satMod val="130000"/>
                </a:srgbClr>
              </a:gs>
              <a:gs pos="100000">
                <a:srgbClr val="0051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Study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2E5A6E3-6CBC-40DC-B875-A9AF690BA7AF}"/>
              </a:ext>
            </a:extLst>
          </p:cNvPr>
          <p:cNvCxnSpPr>
            <a:cxnSpLocks/>
            <a:stCxn id="5" idx="2"/>
            <a:endCxn id="19" idx="1"/>
          </p:cNvCxnSpPr>
          <p:nvPr/>
        </p:nvCxnSpPr>
        <p:spPr>
          <a:xfrm rot="16200000" flipH="1">
            <a:off x="709591" y="2400840"/>
            <a:ext cx="2363135" cy="1105630"/>
          </a:xfrm>
          <a:prstGeom prst="bentConnector2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E42CF5B9-C192-4F4F-A860-6EFE183718C0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1777381" y="1333050"/>
            <a:ext cx="159913" cy="1037988"/>
          </a:xfrm>
          <a:prstGeom prst="bentConnector2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8" name="Graphic 7" descr="Branching diagram outline">
            <a:extLst>
              <a:ext uri="{FF2B5EF4-FFF2-40B4-BE49-F238E27FC236}">
                <a16:creationId xmlns:a16="http://schemas.microsoft.com/office/drawing/2014/main" id="{8E558CC8-6606-41DF-A0FE-1F5EFB3C9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7846" y="3586499"/>
            <a:ext cx="1153983" cy="1163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9B2A63-9A61-4B0D-9AE8-B2C878A08AF6}"/>
              </a:ext>
            </a:extLst>
          </p:cNvPr>
          <p:cNvSpPr txBox="1"/>
          <p:nvPr/>
        </p:nvSpPr>
        <p:spPr>
          <a:xfrm>
            <a:off x="4424326" y="4591948"/>
            <a:ext cx="1223412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solidFill>
                  <a:srgbClr val="005172"/>
                </a:solidFill>
                <a:latin typeface="Verdana" pitchFamily="34" charset="0"/>
              </a:rPr>
              <a:t>Data model</a:t>
            </a:r>
          </a:p>
        </p:txBody>
      </p:sp>
      <p:pic>
        <p:nvPicPr>
          <p:cNvPr id="10" name="Graphic 9" descr="Connected outline">
            <a:extLst>
              <a:ext uri="{FF2B5EF4-FFF2-40B4-BE49-F238E27FC236}">
                <a16:creationId xmlns:a16="http://schemas.microsoft.com/office/drawing/2014/main" id="{9D98FA1D-B0D9-49D3-A65C-C2BD3D92E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9055" y="1012449"/>
            <a:ext cx="1092774" cy="11015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95AD2E-66D5-4D74-96DC-A184A4DC6FB1}"/>
              </a:ext>
            </a:extLst>
          </p:cNvPr>
          <p:cNvSpPr txBox="1"/>
          <p:nvPr/>
        </p:nvSpPr>
        <p:spPr>
          <a:xfrm>
            <a:off x="4553998" y="1937244"/>
            <a:ext cx="942887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solidFill>
                  <a:srgbClr val="005172"/>
                </a:solidFill>
                <a:latin typeface="Verdana" pitchFamily="34" charset="0"/>
              </a:rPr>
              <a:t>Mapping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60BB24F-563F-49AE-A6D2-7E41AC93C807}"/>
              </a:ext>
            </a:extLst>
          </p:cNvPr>
          <p:cNvCxnSpPr>
            <a:cxnSpLocks/>
            <a:stCxn id="8" idx="0"/>
            <a:endCxn id="10" idx="3"/>
          </p:cNvCxnSpPr>
          <p:nvPr/>
        </p:nvCxnSpPr>
        <p:spPr>
          <a:xfrm rot="5400000" flipH="1" flipV="1">
            <a:off x="4271698" y="2286369"/>
            <a:ext cx="2023270" cy="576991"/>
          </a:xfrm>
          <a:prstGeom prst="bentConnector4">
            <a:avLst>
              <a:gd name="adj1" fmla="val 36389"/>
              <a:gd name="adj2" fmla="val 139619"/>
            </a:avLst>
          </a:prstGeom>
          <a:noFill/>
          <a:ln w="15875" cap="flat" cmpd="sng" algn="ctr">
            <a:solidFill>
              <a:srgbClr val="005172"/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9A1636-B364-4925-A1EB-61C16F3E5C7F}"/>
              </a:ext>
            </a:extLst>
          </p:cNvPr>
          <p:cNvCxnSpPr>
            <a:cxnSpLocks/>
            <a:stCxn id="15" idx="17"/>
            <a:endCxn id="10" idx="1"/>
          </p:cNvCxnSpPr>
          <p:nvPr/>
        </p:nvCxnSpPr>
        <p:spPr>
          <a:xfrm>
            <a:off x="3236676" y="1555385"/>
            <a:ext cx="1242379" cy="7844"/>
          </a:xfrm>
          <a:prstGeom prst="line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Graphic 67" descr="Table outline">
            <a:extLst>
              <a:ext uri="{FF2B5EF4-FFF2-40B4-BE49-F238E27FC236}">
                <a16:creationId xmlns:a16="http://schemas.microsoft.com/office/drawing/2014/main" id="{2484E9BA-16AC-4CBF-B209-CBFC21067E12}"/>
              </a:ext>
            </a:extLst>
          </p:cNvPr>
          <p:cNvSpPr/>
          <p:nvPr/>
        </p:nvSpPr>
        <p:spPr>
          <a:xfrm>
            <a:off x="2733537" y="1611611"/>
            <a:ext cx="455724" cy="309600"/>
          </a:xfrm>
          <a:custGeom>
            <a:avLst/>
            <a:gdLst>
              <a:gd name="connsiteX0" fmla="*/ 0 w 441525"/>
              <a:gd name="connsiteY0" fmla="*/ 296287 h 296287"/>
              <a:gd name="connsiteX1" fmla="*/ 441526 w 441525"/>
              <a:gd name="connsiteY1" fmla="*/ 296287 h 296287"/>
              <a:gd name="connsiteX2" fmla="*/ 441526 w 441525"/>
              <a:gd name="connsiteY2" fmla="*/ 0 h 296287"/>
              <a:gd name="connsiteX3" fmla="*/ 0 w 441525"/>
              <a:gd name="connsiteY3" fmla="*/ 0 h 296287"/>
              <a:gd name="connsiteX4" fmla="*/ 11619 w 441525"/>
              <a:gd name="connsiteY4" fmla="*/ 284668 h 296287"/>
              <a:gd name="connsiteX5" fmla="*/ 11619 w 441525"/>
              <a:gd name="connsiteY5" fmla="*/ 203334 h 296287"/>
              <a:gd name="connsiteX6" fmla="*/ 145239 w 441525"/>
              <a:gd name="connsiteY6" fmla="*/ 203334 h 296287"/>
              <a:gd name="connsiteX7" fmla="*/ 145239 w 441525"/>
              <a:gd name="connsiteY7" fmla="*/ 284668 h 296287"/>
              <a:gd name="connsiteX8" fmla="*/ 284668 w 441525"/>
              <a:gd name="connsiteY8" fmla="*/ 110381 h 296287"/>
              <a:gd name="connsiteX9" fmla="*/ 284668 w 441525"/>
              <a:gd name="connsiteY9" fmla="*/ 191715 h 296287"/>
              <a:gd name="connsiteX10" fmla="*/ 156858 w 441525"/>
              <a:gd name="connsiteY10" fmla="*/ 191715 h 296287"/>
              <a:gd name="connsiteX11" fmla="*/ 156858 w 441525"/>
              <a:gd name="connsiteY11" fmla="*/ 110381 h 296287"/>
              <a:gd name="connsiteX12" fmla="*/ 156858 w 441525"/>
              <a:gd name="connsiteY12" fmla="*/ 98762 h 296287"/>
              <a:gd name="connsiteX13" fmla="*/ 156858 w 441525"/>
              <a:gd name="connsiteY13" fmla="*/ 11619 h 296287"/>
              <a:gd name="connsiteX14" fmla="*/ 284668 w 441525"/>
              <a:gd name="connsiteY14" fmla="*/ 11619 h 296287"/>
              <a:gd name="connsiteX15" fmla="*/ 284668 w 441525"/>
              <a:gd name="connsiteY15" fmla="*/ 98762 h 296287"/>
              <a:gd name="connsiteX16" fmla="*/ 296287 w 441525"/>
              <a:gd name="connsiteY16" fmla="*/ 110381 h 296287"/>
              <a:gd name="connsiteX17" fmla="*/ 429907 w 441525"/>
              <a:gd name="connsiteY17" fmla="*/ 110381 h 296287"/>
              <a:gd name="connsiteX18" fmla="*/ 429907 w 441525"/>
              <a:gd name="connsiteY18" fmla="*/ 191715 h 296287"/>
              <a:gd name="connsiteX19" fmla="*/ 296287 w 441525"/>
              <a:gd name="connsiteY19" fmla="*/ 191715 h 296287"/>
              <a:gd name="connsiteX20" fmla="*/ 145239 w 441525"/>
              <a:gd name="connsiteY20" fmla="*/ 191715 h 296287"/>
              <a:gd name="connsiteX21" fmla="*/ 11619 w 441525"/>
              <a:gd name="connsiteY21" fmla="*/ 191715 h 296287"/>
              <a:gd name="connsiteX22" fmla="*/ 11619 w 441525"/>
              <a:gd name="connsiteY22" fmla="*/ 110381 h 296287"/>
              <a:gd name="connsiteX23" fmla="*/ 145239 w 441525"/>
              <a:gd name="connsiteY23" fmla="*/ 110381 h 296287"/>
              <a:gd name="connsiteX24" fmla="*/ 156858 w 441525"/>
              <a:gd name="connsiteY24" fmla="*/ 284668 h 296287"/>
              <a:gd name="connsiteX25" fmla="*/ 156858 w 441525"/>
              <a:gd name="connsiteY25" fmla="*/ 203334 h 296287"/>
              <a:gd name="connsiteX26" fmla="*/ 284668 w 441525"/>
              <a:gd name="connsiteY26" fmla="*/ 203334 h 296287"/>
              <a:gd name="connsiteX27" fmla="*/ 284668 w 441525"/>
              <a:gd name="connsiteY27" fmla="*/ 284668 h 296287"/>
              <a:gd name="connsiteX28" fmla="*/ 296287 w 441525"/>
              <a:gd name="connsiteY28" fmla="*/ 284668 h 296287"/>
              <a:gd name="connsiteX29" fmla="*/ 296287 w 441525"/>
              <a:gd name="connsiteY29" fmla="*/ 203334 h 296287"/>
              <a:gd name="connsiteX30" fmla="*/ 429907 w 441525"/>
              <a:gd name="connsiteY30" fmla="*/ 203334 h 296287"/>
              <a:gd name="connsiteX31" fmla="*/ 429907 w 441525"/>
              <a:gd name="connsiteY31" fmla="*/ 284668 h 296287"/>
              <a:gd name="connsiteX32" fmla="*/ 429907 w 441525"/>
              <a:gd name="connsiteY32" fmla="*/ 98762 h 296287"/>
              <a:gd name="connsiteX33" fmla="*/ 296287 w 441525"/>
              <a:gd name="connsiteY33" fmla="*/ 98762 h 296287"/>
              <a:gd name="connsiteX34" fmla="*/ 296287 w 441525"/>
              <a:gd name="connsiteY34" fmla="*/ 11619 h 296287"/>
              <a:gd name="connsiteX35" fmla="*/ 429907 w 441525"/>
              <a:gd name="connsiteY35" fmla="*/ 11619 h 296287"/>
              <a:gd name="connsiteX36" fmla="*/ 145239 w 441525"/>
              <a:gd name="connsiteY36" fmla="*/ 11619 h 296287"/>
              <a:gd name="connsiteX37" fmla="*/ 145239 w 441525"/>
              <a:gd name="connsiteY37" fmla="*/ 98762 h 296287"/>
              <a:gd name="connsiteX38" fmla="*/ 11619 w 441525"/>
              <a:gd name="connsiteY38" fmla="*/ 98762 h 296287"/>
              <a:gd name="connsiteX39" fmla="*/ 11619 w 441525"/>
              <a:gd name="connsiteY39" fmla="*/ 11619 h 2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1525" h="296287">
                <a:moveTo>
                  <a:pt x="0" y="296287"/>
                </a:moveTo>
                <a:lnTo>
                  <a:pt x="441526" y="296287"/>
                </a:lnTo>
                <a:lnTo>
                  <a:pt x="441526" y="0"/>
                </a:lnTo>
                <a:lnTo>
                  <a:pt x="0" y="0"/>
                </a:lnTo>
                <a:close/>
                <a:moveTo>
                  <a:pt x="11619" y="284668"/>
                </a:moveTo>
                <a:lnTo>
                  <a:pt x="11619" y="203334"/>
                </a:lnTo>
                <a:lnTo>
                  <a:pt x="145239" y="203334"/>
                </a:lnTo>
                <a:lnTo>
                  <a:pt x="145239" y="284668"/>
                </a:lnTo>
                <a:close/>
                <a:moveTo>
                  <a:pt x="284668" y="110381"/>
                </a:moveTo>
                <a:lnTo>
                  <a:pt x="284668" y="191715"/>
                </a:lnTo>
                <a:lnTo>
                  <a:pt x="156858" y="191715"/>
                </a:lnTo>
                <a:lnTo>
                  <a:pt x="156858" y="110381"/>
                </a:lnTo>
                <a:close/>
                <a:moveTo>
                  <a:pt x="156858" y="98762"/>
                </a:moveTo>
                <a:lnTo>
                  <a:pt x="156858" y="11619"/>
                </a:lnTo>
                <a:lnTo>
                  <a:pt x="284668" y="11619"/>
                </a:lnTo>
                <a:lnTo>
                  <a:pt x="284668" y="98762"/>
                </a:lnTo>
                <a:close/>
                <a:moveTo>
                  <a:pt x="296287" y="110381"/>
                </a:moveTo>
                <a:lnTo>
                  <a:pt x="429907" y="110381"/>
                </a:lnTo>
                <a:lnTo>
                  <a:pt x="429907" y="191715"/>
                </a:lnTo>
                <a:lnTo>
                  <a:pt x="296287" y="191715"/>
                </a:lnTo>
                <a:close/>
                <a:moveTo>
                  <a:pt x="145239" y="191715"/>
                </a:moveTo>
                <a:lnTo>
                  <a:pt x="11619" y="191715"/>
                </a:lnTo>
                <a:lnTo>
                  <a:pt x="11619" y="110381"/>
                </a:lnTo>
                <a:lnTo>
                  <a:pt x="145239" y="110381"/>
                </a:lnTo>
                <a:close/>
                <a:moveTo>
                  <a:pt x="156858" y="284668"/>
                </a:moveTo>
                <a:lnTo>
                  <a:pt x="156858" y="203334"/>
                </a:lnTo>
                <a:lnTo>
                  <a:pt x="284668" y="203334"/>
                </a:lnTo>
                <a:lnTo>
                  <a:pt x="284668" y="284668"/>
                </a:lnTo>
                <a:close/>
                <a:moveTo>
                  <a:pt x="296287" y="284668"/>
                </a:moveTo>
                <a:lnTo>
                  <a:pt x="296287" y="203334"/>
                </a:lnTo>
                <a:lnTo>
                  <a:pt x="429907" y="203334"/>
                </a:lnTo>
                <a:lnTo>
                  <a:pt x="429907" y="284668"/>
                </a:lnTo>
                <a:close/>
                <a:moveTo>
                  <a:pt x="429907" y="98762"/>
                </a:moveTo>
                <a:lnTo>
                  <a:pt x="296287" y="98762"/>
                </a:lnTo>
                <a:lnTo>
                  <a:pt x="296287" y="11619"/>
                </a:lnTo>
                <a:lnTo>
                  <a:pt x="429907" y="11619"/>
                </a:lnTo>
                <a:close/>
                <a:moveTo>
                  <a:pt x="145239" y="11619"/>
                </a:moveTo>
                <a:lnTo>
                  <a:pt x="145239" y="98762"/>
                </a:lnTo>
                <a:lnTo>
                  <a:pt x="11619" y="98762"/>
                </a:lnTo>
                <a:lnTo>
                  <a:pt x="11619" y="11619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4883" cap="flat">
            <a:solidFill>
              <a:srgbClr val="FFFFFF">
                <a:lumMod val="85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5172"/>
              </a:solidFill>
              <a:effectLst/>
              <a:uLnTx/>
              <a:uFillTx/>
            </a:endParaRPr>
          </a:p>
        </p:txBody>
      </p:sp>
      <p:sp>
        <p:nvSpPr>
          <p:cNvPr id="15" name="Graphic 69" descr="Paper outline">
            <a:extLst>
              <a:ext uri="{FF2B5EF4-FFF2-40B4-BE49-F238E27FC236}">
                <a16:creationId xmlns:a16="http://schemas.microsoft.com/office/drawing/2014/main" id="{8D3B3A27-7849-4BF8-9976-AFD58AC8A201}"/>
              </a:ext>
            </a:extLst>
          </p:cNvPr>
          <p:cNvSpPr/>
          <p:nvPr/>
        </p:nvSpPr>
        <p:spPr>
          <a:xfrm>
            <a:off x="2666460" y="1326467"/>
            <a:ext cx="589879" cy="796238"/>
          </a:xfrm>
          <a:custGeom>
            <a:avLst/>
            <a:gdLst>
              <a:gd name="connsiteX0" fmla="*/ 0 w 571500"/>
              <a:gd name="connsiteY0" fmla="*/ 0 h 762000"/>
              <a:gd name="connsiteX1" fmla="*/ 0 w 571500"/>
              <a:gd name="connsiteY1" fmla="*/ 762000 h 762000"/>
              <a:gd name="connsiteX2" fmla="*/ 571500 w 571500"/>
              <a:gd name="connsiteY2" fmla="*/ 762000 h 762000"/>
              <a:gd name="connsiteX3" fmla="*/ 571500 w 571500"/>
              <a:gd name="connsiteY3" fmla="*/ 205607 h 762000"/>
              <a:gd name="connsiteX4" fmla="*/ 365893 w 571500"/>
              <a:gd name="connsiteY4" fmla="*/ 0 h 762000"/>
              <a:gd name="connsiteX5" fmla="*/ 371637 w 571500"/>
              <a:gd name="connsiteY5" fmla="*/ 32680 h 762000"/>
              <a:gd name="connsiteX6" fmla="*/ 538820 w 571500"/>
              <a:gd name="connsiteY6" fmla="*/ 199863 h 762000"/>
              <a:gd name="connsiteX7" fmla="*/ 538819 w 571500"/>
              <a:gd name="connsiteY7" fmla="*/ 199997 h 762000"/>
              <a:gd name="connsiteX8" fmla="*/ 538753 w 571500"/>
              <a:gd name="connsiteY8" fmla="*/ 200025 h 762000"/>
              <a:gd name="connsiteX9" fmla="*/ 371475 w 571500"/>
              <a:gd name="connsiteY9" fmla="*/ 200025 h 762000"/>
              <a:gd name="connsiteX10" fmla="*/ 371475 w 571500"/>
              <a:gd name="connsiteY10" fmla="*/ 32747 h 762000"/>
              <a:gd name="connsiteX11" fmla="*/ 371571 w 571500"/>
              <a:gd name="connsiteY11" fmla="*/ 32653 h 762000"/>
              <a:gd name="connsiteX12" fmla="*/ 371637 w 571500"/>
              <a:gd name="connsiteY12" fmla="*/ 32680 h 762000"/>
              <a:gd name="connsiteX13" fmla="*/ 19050 w 571500"/>
              <a:gd name="connsiteY13" fmla="*/ 742950 h 762000"/>
              <a:gd name="connsiteX14" fmla="*/ 19050 w 571500"/>
              <a:gd name="connsiteY14" fmla="*/ 19050 h 762000"/>
              <a:gd name="connsiteX15" fmla="*/ 352425 w 571500"/>
              <a:gd name="connsiteY15" fmla="*/ 19050 h 762000"/>
              <a:gd name="connsiteX16" fmla="*/ 352425 w 571500"/>
              <a:gd name="connsiteY16" fmla="*/ 219075 h 762000"/>
              <a:gd name="connsiteX17" fmla="*/ 552450 w 571500"/>
              <a:gd name="connsiteY17" fmla="*/ 219075 h 762000"/>
              <a:gd name="connsiteX18" fmla="*/ 552450 w 571500"/>
              <a:gd name="connsiteY18" fmla="*/ 74295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500" h="762000">
                <a:moveTo>
                  <a:pt x="0" y="0"/>
                </a:moveTo>
                <a:lnTo>
                  <a:pt x="0" y="762000"/>
                </a:lnTo>
                <a:lnTo>
                  <a:pt x="571500" y="762000"/>
                </a:lnTo>
                <a:lnTo>
                  <a:pt x="571500" y="205607"/>
                </a:lnTo>
                <a:lnTo>
                  <a:pt x="365893" y="0"/>
                </a:lnTo>
                <a:close/>
                <a:moveTo>
                  <a:pt x="371637" y="32680"/>
                </a:moveTo>
                <a:lnTo>
                  <a:pt x="538820" y="199863"/>
                </a:lnTo>
                <a:cubicBezTo>
                  <a:pt x="538857" y="199900"/>
                  <a:pt x="538856" y="199961"/>
                  <a:pt x="538819" y="199997"/>
                </a:cubicBezTo>
                <a:cubicBezTo>
                  <a:pt x="538801" y="200015"/>
                  <a:pt x="538778" y="200025"/>
                  <a:pt x="538753" y="200025"/>
                </a:cubicBezTo>
                <a:lnTo>
                  <a:pt x="371475" y="200025"/>
                </a:lnTo>
                <a:lnTo>
                  <a:pt x="371475" y="32747"/>
                </a:lnTo>
                <a:cubicBezTo>
                  <a:pt x="371476" y="32695"/>
                  <a:pt x="371519" y="32653"/>
                  <a:pt x="371571" y="32653"/>
                </a:cubicBezTo>
                <a:cubicBezTo>
                  <a:pt x="371596" y="32654"/>
                  <a:pt x="371620" y="32663"/>
                  <a:pt x="371637" y="32680"/>
                </a:cubicBezTo>
                <a:close/>
                <a:moveTo>
                  <a:pt x="19050" y="742950"/>
                </a:moveTo>
                <a:lnTo>
                  <a:pt x="19050" y="19050"/>
                </a:lnTo>
                <a:lnTo>
                  <a:pt x="352425" y="19050"/>
                </a:lnTo>
                <a:lnTo>
                  <a:pt x="352425" y="219075"/>
                </a:lnTo>
                <a:lnTo>
                  <a:pt x="552450" y="219075"/>
                </a:lnTo>
                <a:lnTo>
                  <a:pt x="552450" y="74295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4883" cap="flat">
            <a:solidFill>
              <a:srgbClr val="FFFFFF">
                <a:lumMod val="85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5172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3C9D80-84E1-4671-8BD3-908D815B137B}"/>
              </a:ext>
            </a:extLst>
          </p:cNvPr>
          <p:cNvSpPr txBox="1"/>
          <p:nvPr/>
        </p:nvSpPr>
        <p:spPr>
          <a:xfrm>
            <a:off x="2295329" y="2114008"/>
            <a:ext cx="1263487" cy="53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>
                <a:solidFill>
                  <a:srgbClr val="005172"/>
                </a:solidFill>
                <a:latin typeface="Verdana" pitchFamily="34" charset="0"/>
              </a:rPr>
              <a:t>Harmonised</a:t>
            </a:r>
          </a:p>
          <a:p>
            <a:pPr algn="ctr">
              <a:lnSpc>
                <a:spcPts val="1800"/>
              </a:lnSpc>
            </a:pPr>
            <a:r>
              <a:rPr lang="en-GB" sz="1400" dirty="0">
                <a:solidFill>
                  <a:srgbClr val="005172"/>
                </a:solidFill>
                <a:latin typeface="Verdana" pitchFamily="34" charset="0"/>
              </a:rPr>
              <a:t>dataset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F66701-9C18-481B-91E3-90480F4304D7}"/>
              </a:ext>
            </a:extLst>
          </p:cNvPr>
          <p:cNvGrpSpPr/>
          <p:nvPr/>
        </p:nvGrpSpPr>
        <p:grpSpPr>
          <a:xfrm>
            <a:off x="2443973" y="3633795"/>
            <a:ext cx="963468" cy="1002856"/>
            <a:chOff x="471166" y="3055925"/>
            <a:chExt cx="1267680" cy="1267680"/>
          </a:xfrm>
        </p:grpSpPr>
        <p:pic>
          <p:nvPicPr>
            <p:cNvPr id="18" name="Graphic 17" descr="Checklist outline">
              <a:extLst>
                <a:ext uri="{FF2B5EF4-FFF2-40B4-BE49-F238E27FC236}">
                  <a16:creationId xmlns:a16="http://schemas.microsoft.com/office/drawing/2014/main" id="{006B0A8B-22DD-4EDE-8D1A-5AE31E72A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7439" y="3330584"/>
              <a:ext cx="870161" cy="870161"/>
            </a:xfrm>
            <a:prstGeom prst="rect">
              <a:avLst/>
            </a:prstGeom>
          </p:spPr>
        </p:pic>
        <p:pic>
          <p:nvPicPr>
            <p:cNvPr id="19" name="Graphic 18" descr="Clipboard outline">
              <a:extLst>
                <a:ext uri="{FF2B5EF4-FFF2-40B4-BE49-F238E27FC236}">
                  <a16:creationId xmlns:a16="http://schemas.microsoft.com/office/drawing/2014/main" id="{5E7FED7F-D3A4-41A4-BC6B-FA549C962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1166" y="3055925"/>
              <a:ext cx="1267680" cy="126768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6B0B60B-0913-4F76-BA55-FA27201ECC91}"/>
              </a:ext>
            </a:extLst>
          </p:cNvPr>
          <p:cNvSpPr txBox="1"/>
          <p:nvPr/>
        </p:nvSpPr>
        <p:spPr>
          <a:xfrm>
            <a:off x="2206600" y="4601113"/>
            <a:ext cx="1438214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solidFill>
                  <a:srgbClr val="005172"/>
                </a:solidFill>
                <a:latin typeface="Verdana" pitchFamily="34" charset="0"/>
              </a:rPr>
              <a:t>Questionnaire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90F598-E717-47BC-B211-E13CC48D02A4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407441" y="4135223"/>
            <a:ext cx="1088721" cy="0"/>
          </a:xfrm>
          <a:prstGeom prst="line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285759-EE06-41B5-872E-B6A0699E2F54}"/>
              </a:ext>
            </a:extLst>
          </p:cNvPr>
          <p:cNvGrpSpPr/>
          <p:nvPr/>
        </p:nvGrpSpPr>
        <p:grpSpPr>
          <a:xfrm>
            <a:off x="6490918" y="2646465"/>
            <a:ext cx="1478407" cy="1151988"/>
            <a:chOff x="6280250" y="1932833"/>
            <a:chExt cx="1871200" cy="1542124"/>
          </a:xfrm>
        </p:grpSpPr>
        <p:grpSp>
          <p:nvGrpSpPr>
            <p:cNvPr id="24" name="Graphic 65" descr="Branching diagram outline">
              <a:extLst>
                <a:ext uri="{FF2B5EF4-FFF2-40B4-BE49-F238E27FC236}">
                  <a16:creationId xmlns:a16="http://schemas.microsoft.com/office/drawing/2014/main" id="{6E7D886B-8EEC-4E9A-97D2-495F56CB9E7C}"/>
                </a:ext>
              </a:extLst>
            </p:cNvPr>
            <p:cNvGrpSpPr/>
            <p:nvPr/>
          </p:nvGrpSpPr>
          <p:grpSpPr>
            <a:xfrm>
              <a:off x="7266054" y="1932833"/>
              <a:ext cx="885396" cy="623248"/>
              <a:chOff x="7266054" y="1932833"/>
              <a:chExt cx="885396" cy="623248"/>
            </a:xfrm>
            <a:solidFill>
              <a:srgbClr val="000000">
                <a:lumMod val="65000"/>
                <a:lumOff val="35000"/>
              </a:srgbClr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C94BB27-DA0A-4AD2-87AB-BAA9DCBFED9D}"/>
                  </a:ext>
                </a:extLst>
              </p:cNvPr>
              <p:cNvSpPr/>
              <p:nvPr/>
            </p:nvSpPr>
            <p:spPr>
              <a:xfrm>
                <a:off x="7344177" y="2171822"/>
                <a:ext cx="729150" cy="384259"/>
              </a:xfrm>
              <a:custGeom>
                <a:avLst/>
                <a:gdLst>
                  <a:gd name="connsiteX0" fmla="*/ 729150 w 729150"/>
                  <a:gd name="connsiteY0" fmla="*/ 0 h 384259"/>
                  <a:gd name="connsiteX1" fmla="*/ 703109 w 729150"/>
                  <a:gd name="connsiteY1" fmla="*/ 2427 h 384259"/>
                  <a:gd name="connsiteX2" fmla="*/ 703109 w 729150"/>
                  <a:gd name="connsiteY2" fmla="*/ 180313 h 384259"/>
                  <a:gd name="connsiteX3" fmla="*/ 377596 w 729150"/>
                  <a:gd name="connsiteY3" fmla="*/ 180313 h 384259"/>
                  <a:gd name="connsiteX4" fmla="*/ 377596 w 729150"/>
                  <a:gd name="connsiteY4" fmla="*/ 1779 h 384259"/>
                  <a:gd name="connsiteX5" fmla="*/ 364575 w 729150"/>
                  <a:gd name="connsiteY5" fmla="*/ 2427 h 384259"/>
                  <a:gd name="connsiteX6" fmla="*/ 351555 w 729150"/>
                  <a:gd name="connsiteY6" fmla="*/ 1779 h 384259"/>
                  <a:gd name="connsiteX7" fmla="*/ 351555 w 729150"/>
                  <a:gd name="connsiteY7" fmla="*/ 180313 h 384259"/>
                  <a:gd name="connsiteX8" fmla="*/ 26041 w 729150"/>
                  <a:gd name="connsiteY8" fmla="*/ 180313 h 384259"/>
                  <a:gd name="connsiteX9" fmla="*/ 26041 w 729150"/>
                  <a:gd name="connsiteY9" fmla="*/ 2427 h 384259"/>
                  <a:gd name="connsiteX10" fmla="*/ 0 w 729150"/>
                  <a:gd name="connsiteY10" fmla="*/ 0 h 384259"/>
                  <a:gd name="connsiteX11" fmla="*/ 0 w 729150"/>
                  <a:gd name="connsiteY11" fmla="*/ 205725 h 384259"/>
                  <a:gd name="connsiteX12" fmla="*/ 351555 w 729150"/>
                  <a:gd name="connsiteY12" fmla="*/ 205725 h 384259"/>
                  <a:gd name="connsiteX13" fmla="*/ 351555 w 729150"/>
                  <a:gd name="connsiteY13" fmla="*/ 384259 h 384259"/>
                  <a:gd name="connsiteX14" fmla="*/ 364575 w 729150"/>
                  <a:gd name="connsiteY14" fmla="*/ 383611 h 384259"/>
                  <a:gd name="connsiteX15" fmla="*/ 377596 w 729150"/>
                  <a:gd name="connsiteY15" fmla="*/ 384259 h 384259"/>
                  <a:gd name="connsiteX16" fmla="*/ 377596 w 729150"/>
                  <a:gd name="connsiteY16" fmla="*/ 205725 h 384259"/>
                  <a:gd name="connsiteX17" fmla="*/ 729150 w 729150"/>
                  <a:gd name="connsiteY17" fmla="*/ 205725 h 3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29150" h="384259">
                    <a:moveTo>
                      <a:pt x="729150" y="0"/>
                    </a:moveTo>
                    <a:cubicBezTo>
                      <a:pt x="720565" y="1583"/>
                      <a:pt x="711847" y="2395"/>
                      <a:pt x="703109" y="2427"/>
                    </a:cubicBezTo>
                    <a:lnTo>
                      <a:pt x="703109" y="180313"/>
                    </a:lnTo>
                    <a:lnTo>
                      <a:pt x="377596" y="180313"/>
                    </a:lnTo>
                    <a:lnTo>
                      <a:pt x="377596" y="1779"/>
                    </a:lnTo>
                    <a:cubicBezTo>
                      <a:pt x="373299" y="2160"/>
                      <a:pt x="368976" y="2427"/>
                      <a:pt x="364575" y="2427"/>
                    </a:cubicBezTo>
                    <a:cubicBezTo>
                      <a:pt x="360174" y="2427"/>
                      <a:pt x="355851" y="2160"/>
                      <a:pt x="351555" y="1779"/>
                    </a:cubicBezTo>
                    <a:lnTo>
                      <a:pt x="351555" y="180313"/>
                    </a:lnTo>
                    <a:lnTo>
                      <a:pt x="26041" y="180313"/>
                    </a:lnTo>
                    <a:lnTo>
                      <a:pt x="26041" y="2427"/>
                    </a:lnTo>
                    <a:cubicBezTo>
                      <a:pt x="17303" y="2395"/>
                      <a:pt x="8586" y="1583"/>
                      <a:pt x="0" y="0"/>
                    </a:cubicBezTo>
                    <a:lnTo>
                      <a:pt x="0" y="205725"/>
                    </a:lnTo>
                    <a:lnTo>
                      <a:pt x="351555" y="205725"/>
                    </a:lnTo>
                    <a:lnTo>
                      <a:pt x="351555" y="384259"/>
                    </a:lnTo>
                    <a:cubicBezTo>
                      <a:pt x="355851" y="383878"/>
                      <a:pt x="360174" y="383611"/>
                      <a:pt x="364575" y="383611"/>
                    </a:cubicBezTo>
                    <a:cubicBezTo>
                      <a:pt x="368976" y="383611"/>
                      <a:pt x="373299" y="383878"/>
                      <a:pt x="377596" y="384259"/>
                    </a:cubicBezTo>
                    <a:lnTo>
                      <a:pt x="377596" y="205725"/>
                    </a:lnTo>
                    <a:lnTo>
                      <a:pt x="729150" y="205725"/>
                    </a:ln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4AABE37-221B-4E42-A6E8-6A91A80A7C25}"/>
                  </a:ext>
                </a:extLst>
              </p:cNvPr>
              <p:cNvSpPr/>
              <p:nvPr/>
            </p:nvSpPr>
            <p:spPr>
              <a:xfrm>
                <a:off x="7266054" y="1932833"/>
                <a:ext cx="208328" cy="203298"/>
              </a:xfrm>
              <a:custGeom>
                <a:avLst/>
                <a:gdLst>
                  <a:gd name="connsiteX0" fmla="*/ 104164 w 208328"/>
                  <a:gd name="connsiteY0" fmla="*/ 25412 h 203298"/>
                  <a:gd name="connsiteX1" fmla="*/ 182288 w 208328"/>
                  <a:gd name="connsiteY1" fmla="*/ 101649 h 203298"/>
                  <a:gd name="connsiteX2" fmla="*/ 104164 w 208328"/>
                  <a:gd name="connsiteY2" fmla="*/ 177886 h 203298"/>
                  <a:gd name="connsiteX3" fmla="*/ 26041 w 208328"/>
                  <a:gd name="connsiteY3" fmla="*/ 101649 h 203298"/>
                  <a:gd name="connsiteX4" fmla="*/ 104164 w 208328"/>
                  <a:gd name="connsiteY4" fmla="*/ 25412 h 203298"/>
                  <a:gd name="connsiteX5" fmla="*/ 104164 w 208328"/>
                  <a:gd name="connsiteY5" fmla="*/ 0 h 203298"/>
                  <a:gd name="connsiteX6" fmla="*/ 0 w 208328"/>
                  <a:gd name="connsiteY6" fmla="*/ 101649 h 203298"/>
                  <a:gd name="connsiteX7" fmla="*/ 104164 w 208328"/>
                  <a:gd name="connsiteY7" fmla="*/ 203298 h 203298"/>
                  <a:gd name="connsiteX8" fmla="*/ 208329 w 208328"/>
                  <a:gd name="connsiteY8" fmla="*/ 101649 h 203298"/>
                  <a:gd name="connsiteX9" fmla="*/ 104164 w 208328"/>
                  <a:gd name="connsiteY9" fmla="*/ 0 h 20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328" h="203298">
                    <a:moveTo>
                      <a:pt x="104164" y="25412"/>
                    </a:moveTo>
                    <a:cubicBezTo>
                      <a:pt x="147311" y="25412"/>
                      <a:pt x="182288" y="59545"/>
                      <a:pt x="182288" y="101649"/>
                    </a:cubicBezTo>
                    <a:cubicBezTo>
                      <a:pt x="182288" y="143754"/>
                      <a:pt x="147311" y="177886"/>
                      <a:pt x="104164" y="177886"/>
                    </a:cubicBezTo>
                    <a:cubicBezTo>
                      <a:pt x="61018" y="177886"/>
                      <a:pt x="26041" y="143754"/>
                      <a:pt x="26041" y="101649"/>
                    </a:cubicBezTo>
                    <a:cubicBezTo>
                      <a:pt x="26092" y="59565"/>
                      <a:pt x="61039" y="25462"/>
                      <a:pt x="104164" y="25412"/>
                    </a:cubicBezTo>
                    <a:moveTo>
                      <a:pt x="104164" y="0"/>
                    </a:moveTo>
                    <a:cubicBezTo>
                      <a:pt x="46636" y="0"/>
                      <a:pt x="0" y="45510"/>
                      <a:pt x="0" y="101649"/>
                    </a:cubicBezTo>
                    <a:cubicBezTo>
                      <a:pt x="0" y="157789"/>
                      <a:pt x="46636" y="203298"/>
                      <a:pt x="104164" y="203298"/>
                    </a:cubicBezTo>
                    <a:cubicBezTo>
                      <a:pt x="161693" y="203298"/>
                      <a:pt x="208329" y="157789"/>
                      <a:pt x="208329" y="101649"/>
                    </a:cubicBezTo>
                    <a:cubicBezTo>
                      <a:pt x="208329" y="45510"/>
                      <a:pt x="161693" y="0"/>
                      <a:pt x="104164" y="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EE3E9D3-BAC9-4E7E-B0A6-AC4C1EC97AA3}"/>
                  </a:ext>
                </a:extLst>
              </p:cNvPr>
              <p:cNvSpPr/>
              <p:nvPr/>
            </p:nvSpPr>
            <p:spPr>
              <a:xfrm>
                <a:off x="7604588" y="1932833"/>
                <a:ext cx="208328" cy="203298"/>
              </a:xfrm>
              <a:custGeom>
                <a:avLst/>
                <a:gdLst>
                  <a:gd name="connsiteX0" fmla="*/ 104164 w 208328"/>
                  <a:gd name="connsiteY0" fmla="*/ 25412 h 203298"/>
                  <a:gd name="connsiteX1" fmla="*/ 182288 w 208328"/>
                  <a:gd name="connsiteY1" fmla="*/ 101649 h 203298"/>
                  <a:gd name="connsiteX2" fmla="*/ 104164 w 208328"/>
                  <a:gd name="connsiteY2" fmla="*/ 177886 h 203298"/>
                  <a:gd name="connsiteX3" fmla="*/ 26041 w 208328"/>
                  <a:gd name="connsiteY3" fmla="*/ 101649 h 203298"/>
                  <a:gd name="connsiteX4" fmla="*/ 104164 w 208328"/>
                  <a:gd name="connsiteY4" fmla="*/ 25412 h 203298"/>
                  <a:gd name="connsiteX5" fmla="*/ 104164 w 208328"/>
                  <a:gd name="connsiteY5" fmla="*/ 0 h 203298"/>
                  <a:gd name="connsiteX6" fmla="*/ 0 w 208328"/>
                  <a:gd name="connsiteY6" fmla="*/ 101649 h 203298"/>
                  <a:gd name="connsiteX7" fmla="*/ 104164 w 208328"/>
                  <a:gd name="connsiteY7" fmla="*/ 203298 h 203298"/>
                  <a:gd name="connsiteX8" fmla="*/ 208329 w 208328"/>
                  <a:gd name="connsiteY8" fmla="*/ 101649 h 203298"/>
                  <a:gd name="connsiteX9" fmla="*/ 104164 w 208328"/>
                  <a:gd name="connsiteY9" fmla="*/ 0 h 20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328" h="203298">
                    <a:moveTo>
                      <a:pt x="104164" y="25412"/>
                    </a:moveTo>
                    <a:cubicBezTo>
                      <a:pt x="147311" y="25412"/>
                      <a:pt x="182288" y="59545"/>
                      <a:pt x="182288" y="101649"/>
                    </a:cubicBezTo>
                    <a:cubicBezTo>
                      <a:pt x="182288" y="143754"/>
                      <a:pt x="147311" y="177886"/>
                      <a:pt x="104164" y="177886"/>
                    </a:cubicBezTo>
                    <a:cubicBezTo>
                      <a:pt x="61018" y="177886"/>
                      <a:pt x="26041" y="143754"/>
                      <a:pt x="26041" y="101649"/>
                    </a:cubicBezTo>
                    <a:cubicBezTo>
                      <a:pt x="26092" y="59565"/>
                      <a:pt x="61039" y="25462"/>
                      <a:pt x="104164" y="25412"/>
                    </a:cubicBezTo>
                    <a:moveTo>
                      <a:pt x="104164" y="0"/>
                    </a:moveTo>
                    <a:cubicBezTo>
                      <a:pt x="46636" y="0"/>
                      <a:pt x="0" y="45510"/>
                      <a:pt x="0" y="101649"/>
                    </a:cubicBezTo>
                    <a:cubicBezTo>
                      <a:pt x="0" y="157789"/>
                      <a:pt x="46636" y="203298"/>
                      <a:pt x="104164" y="203298"/>
                    </a:cubicBezTo>
                    <a:cubicBezTo>
                      <a:pt x="161693" y="203298"/>
                      <a:pt x="208329" y="157789"/>
                      <a:pt x="208329" y="101649"/>
                    </a:cubicBezTo>
                    <a:cubicBezTo>
                      <a:pt x="208329" y="45510"/>
                      <a:pt x="161693" y="0"/>
                      <a:pt x="104164" y="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9FFCC3F-E59C-4374-930E-91D7F8E75A86}"/>
                  </a:ext>
                </a:extLst>
              </p:cNvPr>
              <p:cNvSpPr/>
              <p:nvPr/>
            </p:nvSpPr>
            <p:spPr>
              <a:xfrm>
                <a:off x="7943122" y="1932833"/>
                <a:ext cx="208328" cy="203298"/>
              </a:xfrm>
              <a:custGeom>
                <a:avLst/>
                <a:gdLst>
                  <a:gd name="connsiteX0" fmla="*/ 104164 w 208328"/>
                  <a:gd name="connsiteY0" fmla="*/ 25412 h 203298"/>
                  <a:gd name="connsiteX1" fmla="*/ 182288 w 208328"/>
                  <a:gd name="connsiteY1" fmla="*/ 101649 h 203298"/>
                  <a:gd name="connsiteX2" fmla="*/ 104164 w 208328"/>
                  <a:gd name="connsiteY2" fmla="*/ 177886 h 203298"/>
                  <a:gd name="connsiteX3" fmla="*/ 26041 w 208328"/>
                  <a:gd name="connsiteY3" fmla="*/ 101649 h 203298"/>
                  <a:gd name="connsiteX4" fmla="*/ 104164 w 208328"/>
                  <a:gd name="connsiteY4" fmla="*/ 25412 h 203298"/>
                  <a:gd name="connsiteX5" fmla="*/ 104164 w 208328"/>
                  <a:gd name="connsiteY5" fmla="*/ 0 h 203298"/>
                  <a:gd name="connsiteX6" fmla="*/ 0 w 208328"/>
                  <a:gd name="connsiteY6" fmla="*/ 101649 h 203298"/>
                  <a:gd name="connsiteX7" fmla="*/ 104164 w 208328"/>
                  <a:gd name="connsiteY7" fmla="*/ 203298 h 203298"/>
                  <a:gd name="connsiteX8" fmla="*/ 208329 w 208328"/>
                  <a:gd name="connsiteY8" fmla="*/ 101649 h 203298"/>
                  <a:gd name="connsiteX9" fmla="*/ 104164 w 208328"/>
                  <a:gd name="connsiteY9" fmla="*/ 0 h 20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328" h="203298">
                    <a:moveTo>
                      <a:pt x="104164" y="25412"/>
                    </a:moveTo>
                    <a:cubicBezTo>
                      <a:pt x="147310" y="25412"/>
                      <a:pt x="182288" y="59545"/>
                      <a:pt x="182288" y="101649"/>
                    </a:cubicBezTo>
                    <a:cubicBezTo>
                      <a:pt x="182288" y="143754"/>
                      <a:pt x="147310" y="177886"/>
                      <a:pt x="104164" y="177886"/>
                    </a:cubicBezTo>
                    <a:cubicBezTo>
                      <a:pt x="61018" y="177886"/>
                      <a:pt x="26041" y="143754"/>
                      <a:pt x="26041" y="101649"/>
                    </a:cubicBezTo>
                    <a:cubicBezTo>
                      <a:pt x="26092" y="59565"/>
                      <a:pt x="61039" y="25462"/>
                      <a:pt x="104164" y="25412"/>
                    </a:cubicBezTo>
                    <a:moveTo>
                      <a:pt x="104164" y="0"/>
                    </a:moveTo>
                    <a:cubicBezTo>
                      <a:pt x="46636" y="0"/>
                      <a:pt x="0" y="45510"/>
                      <a:pt x="0" y="101649"/>
                    </a:cubicBezTo>
                    <a:cubicBezTo>
                      <a:pt x="0" y="157789"/>
                      <a:pt x="46636" y="203298"/>
                      <a:pt x="104164" y="203298"/>
                    </a:cubicBezTo>
                    <a:cubicBezTo>
                      <a:pt x="161693" y="203298"/>
                      <a:pt x="208329" y="157789"/>
                      <a:pt x="208329" y="101649"/>
                    </a:cubicBezTo>
                    <a:cubicBezTo>
                      <a:pt x="208329" y="45510"/>
                      <a:pt x="161693" y="0"/>
                      <a:pt x="104164" y="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aphic 66" descr="Branching diagram outline">
              <a:extLst>
                <a:ext uri="{FF2B5EF4-FFF2-40B4-BE49-F238E27FC236}">
                  <a16:creationId xmlns:a16="http://schemas.microsoft.com/office/drawing/2014/main" id="{A5532672-CEE0-4E76-A7FB-5E14025085F0}"/>
                </a:ext>
              </a:extLst>
            </p:cNvPr>
            <p:cNvGrpSpPr/>
            <p:nvPr/>
          </p:nvGrpSpPr>
          <p:grpSpPr>
            <a:xfrm rot="5400000">
              <a:off x="7058594" y="2720635"/>
              <a:ext cx="885396" cy="623248"/>
              <a:chOff x="7561737" y="2273609"/>
              <a:chExt cx="885396" cy="623248"/>
            </a:xfrm>
            <a:solidFill>
              <a:srgbClr val="000000">
                <a:lumMod val="65000"/>
                <a:lumOff val="35000"/>
              </a:srgbClr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73F9C01-B67E-4DD8-9F1B-C12EC83125A1}"/>
                  </a:ext>
                </a:extLst>
              </p:cNvPr>
              <p:cNvSpPr/>
              <p:nvPr/>
            </p:nvSpPr>
            <p:spPr>
              <a:xfrm>
                <a:off x="7639860" y="2512598"/>
                <a:ext cx="729150" cy="384259"/>
              </a:xfrm>
              <a:custGeom>
                <a:avLst/>
                <a:gdLst>
                  <a:gd name="connsiteX0" fmla="*/ 729150 w 729150"/>
                  <a:gd name="connsiteY0" fmla="*/ 0 h 384259"/>
                  <a:gd name="connsiteX1" fmla="*/ 703109 w 729150"/>
                  <a:gd name="connsiteY1" fmla="*/ 2427 h 384259"/>
                  <a:gd name="connsiteX2" fmla="*/ 703109 w 729150"/>
                  <a:gd name="connsiteY2" fmla="*/ 180313 h 384259"/>
                  <a:gd name="connsiteX3" fmla="*/ 377596 w 729150"/>
                  <a:gd name="connsiteY3" fmla="*/ 180313 h 384259"/>
                  <a:gd name="connsiteX4" fmla="*/ 377596 w 729150"/>
                  <a:gd name="connsiteY4" fmla="*/ 1779 h 384259"/>
                  <a:gd name="connsiteX5" fmla="*/ 364575 w 729150"/>
                  <a:gd name="connsiteY5" fmla="*/ 2427 h 384259"/>
                  <a:gd name="connsiteX6" fmla="*/ 351555 w 729150"/>
                  <a:gd name="connsiteY6" fmla="*/ 1779 h 384259"/>
                  <a:gd name="connsiteX7" fmla="*/ 351555 w 729150"/>
                  <a:gd name="connsiteY7" fmla="*/ 180313 h 384259"/>
                  <a:gd name="connsiteX8" fmla="*/ 26041 w 729150"/>
                  <a:gd name="connsiteY8" fmla="*/ 180313 h 384259"/>
                  <a:gd name="connsiteX9" fmla="*/ 26041 w 729150"/>
                  <a:gd name="connsiteY9" fmla="*/ 2427 h 384259"/>
                  <a:gd name="connsiteX10" fmla="*/ 0 w 729150"/>
                  <a:gd name="connsiteY10" fmla="*/ 0 h 384259"/>
                  <a:gd name="connsiteX11" fmla="*/ 0 w 729150"/>
                  <a:gd name="connsiteY11" fmla="*/ 205725 h 384259"/>
                  <a:gd name="connsiteX12" fmla="*/ 351555 w 729150"/>
                  <a:gd name="connsiteY12" fmla="*/ 205725 h 384259"/>
                  <a:gd name="connsiteX13" fmla="*/ 351555 w 729150"/>
                  <a:gd name="connsiteY13" fmla="*/ 384259 h 384259"/>
                  <a:gd name="connsiteX14" fmla="*/ 364575 w 729150"/>
                  <a:gd name="connsiteY14" fmla="*/ 383611 h 384259"/>
                  <a:gd name="connsiteX15" fmla="*/ 377596 w 729150"/>
                  <a:gd name="connsiteY15" fmla="*/ 384259 h 384259"/>
                  <a:gd name="connsiteX16" fmla="*/ 377596 w 729150"/>
                  <a:gd name="connsiteY16" fmla="*/ 205725 h 384259"/>
                  <a:gd name="connsiteX17" fmla="*/ 729150 w 729150"/>
                  <a:gd name="connsiteY17" fmla="*/ 205725 h 3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29150" h="384259">
                    <a:moveTo>
                      <a:pt x="729150" y="0"/>
                    </a:moveTo>
                    <a:cubicBezTo>
                      <a:pt x="720565" y="1583"/>
                      <a:pt x="711847" y="2395"/>
                      <a:pt x="703109" y="2427"/>
                    </a:cubicBezTo>
                    <a:lnTo>
                      <a:pt x="703109" y="180313"/>
                    </a:lnTo>
                    <a:lnTo>
                      <a:pt x="377596" y="180313"/>
                    </a:lnTo>
                    <a:lnTo>
                      <a:pt x="377596" y="1779"/>
                    </a:lnTo>
                    <a:cubicBezTo>
                      <a:pt x="373299" y="2160"/>
                      <a:pt x="368976" y="2427"/>
                      <a:pt x="364575" y="2427"/>
                    </a:cubicBezTo>
                    <a:cubicBezTo>
                      <a:pt x="360174" y="2427"/>
                      <a:pt x="355851" y="2160"/>
                      <a:pt x="351555" y="1779"/>
                    </a:cubicBezTo>
                    <a:lnTo>
                      <a:pt x="351555" y="180313"/>
                    </a:lnTo>
                    <a:lnTo>
                      <a:pt x="26041" y="180313"/>
                    </a:lnTo>
                    <a:lnTo>
                      <a:pt x="26041" y="2427"/>
                    </a:lnTo>
                    <a:cubicBezTo>
                      <a:pt x="17303" y="2395"/>
                      <a:pt x="8586" y="1583"/>
                      <a:pt x="0" y="0"/>
                    </a:cubicBezTo>
                    <a:lnTo>
                      <a:pt x="0" y="205725"/>
                    </a:lnTo>
                    <a:lnTo>
                      <a:pt x="351555" y="205725"/>
                    </a:lnTo>
                    <a:lnTo>
                      <a:pt x="351555" y="384259"/>
                    </a:lnTo>
                    <a:cubicBezTo>
                      <a:pt x="355851" y="383878"/>
                      <a:pt x="360174" y="383611"/>
                      <a:pt x="364575" y="383611"/>
                    </a:cubicBezTo>
                    <a:cubicBezTo>
                      <a:pt x="368976" y="383611"/>
                      <a:pt x="373299" y="383878"/>
                      <a:pt x="377596" y="384259"/>
                    </a:cubicBezTo>
                    <a:lnTo>
                      <a:pt x="377596" y="205725"/>
                    </a:lnTo>
                    <a:lnTo>
                      <a:pt x="729150" y="205725"/>
                    </a:ln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EAEEED8-8F96-42EE-9690-D47F7F450E93}"/>
                  </a:ext>
                </a:extLst>
              </p:cNvPr>
              <p:cNvSpPr/>
              <p:nvPr/>
            </p:nvSpPr>
            <p:spPr>
              <a:xfrm>
                <a:off x="7561737" y="2273609"/>
                <a:ext cx="208328" cy="203298"/>
              </a:xfrm>
              <a:custGeom>
                <a:avLst/>
                <a:gdLst>
                  <a:gd name="connsiteX0" fmla="*/ 104164 w 208328"/>
                  <a:gd name="connsiteY0" fmla="*/ 25412 h 203298"/>
                  <a:gd name="connsiteX1" fmla="*/ 182288 w 208328"/>
                  <a:gd name="connsiteY1" fmla="*/ 101649 h 203298"/>
                  <a:gd name="connsiteX2" fmla="*/ 104164 w 208328"/>
                  <a:gd name="connsiteY2" fmla="*/ 177886 h 203298"/>
                  <a:gd name="connsiteX3" fmla="*/ 26041 w 208328"/>
                  <a:gd name="connsiteY3" fmla="*/ 101649 h 203298"/>
                  <a:gd name="connsiteX4" fmla="*/ 104164 w 208328"/>
                  <a:gd name="connsiteY4" fmla="*/ 25412 h 203298"/>
                  <a:gd name="connsiteX5" fmla="*/ 104164 w 208328"/>
                  <a:gd name="connsiteY5" fmla="*/ 0 h 203298"/>
                  <a:gd name="connsiteX6" fmla="*/ 0 w 208328"/>
                  <a:gd name="connsiteY6" fmla="*/ 101649 h 203298"/>
                  <a:gd name="connsiteX7" fmla="*/ 104164 w 208328"/>
                  <a:gd name="connsiteY7" fmla="*/ 203298 h 203298"/>
                  <a:gd name="connsiteX8" fmla="*/ 208329 w 208328"/>
                  <a:gd name="connsiteY8" fmla="*/ 101649 h 203298"/>
                  <a:gd name="connsiteX9" fmla="*/ 104164 w 208328"/>
                  <a:gd name="connsiteY9" fmla="*/ 0 h 20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328" h="203298">
                    <a:moveTo>
                      <a:pt x="104164" y="25412"/>
                    </a:moveTo>
                    <a:cubicBezTo>
                      <a:pt x="147311" y="25412"/>
                      <a:pt x="182288" y="59545"/>
                      <a:pt x="182288" y="101649"/>
                    </a:cubicBezTo>
                    <a:cubicBezTo>
                      <a:pt x="182288" y="143754"/>
                      <a:pt x="147311" y="177886"/>
                      <a:pt x="104164" y="177886"/>
                    </a:cubicBezTo>
                    <a:cubicBezTo>
                      <a:pt x="61018" y="177886"/>
                      <a:pt x="26041" y="143754"/>
                      <a:pt x="26041" y="101649"/>
                    </a:cubicBezTo>
                    <a:cubicBezTo>
                      <a:pt x="26092" y="59565"/>
                      <a:pt x="61039" y="25462"/>
                      <a:pt x="104164" y="25412"/>
                    </a:cubicBezTo>
                    <a:moveTo>
                      <a:pt x="104164" y="0"/>
                    </a:moveTo>
                    <a:cubicBezTo>
                      <a:pt x="46636" y="0"/>
                      <a:pt x="0" y="45510"/>
                      <a:pt x="0" y="101649"/>
                    </a:cubicBezTo>
                    <a:cubicBezTo>
                      <a:pt x="0" y="157789"/>
                      <a:pt x="46636" y="203298"/>
                      <a:pt x="104164" y="203298"/>
                    </a:cubicBezTo>
                    <a:cubicBezTo>
                      <a:pt x="161693" y="203298"/>
                      <a:pt x="208329" y="157789"/>
                      <a:pt x="208329" y="101649"/>
                    </a:cubicBezTo>
                    <a:cubicBezTo>
                      <a:pt x="208329" y="45510"/>
                      <a:pt x="161693" y="0"/>
                      <a:pt x="104164" y="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89596B4-7C21-47F6-B70D-FA47162098BA}"/>
                  </a:ext>
                </a:extLst>
              </p:cNvPr>
              <p:cNvSpPr/>
              <p:nvPr/>
            </p:nvSpPr>
            <p:spPr>
              <a:xfrm>
                <a:off x="7900271" y="2273609"/>
                <a:ext cx="208328" cy="203298"/>
              </a:xfrm>
              <a:custGeom>
                <a:avLst/>
                <a:gdLst>
                  <a:gd name="connsiteX0" fmla="*/ 104164 w 208328"/>
                  <a:gd name="connsiteY0" fmla="*/ 25412 h 203298"/>
                  <a:gd name="connsiteX1" fmla="*/ 182288 w 208328"/>
                  <a:gd name="connsiteY1" fmla="*/ 101649 h 203298"/>
                  <a:gd name="connsiteX2" fmla="*/ 104164 w 208328"/>
                  <a:gd name="connsiteY2" fmla="*/ 177886 h 203298"/>
                  <a:gd name="connsiteX3" fmla="*/ 26041 w 208328"/>
                  <a:gd name="connsiteY3" fmla="*/ 101649 h 203298"/>
                  <a:gd name="connsiteX4" fmla="*/ 104164 w 208328"/>
                  <a:gd name="connsiteY4" fmla="*/ 25412 h 203298"/>
                  <a:gd name="connsiteX5" fmla="*/ 104164 w 208328"/>
                  <a:gd name="connsiteY5" fmla="*/ 0 h 203298"/>
                  <a:gd name="connsiteX6" fmla="*/ 0 w 208328"/>
                  <a:gd name="connsiteY6" fmla="*/ 101649 h 203298"/>
                  <a:gd name="connsiteX7" fmla="*/ 104164 w 208328"/>
                  <a:gd name="connsiteY7" fmla="*/ 203298 h 203298"/>
                  <a:gd name="connsiteX8" fmla="*/ 208329 w 208328"/>
                  <a:gd name="connsiteY8" fmla="*/ 101649 h 203298"/>
                  <a:gd name="connsiteX9" fmla="*/ 104164 w 208328"/>
                  <a:gd name="connsiteY9" fmla="*/ 0 h 20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328" h="203298">
                    <a:moveTo>
                      <a:pt x="104164" y="25412"/>
                    </a:moveTo>
                    <a:cubicBezTo>
                      <a:pt x="147311" y="25412"/>
                      <a:pt x="182288" y="59545"/>
                      <a:pt x="182288" y="101649"/>
                    </a:cubicBezTo>
                    <a:cubicBezTo>
                      <a:pt x="182288" y="143754"/>
                      <a:pt x="147311" y="177886"/>
                      <a:pt x="104164" y="177886"/>
                    </a:cubicBezTo>
                    <a:cubicBezTo>
                      <a:pt x="61018" y="177886"/>
                      <a:pt x="26041" y="143754"/>
                      <a:pt x="26041" y="101649"/>
                    </a:cubicBezTo>
                    <a:cubicBezTo>
                      <a:pt x="26092" y="59565"/>
                      <a:pt x="61039" y="25462"/>
                      <a:pt x="104164" y="25412"/>
                    </a:cubicBezTo>
                    <a:moveTo>
                      <a:pt x="104164" y="0"/>
                    </a:moveTo>
                    <a:cubicBezTo>
                      <a:pt x="46636" y="0"/>
                      <a:pt x="0" y="45510"/>
                      <a:pt x="0" y="101649"/>
                    </a:cubicBezTo>
                    <a:cubicBezTo>
                      <a:pt x="0" y="157789"/>
                      <a:pt x="46636" y="203298"/>
                      <a:pt x="104164" y="203298"/>
                    </a:cubicBezTo>
                    <a:cubicBezTo>
                      <a:pt x="161693" y="203298"/>
                      <a:pt x="208329" y="157789"/>
                      <a:pt x="208329" y="101649"/>
                    </a:cubicBezTo>
                    <a:cubicBezTo>
                      <a:pt x="208329" y="45510"/>
                      <a:pt x="161693" y="0"/>
                      <a:pt x="104164" y="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7CE7A59-B2C7-44A8-93AB-251F23EB2E2C}"/>
                  </a:ext>
                </a:extLst>
              </p:cNvPr>
              <p:cNvSpPr/>
              <p:nvPr/>
            </p:nvSpPr>
            <p:spPr>
              <a:xfrm>
                <a:off x="8238805" y="2273609"/>
                <a:ext cx="208328" cy="203298"/>
              </a:xfrm>
              <a:custGeom>
                <a:avLst/>
                <a:gdLst>
                  <a:gd name="connsiteX0" fmla="*/ 104164 w 208328"/>
                  <a:gd name="connsiteY0" fmla="*/ 25412 h 203298"/>
                  <a:gd name="connsiteX1" fmla="*/ 182288 w 208328"/>
                  <a:gd name="connsiteY1" fmla="*/ 101649 h 203298"/>
                  <a:gd name="connsiteX2" fmla="*/ 104164 w 208328"/>
                  <a:gd name="connsiteY2" fmla="*/ 177886 h 203298"/>
                  <a:gd name="connsiteX3" fmla="*/ 26041 w 208328"/>
                  <a:gd name="connsiteY3" fmla="*/ 101649 h 203298"/>
                  <a:gd name="connsiteX4" fmla="*/ 104164 w 208328"/>
                  <a:gd name="connsiteY4" fmla="*/ 25412 h 203298"/>
                  <a:gd name="connsiteX5" fmla="*/ 104164 w 208328"/>
                  <a:gd name="connsiteY5" fmla="*/ 0 h 203298"/>
                  <a:gd name="connsiteX6" fmla="*/ 0 w 208328"/>
                  <a:gd name="connsiteY6" fmla="*/ 101649 h 203298"/>
                  <a:gd name="connsiteX7" fmla="*/ 104164 w 208328"/>
                  <a:gd name="connsiteY7" fmla="*/ 203298 h 203298"/>
                  <a:gd name="connsiteX8" fmla="*/ 208329 w 208328"/>
                  <a:gd name="connsiteY8" fmla="*/ 101649 h 203298"/>
                  <a:gd name="connsiteX9" fmla="*/ 104164 w 208328"/>
                  <a:gd name="connsiteY9" fmla="*/ 0 h 20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328" h="203298">
                    <a:moveTo>
                      <a:pt x="104164" y="25412"/>
                    </a:moveTo>
                    <a:cubicBezTo>
                      <a:pt x="147310" y="25412"/>
                      <a:pt x="182288" y="59545"/>
                      <a:pt x="182288" y="101649"/>
                    </a:cubicBezTo>
                    <a:cubicBezTo>
                      <a:pt x="182288" y="143754"/>
                      <a:pt x="147310" y="177886"/>
                      <a:pt x="104164" y="177886"/>
                    </a:cubicBezTo>
                    <a:cubicBezTo>
                      <a:pt x="61018" y="177886"/>
                      <a:pt x="26041" y="143754"/>
                      <a:pt x="26041" y="101649"/>
                    </a:cubicBezTo>
                    <a:cubicBezTo>
                      <a:pt x="26092" y="59565"/>
                      <a:pt x="61039" y="25462"/>
                      <a:pt x="104164" y="25412"/>
                    </a:cubicBezTo>
                    <a:moveTo>
                      <a:pt x="104164" y="0"/>
                    </a:moveTo>
                    <a:cubicBezTo>
                      <a:pt x="46636" y="0"/>
                      <a:pt x="0" y="45510"/>
                      <a:pt x="0" y="101649"/>
                    </a:cubicBezTo>
                    <a:cubicBezTo>
                      <a:pt x="0" y="157789"/>
                      <a:pt x="46636" y="203298"/>
                      <a:pt x="104164" y="203298"/>
                    </a:cubicBezTo>
                    <a:cubicBezTo>
                      <a:pt x="161693" y="203298"/>
                      <a:pt x="208329" y="157789"/>
                      <a:pt x="208329" y="101649"/>
                    </a:cubicBezTo>
                    <a:cubicBezTo>
                      <a:pt x="208329" y="45510"/>
                      <a:pt x="161693" y="0"/>
                      <a:pt x="104164" y="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aphic 66" descr="Branching diagram outline">
              <a:extLst>
                <a:ext uri="{FF2B5EF4-FFF2-40B4-BE49-F238E27FC236}">
                  <a16:creationId xmlns:a16="http://schemas.microsoft.com/office/drawing/2014/main" id="{F035C274-18B3-4C6E-865E-E12E1490326D}"/>
                </a:ext>
              </a:extLst>
            </p:cNvPr>
            <p:cNvGrpSpPr/>
            <p:nvPr/>
          </p:nvGrpSpPr>
          <p:grpSpPr>
            <a:xfrm rot="5400000">
              <a:off x="6269561" y="2255505"/>
              <a:ext cx="885396" cy="864017"/>
              <a:chOff x="7561737" y="2273609"/>
              <a:chExt cx="885396" cy="864017"/>
            </a:xfrm>
            <a:solidFill>
              <a:srgbClr val="000000">
                <a:lumMod val="65000"/>
                <a:lumOff val="35000"/>
              </a:srgbClr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DE1B57-2DA7-49E4-8762-689D28F11D1E}"/>
                  </a:ext>
                </a:extLst>
              </p:cNvPr>
              <p:cNvSpPr/>
              <p:nvPr/>
            </p:nvSpPr>
            <p:spPr>
              <a:xfrm>
                <a:off x="7639860" y="2512598"/>
                <a:ext cx="729150" cy="384259"/>
              </a:xfrm>
              <a:custGeom>
                <a:avLst/>
                <a:gdLst>
                  <a:gd name="connsiteX0" fmla="*/ 729150 w 729150"/>
                  <a:gd name="connsiteY0" fmla="*/ 0 h 384259"/>
                  <a:gd name="connsiteX1" fmla="*/ 703109 w 729150"/>
                  <a:gd name="connsiteY1" fmla="*/ 2427 h 384259"/>
                  <a:gd name="connsiteX2" fmla="*/ 703109 w 729150"/>
                  <a:gd name="connsiteY2" fmla="*/ 180313 h 384259"/>
                  <a:gd name="connsiteX3" fmla="*/ 377596 w 729150"/>
                  <a:gd name="connsiteY3" fmla="*/ 180313 h 384259"/>
                  <a:gd name="connsiteX4" fmla="*/ 377596 w 729150"/>
                  <a:gd name="connsiteY4" fmla="*/ 1779 h 384259"/>
                  <a:gd name="connsiteX5" fmla="*/ 364575 w 729150"/>
                  <a:gd name="connsiteY5" fmla="*/ 2427 h 384259"/>
                  <a:gd name="connsiteX6" fmla="*/ 351555 w 729150"/>
                  <a:gd name="connsiteY6" fmla="*/ 1779 h 384259"/>
                  <a:gd name="connsiteX7" fmla="*/ 351555 w 729150"/>
                  <a:gd name="connsiteY7" fmla="*/ 180313 h 384259"/>
                  <a:gd name="connsiteX8" fmla="*/ 26041 w 729150"/>
                  <a:gd name="connsiteY8" fmla="*/ 180313 h 384259"/>
                  <a:gd name="connsiteX9" fmla="*/ 26041 w 729150"/>
                  <a:gd name="connsiteY9" fmla="*/ 2427 h 384259"/>
                  <a:gd name="connsiteX10" fmla="*/ 0 w 729150"/>
                  <a:gd name="connsiteY10" fmla="*/ 0 h 384259"/>
                  <a:gd name="connsiteX11" fmla="*/ 0 w 729150"/>
                  <a:gd name="connsiteY11" fmla="*/ 205725 h 384259"/>
                  <a:gd name="connsiteX12" fmla="*/ 351555 w 729150"/>
                  <a:gd name="connsiteY12" fmla="*/ 205725 h 384259"/>
                  <a:gd name="connsiteX13" fmla="*/ 351555 w 729150"/>
                  <a:gd name="connsiteY13" fmla="*/ 384259 h 384259"/>
                  <a:gd name="connsiteX14" fmla="*/ 364575 w 729150"/>
                  <a:gd name="connsiteY14" fmla="*/ 383611 h 384259"/>
                  <a:gd name="connsiteX15" fmla="*/ 377596 w 729150"/>
                  <a:gd name="connsiteY15" fmla="*/ 384259 h 384259"/>
                  <a:gd name="connsiteX16" fmla="*/ 377596 w 729150"/>
                  <a:gd name="connsiteY16" fmla="*/ 205725 h 384259"/>
                  <a:gd name="connsiteX17" fmla="*/ 729150 w 729150"/>
                  <a:gd name="connsiteY17" fmla="*/ 205725 h 38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29150" h="384259">
                    <a:moveTo>
                      <a:pt x="729150" y="0"/>
                    </a:moveTo>
                    <a:cubicBezTo>
                      <a:pt x="720565" y="1583"/>
                      <a:pt x="711847" y="2395"/>
                      <a:pt x="703109" y="2427"/>
                    </a:cubicBezTo>
                    <a:lnTo>
                      <a:pt x="703109" y="180313"/>
                    </a:lnTo>
                    <a:lnTo>
                      <a:pt x="377596" y="180313"/>
                    </a:lnTo>
                    <a:lnTo>
                      <a:pt x="377596" y="1779"/>
                    </a:lnTo>
                    <a:cubicBezTo>
                      <a:pt x="373299" y="2160"/>
                      <a:pt x="368976" y="2427"/>
                      <a:pt x="364575" y="2427"/>
                    </a:cubicBezTo>
                    <a:cubicBezTo>
                      <a:pt x="360174" y="2427"/>
                      <a:pt x="355851" y="2160"/>
                      <a:pt x="351555" y="1779"/>
                    </a:cubicBezTo>
                    <a:lnTo>
                      <a:pt x="351555" y="180313"/>
                    </a:lnTo>
                    <a:lnTo>
                      <a:pt x="26041" y="180313"/>
                    </a:lnTo>
                    <a:lnTo>
                      <a:pt x="26041" y="2427"/>
                    </a:lnTo>
                    <a:cubicBezTo>
                      <a:pt x="17303" y="2395"/>
                      <a:pt x="8586" y="1583"/>
                      <a:pt x="0" y="0"/>
                    </a:cubicBezTo>
                    <a:lnTo>
                      <a:pt x="0" y="205725"/>
                    </a:lnTo>
                    <a:lnTo>
                      <a:pt x="351555" y="205725"/>
                    </a:lnTo>
                    <a:lnTo>
                      <a:pt x="351555" y="384259"/>
                    </a:lnTo>
                    <a:cubicBezTo>
                      <a:pt x="355851" y="383878"/>
                      <a:pt x="360174" y="383611"/>
                      <a:pt x="364575" y="383611"/>
                    </a:cubicBezTo>
                    <a:cubicBezTo>
                      <a:pt x="368976" y="383611"/>
                      <a:pt x="373299" y="383878"/>
                      <a:pt x="377596" y="384259"/>
                    </a:cubicBezTo>
                    <a:lnTo>
                      <a:pt x="377596" y="205725"/>
                    </a:lnTo>
                    <a:lnTo>
                      <a:pt x="729150" y="205725"/>
                    </a:ln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37CFDB0-D377-41BB-BCFD-6D7788B286BB}"/>
                  </a:ext>
                </a:extLst>
              </p:cNvPr>
              <p:cNvSpPr/>
              <p:nvPr/>
            </p:nvSpPr>
            <p:spPr>
              <a:xfrm>
                <a:off x="7561737" y="2273609"/>
                <a:ext cx="208328" cy="203298"/>
              </a:xfrm>
              <a:custGeom>
                <a:avLst/>
                <a:gdLst>
                  <a:gd name="connsiteX0" fmla="*/ 104164 w 208328"/>
                  <a:gd name="connsiteY0" fmla="*/ 25412 h 203298"/>
                  <a:gd name="connsiteX1" fmla="*/ 182288 w 208328"/>
                  <a:gd name="connsiteY1" fmla="*/ 101649 h 203298"/>
                  <a:gd name="connsiteX2" fmla="*/ 104164 w 208328"/>
                  <a:gd name="connsiteY2" fmla="*/ 177886 h 203298"/>
                  <a:gd name="connsiteX3" fmla="*/ 26041 w 208328"/>
                  <a:gd name="connsiteY3" fmla="*/ 101649 h 203298"/>
                  <a:gd name="connsiteX4" fmla="*/ 104164 w 208328"/>
                  <a:gd name="connsiteY4" fmla="*/ 25412 h 203298"/>
                  <a:gd name="connsiteX5" fmla="*/ 104164 w 208328"/>
                  <a:gd name="connsiteY5" fmla="*/ 0 h 203298"/>
                  <a:gd name="connsiteX6" fmla="*/ 0 w 208328"/>
                  <a:gd name="connsiteY6" fmla="*/ 101649 h 203298"/>
                  <a:gd name="connsiteX7" fmla="*/ 104164 w 208328"/>
                  <a:gd name="connsiteY7" fmla="*/ 203298 h 203298"/>
                  <a:gd name="connsiteX8" fmla="*/ 208329 w 208328"/>
                  <a:gd name="connsiteY8" fmla="*/ 101649 h 203298"/>
                  <a:gd name="connsiteX9" fmla="*/ 104164 w 208328"/>
                  <a:gd name="connsiteY9" fmla="*/ 0 h 20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328" h="203298">
                    <a:moveTo>
                      <a:pt x="104164" y="25412"/>
                    </a:moveTo>
                    <a:cubicBezTo>
                      <a:pt x="147311" y="25412"/>
                      <a:pt x="182288" y="59545"/>
                      <a:pt x="182288" y="101649"/>
                    </a:cubicBezTo>
                    <a:cubicBezTo>
                      <a:pt x="182288" y="143754"/>
                      <a:pt x="147311" y="177886"/>
                      <a:pt x="104164" y="177886"/>
                    </a:cubicBezTo>
                    <a:cubicBezTo>
                      <a:pt x="61018" y="177886"/>
                      <a:pt x="26041" y="143754"/>
                      <a:pt x="26041" y="101649"/>
                    </a:cubicBezTo>
                    <a:cubicBezTo>
                      <a:pt x="26092" y="59565"/>
                      <a:pt x="61039" y="25462"/>
                      <a:pt x="104164" y="25412"/>
                    </a:cubicBezTo>
                    <a:moveTo>
                      <a:pt x="104164" y="0"/>
                    </a:moveTo>
                    <a:cubicBezTo>
                      <a:pt x="46636" y="0"/>
                      <a:pt x="0" y="45510"/>
                      <a:pt x="0" y="101649"/>
                    </a:cubicBezTo>
                    <a:cubicBezTo>
                      <a:pt x="0" y="157789"/>
                      <a:pt x="46636" y="203298"/>
                      <a:pt x="104164" y="203298"/>
                    </a:cubicBezTo>
                    <a:cubicBezTo>
                      <a:pt x="161693" y="203298"/>
                      <a:pt x="208329" y="157789"/>
                      <a:pt x="208329" y="101649"/>
                    </a:cubicBezTo>
                    <a:cubicBezTo>
                      <a:pt x="208329" y="45510"/>
                      <a:pt x="161693" y="0"/>
                      <a:pt x="104164" y="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62E2E1E-B443-4904-A67C-14868732C81D}"/>
                  </a:ext>
                </a:extLst>
              </p:cNvPr>
              <p:cNvSpPr/>
              <p:nvPr/>
            </p:nvSpPr>
            <p:spPr>
              <a:xfrm>
                <a:off x="7900271" y="2273609"/>
                <a:ext cx="208328" cy="203298"/>
              </a:xfrm>
              <a:custGeom>
                <a:avLst/>
                <a:gdLst>
                  <a:gd name="connsiteX0" fmla="*/ 104164 w 208328"/>
                  <a:gd name="connsiteY0" fmla="*/ 25412 h 203298"/>
                  <a:gd name="connsiteX1" fmla="*/ 182288 w 208328"/>
                  <a:gd name="connsiteY1" fmla="*/ 101649 h 203298"/>
                  <a:gd name="connsiteX2" fmla="*/ 104164 w 208328"/>
                  <a:gd name="connsiteY2" fmla="*/ 177886 h 203298"/>
                  <a:gd name="connsiteX3" fmla="*/ 26041 w 208328"/>
                  <a:gd name="connsiteY3" fmla="*/ 101649 h 203298"/>
                  <a:gd name="connsiteX4" fmla="*/ 104164 w 208328"/>
                  <a:gd name="connsiteY4" fmla="*/ 25412 h 203298"/>
                  <a:gd name="connsiteX5" fmla="*/ 104164 w 208328"/>
                  <a:gd name="connsiteY5" fmla="*/ 0 h 203298"/>
                  <a:gd name="connsiteX6" fmla="*/ 0 w 208328"/>
                  <a:gd name="connsiteY6" fmla="*/ 101649 h 203298"/>
                  <a:gd name="connsiteX7" fmla="*/ 104164 w 208328"/>
                  <a:gd name="connsiteY7" fmla="*/ 203298 h 203298"/>
                  <a:gd name="connsiteX8" fmla="*/ 208329 w 208328"/>
                  <a:gd name="connsiteY8" fmla="*/ 101649 h 203298"/>
                  <a:gd name="connsiteX9" fmla="*/ 104164 w 208328"/>
                  <a:gd name="connsiteY9" fmla="*/ 0 h 20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328" h="203298">
                    <a:moveTo>
                      <a:pt x="104164" y="25412"/>
                    </a:moveTo>
                    <a:cubicBezTo>
                      <a:pt x="147311" y="25412"/>
                      <a:pt x="182288" y="59545"/>
                      <a:pt x="182288" y="101649"/>
                    </a:cubicBezTo>
                    <a:cubicBezTo>
                      <a:pt x="182288" y="143754"/>
                      <a:pt x="147311" y="177886"/>
                      <a:pt x="104164" y="177886"/>
                    </a:cubicBezTo>
                    <a:cubicBezTo>
                      <a:pt x="61018" y="177886"/>
                      <a:pt x="26041" y="143754"/>
                      <a:pt x="26041" y="101649"/>
                    </a:cubicBezTo>
                    <a:cubicBezTo>
                      <a:pt x="26092" y="59565"/>
                      <a:pt x="61039" y="25462"/>
                      <a:pt x="104164" y="25412"/>
                    </a:cubicBezTo>
                    <a:moveTo>
                      <a:pt x="104164" y="0"/>
                    </a:moveTo>
                    <a:cubicBezTo>
                      <a:pt x="46636" y="0"/>
                      <a:pt x="0" y="45510"/>
                      <a:pt x="0" y="101649"/>
                    </a:cubicBezTo>
                    <a:cubicBezTo>
                      <a:pt x="0" y="157789"/>
                      <a:pt x="46636" y="203298"/>
                      <a:pt x="104164" y="203298"/>
                    </a:cubicBezTo>
                    <a:cubicBezTo>
                      <a:pt x="161693" y="203298"/>
                      <a:pt x="208329" y="157789"/>
                      <a:pt x="208329" y="101649"/>
                    </a:cubicBezTo>
                    <a:cubicBezTo>
                      <a:pt x="208329" y="45510"/>
                      <a:pt x="161693" y="0"/>
                      <a:pt x="104164" y="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40D2D9-FF50-41A2-A46A-C4A0BD5087FA}"/>
                  </a:ext>
                </a:extLst>
              </p:cNvPr>
              <p:cNvSpPr/>
              <p:nvPr/>
            </p:nvSpPr>
            <p:spPr>
              <a:xfrm>
                <a:off x="8238805" y="2273609"/>
                <a:ext cx="208328" cy="203298"/>
              </a:xfrm>
              <a:custGeom>
                <a:avLst/>
                <a:gdLst>
                  <a:gd name="connsiteX0" fmla="*/ 104164 w 208328"/>
                  <a:gd name="connsiteY0" fmla="*/ 25412 h 203298"/>
                  <a:gd name="connsiteX1" fmla="*/ 182288 w 208328"/>
                  <a:gd name="connsiteY1" fmla="*/ 101649 h 203298"/>
                  <a:gd name="connsiteX2" fmla="*/ 104164 w 208328"/>
                  <a:gd name="connsiteY2" fmla="*/ 177886 h 203298"/>
                  <a:gd name="connsiteX3" fmla="*/ 26041 w 208328"/>
                  <a:gd name="connsiteY3" fmla="*/ 101649 h 203298"/>
                  <a:gd name="connsiteX4" fmla="*/ 104164 w 208328"/>
                  <a:gd name="connsiteY4" fmla="*/ 25412 h 203298"/>
                  <a:gd name="connsiteX5" fmla="*/ 104164 w 208328"/>
                  <a:gd name="connsiteY5" fmla="*/ 0 h 203298"/>
                  <a:gd name="connsiteX6" fmla="*/ 0 w 208328"/>
                  <a:gd name="connsiteY6" fmla="*/ 101649 h 203298"/>
                  <a:gd name="connsiteX7" fmla="*/ 104164 w 208328"/>
                  <a:gd name="connsiteY7" fmla="*/ 203298 h 203298"/>
                  <a:gd name="connsiteX8" fmla="*/ 208329 w 208328"/>
                  <a:gd name="connsiteY8" fmla="*/ 101649 h 203298"/>
                  <a:gd name="connsiteX9" fmla="*/ 104164 w 208328"/>
                  <a:gd name="connsiteY9" fmla="*/ 0 h 20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328" h="203298">
                    <a:moveTo>
                      <a:pt x="104164" y="25412"/>
                    </a:moveTo>
                    <a:cubicBezTo>
                      <a:pt x="147310" y="25412"/>
                      <a:pt x="182288" y="59545"/>
                      <a:pt x="182288" y="101649"/>
                    </a:cubicBezTo>
                    <a:cubicBezTo>
                      <a:pt x="182288" y="143754"/>
                      <a:pt x="147310" y="177886"/>
                      <a:pt x="104164" y="177886"/>
                    </a:cubicBezTo>
                    <a:cubicBezTo>
                      <a:pt x="61018" y="177886"/>
                      <a:pt x="26041" y="143754"/>
                      <a:pt x="26041" y="101649"/>
                    </a:cubicBezTo>
                    <a:cubicBezTo>
                      <a:pt x="26092" y="59565"/>
                      <a:pt x="61039" y="25462"/>
                      <a:pt x="104164" y="25412"/>
                    </a:cubicBezTo>
                    <a:moveTo>
                      <a:pt x="104164" y="0"/>
                    </a:moveTo>
                    <a:cubicBezTo>
                      <a:pt x="46636" y="0"/>
                      <a:pt x="0" y="45510"/>
                      <a:pt x="0" y="101649"/>
                    </a:cubicBezTo>
                    <a:cubicBezTo>
                      <a:pt x="0" y="157789"/>
                      <a:pt x="46636" y="203298"/>
                      <a:pt x="104164" y="203298"/>
                    </a:cubicBezTo>
                    <a:cubicBezTo>
                      <a:pt x="161693" y="203298"/>
                      <a:pt x="208329" y="157789"/>
                      <a:pt x="208329" y="101649"/>
                    </a:cubicBezTo>
                    <a:cubicBezTo>
                      <a:pt x="208329" y="45510"/>
                      <a:pt x="161693" y="0"/>
                      <a:pt x="104164" y="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58000F8-F794-4E1C-A3FC-A23C2E000CF2}"/>
                  </a:ext>
                </a:extLst>
              </p:cNvPr>
              <p:cNvSpPr/>
              <p:nvPr/>
            </p:nvSpPr>
            <p:spPr>
              <a:xfrm>
                <a:off x="7900271" y="2934328"/>
                <a:ext cx="208328" cy="203298"/>
              </a:xfrm>
              <a:custGeom>
                <a:avLst/>
                <a:gdLst>
                  <a:gd name="connsiteX0" fmla="*/ 104164 w 208328"/>
                  <a:gd name="connsiteY0" fmla="*/ 25412 h 203298"/>
                  <a:gd name="connsiteX1" fmla="*/ 182288 w 208328"/>
                  <a:gd name="connsiteY1" fmla="*/ 101649 h 203298"/>
                  <a:gd name="connsiteX2" fmla="*/ 104164 w 208328"/>
                  <a:gd name="connsiteY2" fmla="*/ 177886 h 203298"/>
                  <a:gd name="connsiteX3" fmla="*/ 26041 w 208328"/>
                  <a:gd name="connsiteY3" fmla="*/ 101649 h 203298"/>
                  <a:gd name="connsiteX4" fmla="*/ 104164 w 208328"/>
                  <a:gd name="connsiteY4" fmla="*/ 25412 h 203298"/>
                  <a:gd name="connsiteX5" fmla="*/ 104164 w 208328"/>
                  <a:gd name="connsiteY5" fmla="*/ 0 h 203298"/>
                  <a:gd name="connsiteX6" fmla="*/ 0 w 208328"/>
                  <a:gd name="connsiteY6" fmla="*/ 101649 h 203298"/>
                  <a:gd name="connsiteX7" fmla="*/ 104164 w 208328"/>
                  <a:gd name="connsiteY7" fmla="*/ 203298 h 203298"/>
                  <a:gd name="connsiteX8" fmla="*/ 208329 w 208328"/>
                  <a:gd name="connsiteY8" fmla="*/ 101649 h 203298"/>
                  <a:gd name="connsiteX9" fmla="*/ 104164 w 208328"/>
                  <a:gd name="connsiteY9" fmla="*/ 0 h 20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328" h="203298">
                    <a:moveTo>
                      <a:pt x="104164" y="25412"/>
                    </a:moveTo>
                    <a:cubicBezTo>
                      <a:pt x="147311" y="25412"/>
                      <a:pt x="182288" y="59545"/>
                      <a:pt x="182288" y="101649"/>
                    </a:cubicBezTo>
                    <a:cubicBezTo>
                      <a:pt x="182288" y="143754"/>
                      <a:pt x="147311" y="177886"/>
                      <a:pt x="104164" y="177886"/>
                    </a:cubicBezTo>
                    <a:cubicBezTo>
                      <a:pt x="61018" y="177886"/>
                      <a:pt x="26041" y="143754"/>
                      <a:pt x="26041" y="101649"/>
                    </a:cubicBezTo>
                    <a:cubicBezTo>
                      <a:pt x="26092" y="59565"/>
                      <a:pt x="61039" y="25462"/>
                      <a:pt x="104164" y="25412"/>
                    </a:cubicBezTo>
                    <a:moveTo>
                      <a:pt x="104164" y="0"/>
                    </a:moveTo>
                    <a:cubicBezTo>
                      <a:pt x="46636" y="0"/>
                      <a:pt x="0" y="45510"/>
                      <a:pt x="0" y="101649"/>
                    </a:cubicBezTo>
                    <a:cubicBezTo>
                      <a:pt x="0" y="157789"/>
                      <a:pt x="46636" y="203298"/>
                      <a:pt x="104164" y="203298"/>
                    </a:cubicBezTo>
                    <a:cubicBezTo>
                      <a:pt x="161693" y="203298"/>
                      <a:pt x="208329" y="157789"/>
                      <a:pt x="208329" y="101649"/>
                    </a:cubicBezTo>
                    <a:cubicBezTo>
                      <a:pt x="208329" y="45510"/>
                      <a:pt x="161693" y="0"/>
                      <a:pt x="104164" y="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998" cap="flat">
                <a:solidFill>
                  <a:srgbClr val="FFFFFF">
                    <a:lumMod val="8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2787A2A-2DA8-4FE1-8E7F-6DCA20F7D171}"/>
              </a:ext>
            </a:extLst>
          </p:cNvPr>
          <p:cNvSpPr txBox="1"/>
          <p:nvPr/>
        </p:nvSpPr>
        <p:spPr>
          <a:xfrm>
            <a:off x="7096692" y="3868382"/>
            <a:ext cx="995785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solidFill>
                  <a:srgbClr val="005172"/>
                </a:solidFill>
                <a:latin typeface="Verdana" pitchFamily="34" charset="0"/>
              </a:rPr>
              <a:t>Ontology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C04ED0E7-02A1-48A1-AE55-2089C60CB341}"/>
              </a:ext>
            </a:extLst>
          </p:cNvPr>
          <p:cNvCxnSpPr>
            <a:cxnSpLocks/>
            <a:stCxn id="27" idx="2"/>
            <a:endCxn id="8" idx="3"/>
          </p:cNvCxnSpPr>
          <p:nvPr/>
        </p:nvCxnSpPr>
        <p:spPr>
          <a:xfrm rot="5400000">
            <a:off x="5854546" y="3180394"/>
            <a:ext cx="705018" cy="1270452"/>
          </a:xfrm>
          <a:prstGeom prst="bentConnector2">
            <a:avLst/>
          </a:prstGeom>
          <a:noFill/>
          <a:ln w="15875" cap="flat" cmpd="sng" algn="ctr">
            <a:solidFill>
              <a:srgbClr val="005172"/>
            </a:solidFill>
            <a:prstDash val="solid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3245A7-6891-4D12-9086-39841C4E14D4}"/>
              </a:ext>
            </a:extLst>
          </p:cNvPr>
          <p:cNvGrpSpPr/>
          <p:nvPr/>
        </p:nvGrpSpPr>
        <p:grpSpPr>
          <a:xfrm>
            <a:off x="3517921" y="2316797"/>
            <a:ext cx="963468" cy="1002856"/>
            <a:chOff x="471166" y="3055925"/>
            <a:chExt cx="1267680" cy="1267680"/>
          </a:xfrm>
        </p:grpSpPr>
        <p:pic>
          <p:nvPicPr>
            <p:cNvPr id="45" name="Graphic 44" descr="Checklist outline">
              <a:extLst>
                <a:ext uri="{FF2B5EF4-FFF2-40B4-BE49-F238E27FC236}">
                  <a16:creationId xmlns:a16="http://schemas.microsoft.com/office/drawing/2014/main" id="{D75BF893-4917-4BB6-AB05-50C12F5E1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7439" y="3330584"/>
              <a:ext cx="870161" cy="870161"/>
            </a:xfrm>
            <a:prstGeom prst="rect">
              <a:avLst/>
            </a:prstGeom>
          </p:spPr>
        </p:pic>
        <p:pic>
          <p:nvPicPr>
            <p:cNvPr id="46" name="Graphic 45" descr="Clipboard outline">
              <a:extLst>
                <a:ext uri="{FF2B5EF4-FFF2-40B4-BE49-F238E27FC236}">
                  <a16:creationId xmlns:a16="http://schemas.microsoft.com/office/drawing/2014/main" id="{1DAB6EA5-AF58-419A-99D0-747E6AE3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1166" y="3055925"/>
              <a:ext cx="1267680" cy="1267680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8554AFA-43F6-4BF9-A850-184C7D650653}"/>
              </a:ext>
            </a:extLst>
          </p:cNvPr>
          <p:cNvSpPr txBox="1"/>
          <p:nvPr/>
        </p:nvSpPr>
        <p:spPr>
          <a:xfrm>
            <a:off x="3367912" y="3201987"/>
            <a:ext cx="1263487" cy="53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>
                <a:solidFill>
                  <a:srgbClr val="005172"/>
                </a:solidFill>
                <a:latin typeface="Verdana" pitchFamily="34" charset="0"/>
              </a:rPr>
              <a:t>Harmonised</a:t>
            </a:r>
          </a:p>
          <a:p>
            <a:pPr algn="ctr">
              <a:lnSpc>
                <a:spcPts val="1800"/>
              </a:lnSpc>
            </a:pPr>
            <a:r>
              <a:rPr lang="en-GB" sz="1400" dirty="0">
                <a:solidFill>
                  <a:srgbClr val="005172"/>
                </a:solidFill>
                <a:latin typeface="Verdana" pitchFamily="34" charset="0"/>
              </a:rPr>
              <a:t>measure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F45BA9F2-3AB2-46DD-B225-71C90A8C3ECB}"/>
              </a:ext>
            </a:extLst>
          </p:cNvPr>
          <p:cNvCxnSpPr>
            <a:cxnSpLocks/>
            <a:stCxn id="46" idx="1"/>
            <a:endCxn id="19" idx="0"/>
          </p:cNvCxnSpPr>
          <p:nvPr/>
        </p:nvCxnSpPr>
        <p:spPr>
          <a:xfrm rot="10800000" flipV="1">
            <a:off x="2925707" y="2818225"/>
            <a:ext cx="592214" cy="815570"/>
          </a:xfrm>
          <a:prstGeom prst="bentConnector2">
            <a:avLst/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6C7C676-352F-4F0C-BBE1-21294396E94D}"/>
              </a:ext>
            </a:extLst>
          </p:cNvPr>
          <p:cNvSpPr/>
          <p:nvPr/>
        </p:nvSpPr>
        <p:spPr>
          <a:xfrm>
            <a:off x="2154403" y="1066022"/>
            <a:ext cx="1567493" cy="1510564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6AADE4">
              <a:alpha val="70000"/>
            </a:srgbClr>
          </a:solidFill>
          <a:ln w="25400" cap="flat" cmpd="sng" algn="ctr">
            <a:solidFill>
              <a:srgbClr val="005172">
                <a:alpha val="50000"/>
              </a:srgbClr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Survey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Tool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721524E-6836-49B3-AF69-16C440E670F9}"/>
              </a:ext>
            </a:extLst>
          </p:cNvPr>
          <p:cNvSpPr/>
          <p:nvPr/>
        </p:nvSpPr>
        <p:spPr>
          <a:xfrm rot="20074477">
            <a:off x="695435" y="721699"/>
            <a:ext cx="2514764" cy="4307750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 w="19050">
            <a:solidFill>
              <a:srgbClr val="000000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Study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mngt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 tool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5172"/>
              </a:solidFill>
              <a:effectLst>
                <a:glow rad="127000">
                  <a:srgbClr val="FFFFFF"/>
                </a:glo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336E9A4-C681-4E65-B66B-FB178427ECA6}"/>
              </a:ext>
            </a:extLst>
          </p:cNvPr>
          <p:cNvSpPr/>
          <p:nvPr/>
        </p:nvSpPr>
        <p:spPr>
          <a:xfrm>
            <a:off x="4241567" y="678201"/>
            <a:ext cx="2411380" cy="4394748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Adagio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5A31733-CC86-4041-8FC1-0D01C8A0E5D5}"/>
              </a:ext>
            </a:extLst>
          </p:cNvPr>
          <p:cNvSpPr/>
          <p:nvPr/>
        </p:nvSpPr>
        <p:spPr>
          <a:xfrm>
            <a:off x="2837494" y="2238895"/>
            <a:ext cx="1924942" cy="1484068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5172">
              <a:alpha val="50000"/>
            </a:srgbClr>
          </a:solidFill>
          <a:ln>
            <a:solidFill>
              <a:srgbClr val="005172">
                <a:lumMod val="75000"/>
              </a:srgbClr>
            </a:solidFill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Harmonised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 protocol tool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5172"/>
              </a:solidFill>
              <a:effectLst>
                <a:glow rad="127000">
                  <a:srgbClr val="FFFFFF"/>
                </a:glo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E655446-6E27-4578-B539-1CD63D3E707B}"/>
              </a:ext>
            </a:extLst>
          </p:cNvPr>
          <p:cNvSpPr/>
          <p:nvPr/>
        </p:nvSpPr>
        <p:spPr>
          <a:xfrm>
            <a:off x="5988372" y="2305299"/>
            <a:ext cx="2160000" cy="2160000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FF7900">
              <a:alpha val="5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7900"/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Ontology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6D310CF-A7F6-42B0-B746-681997BE715A}"/>
              </a:ext>
            </a:extLst>
          </p:cNvPr>
          <p:cNvSpPr/>
          <p:nvPr/>
        </p:nvSpPr>
        <p:spPr>
          <a:xfrm>
            <a:off x="3026490" y="415028"/>
            <a:ext cx="1795873" cy="1673572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8A00">
              <a:alpha val="50000"/>
            </a:srgbClr>
          </a:solidFill>
          <a:ln w="25400" cap="flat" cmpd="sng" algn="ctr">
            <a:solidFill>
              <a:srgbClr val="008A00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iRods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5172"/>
              </a:solidFill>
              <a:effectLst>
                <a:glow rad="127000">
                  <a:srgbClr val="FFFFFF"/>
                </a:glo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9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81F4BFF0-A19F-444E-9EC1-E8C8FA9C725A}"/>
              </a:ext>
            </a:extLst>
          </p:cNvPr>
          <p:cNvSpPr/>
          <p:nvPr/>
        </p:nvSpPr>
        <p:spPr>
          <a:xfrm rot="2145061">
            <a:off x="2155920" y="1835720"/>
            <a:ext cx="1522223" cy="1190687"/>
          </a:xfrm>
          <a:prstGeom prst="rightArrow">
            <a:avLst/>
          </a:prstGeom>
          <a:solidFill>
            <a:srgbClr val="D5D2C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DFD2165-A168-47F8-84AF-FDC69B48D121}"/>
              </a:ext>
            </a:extLst>
          </p:cNvPr>
          <p:cNvSpPr/>
          <p:nvPr/>
        </p:nvSpPr>
        <p:spPr>
          <a:xfrm>
            <a:off x="6958187" y="2545314"/>
            <a:ext cx="1701093" cy="1084968"/>
          </a:xfrm>
          <a:prstGeom prst="wedgeRoundRectCallout">
            <a:avLst>
              <a:gd name="adj1" fmla="val -68315"/>
              <a:gd name="adj2" fmla="val -39181"/>
              <a:gd name="adj3" fmla="val 16667"/>
            </a:avLst>
          </a:prstGeom>
          <a:solidFill>
            <a:srgbClr val="D5D2C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key enabler for advanced data science techniques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44E8A1-AD98-4420-84C3-7B5AE9DC0348}"/>
              </a:ext>
            </a:extLst>
          </p:cNvPr>
          <p:cNvSpPr/>
          <p:nvPr/>
        </p:nvSpPr>
        <p:spPr>
          <a:xfrm>
            <a:off x="4311152" y="1650638"/>
            <a:ext cx="1935480" cy="1028401"/>
          </a:xfrm>
          <a:prstGeom prst="roundRect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350" kern="0" dirty="0" err="1">
                <a:solidFill>
                  <a:srgbClr val="005172"/>
                </a:solidFill>
                <a:latin typeface="Calibri" panose="020F0502020204030204"/>
              </a:rPr>
              <a:t>Ontology</a:t>
            </a:r>
            <a:endParaRPr lang="en-GB" sz="135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F8628-C0F4-4456-8C12-B227913F2573}"/>
              </a:ext>
            </a:extLst>
          </p:cNvPr>
          <p:cNvSpPr/>
          <p:nvPr/>
        </p:nvSpPr>
        <p:spPr>
          <a:xfrm>
            <a:off x="4448312" y="1998319"/>
            <a:ext cx="248920" cy="1828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15F5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>
              <a:solidFill>
                <a:srgbClr val="115F5F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81418F-C6F7-4C0D-80CB-BC54FD37C4E5}"/>
              </a:ext>
            </a:extLst>
          </p:cNvPr>
          <p:cNvSpPr/>
          <p:nvPr/>
        </p:nvSpPr>
        <p:spPr>
          <a:xfrm>
            <a:off x="4758390" y="2334757"/>
            <a:ext cx="248920" cy="1828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15F5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>
              <a:solidFill>
                <a:srgbClr val="115F5F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B06649-4D51-4140-A823-39ACBCD001B2}"/>
              </a:ext>
            </a:extLst>
          </p:cNvPr>
          <p:cNvSpPr/>
          <p:nvPr/>
        </p:nvSpPr>
        <p:spPr>
          <a:xfrm>
            <a:off x="5788491" y="2389341"/>
            <a:ext cx="248920" cy="1828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15F5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>
              <a:solidFill>
                <a:srgbClr val="115F5F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24F443-D514-4BEE-9DE3-07D959FB70F3}"/>
              </a:ext>
            </a:extLst>
          </p:cNvPr>
          <p:cNvSpPr/>
          <p:nvPr/>
        </p:nvSpPr>
        <p:spPr>
          <a:xfrm>
            <a:off x="5347472" y="2084679"/>
            <a:ext cx="248920" cy="1828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15F5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>
              <a:solidFill>
                <a:srgbClr val="115F5F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2912-55A3-4624-BA60-9F3F4675EE22}"/>
              </a:ext>
            </a:extLst>
          </p:cNvPr>
          <p:cNvSpPr/>
          <p:nvPr/>
        </p:nvSpPr>
        <p:spPr>
          <a:xfrm>
            <a:off x="5788491" y="1928550"/>
            <a:ext cx="248920" cy="18288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115F5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>
              <a:solidFill>
                <a:srgbClr val="115F5F"/>
              </a:solidFill>
              <a:latin typeface="Calibri" panose="020F050202020403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4E9B04-9C60-4AA4-892E-C7DC28DF2939}"/>
              </a:ext>
            </a:extLst>
          </p:cNvPr>
          <p:cNvCxnSpPr>
            <a:stCxn id="8" idx="2"/>
            <a:endCxn id="9" idx="1"/>
          </p:cNvCxnSpPr>
          <p:nvPr/>
        </p:nvCxnSpPr>
        <p:spPr>
          <a:xfrm>
            <a:off x="4572772" y="2181199"/>
            <a:ext cx="185618" cy="244998"/>
          </a:xfrm>
          <a:prstGeom prst="line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806BC4-0976-4357-9194-1EC1D8EE3A05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5596392" y="2019990"/>
            <a:ext cx="192099" cy="156129"/>
          </a:xfrm>
          <a:prstGeom prst="line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5BB9E5-0B57-4AEB-811D-DAE52DA215E6}"/>
              </a:ext>
            </a:extLst>
          </p:cNvPr>
          <p:cNvCxnSpPr>
            <a:cxnSpLocks/>
            <a:stCxn id="11" idx="2"/>
            <a:endCxn id="10" idx="1"/>
          </p:cNvCxnSpPr>
          <p:nvPr/>
        </p:nvCxnSpPr>
        <p:spPr>
          <a:xfrm>
            <a:off x="5471932" y="2267559"/>
            <a:ext cx="316559" cy="213222"/>
          </a:xfrm>
          <a:prstGeom prst="line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C86194-6C3E-410D-B61D-72E9B2836EA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5912951" y="2111430"/>
            <a:ext cx="0" cy="246852"/>
          </a:xfrm>
          <a:prstGeom prst="line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C0C0DA-2111-47A6-A817-5A241F90C0DB}"/>
              </a:ext>
            </a:extLst>
          </p:cNvPr>
          <p:cNvCxnSpPr>
            <a:cxnSpLocks/>
            <a:stCxn id="11" idx="1"/>
            <a:endCxn id="9" idx="3"/>
          </p:cNvCxnSpPr>
          <p:nvPr/>
        </p:nvCxnSpPr>
        <p:spPr>
          <a:xfrm flipH="1">
            <a:off x="5007310" y="2176119"/>
            <a:ext cx="340162" cy="250078"/>
          </a:xfrm>
          <a:prstGeom prst="line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</a:ln>
          <a:effectLst/>
        </p:spPr>
      </p:cxn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B47E2818-AD64-4D43-B67B-AC56ED8C2EEF}"/>
              </a:ext>
            </a:extLst>
          </p:cNvPr>
          <p:cNvSpPr/>
          <p:nvPr/>
        </p:nvSpPr>
        <p:spPr>
          <a:xfrm>
            <a:off x="2686287" y="3960694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A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73C246BB-50AF-4EC7-ADEB-AE5F4CEDB6BF}"/>
              </a:ext>
            </a:extLst>
          </p:cNvPr>
          <p:cNvSpPr/>
          <p:nvPr/>
        </p:nvSpPr>
        <p:spPr>
          <a:xfrm>
            <a:off x="3375794" y="3957656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B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20" name="Rectangle: Folded Corner 19">
            <a:extLst>
              <a:ext uri="{FF2B5EF4-FFF2-40B4-BE49-F238E27FC236}">
                <a16:creationId xmlns:a16="http://schemas.microsoft.com/office/drawing/2014/main" id="{C1824D63-9BEC-41D6-B1CA-C5AFC0BD023E}"/>
              </a:ext>
            </a:extLst>
          </p:cNvPr>
          <p:cNvSpPr/>
          <p:nvPr/>
        </p:nvSpPr>
        <p:spPr>
          <a:xfrm>
            <a:off x="4065301" y="3957656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C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B686EBD7-AB7C-499E-851A-A4FF69F062FC}"/>
              </a:ext>
            </a:extLst>
          </p:cNvPr>
          <p:cNvSpPr/>
          <p:nvPr/>
        </p:nvSpPr>
        <p:spPr>
          <a:xfrm>
            <a:off x="4754808" y="3957656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D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22" name="Rectangle: Folded Corner 21">
            <a:extLst>
              <a:ext uri="{FF2B5EF4-FFF2-40B4-BE49-F238E27FC236}">
                <a16:creationId xmlns:a16="http://schemas.microsoft.com/office/drawing/2014/main" id="{A430F35F-9A25-48C2-8082-42E00BDF8F46}"/>
              </a:ext>
            </a:extLst>
          </p:cNvPr>
          <p:cNvSpPr/>
          <p:nvPr/>
        </p:nvSpPr>
        <p:spPr>
          <a:xfrm>
            <a:off x="5444315" y="3957656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E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29366F0B-E173-495F-85DC-2F2F6EA9A262}"/>
              </a:ext>
            </a:extLst>
          </p:cNvPr>
          <p:cNvSpPr/>
          <p:nvPr/>
        </p:nvSpPr>
        <p:spPr>
          <a:xfrm>
            <a:off x="3503365" y="4519898"/>
            <a:ext cx="622120" cy="542384"/>
          </a:xfrm>
          <a:prstGeom prst="flowChartMagneticDisk">
            <a:avLst/>
          </a:prstGeom>
          <a:solidFill>
            <a:srgbClr val="115F5F"/>
          </a:solidFill>
          <a:ln w="12700" cap="flat" cmpd="sng" algn="ctr">
            <a:solidFill>
              <a:srgbClr val="115F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FFFFFF"/>
                </a:solidFill>
                <a:latin typeface="Calibri" panose="020F0502020204030204"/>
              </a:rPr>
              <a:t>Data source X</a:t>
            </a:r>
            <a:endParaRPr lang="en-GB" sz="900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Flowchart: Magnetic Disk 23">
            <a:extLst>
              <a:ext uri="{FF2B5EF4-FFF2-40B4-BE49-F238E27FC236}">
                <a16:creationId xmlns:a16="http://schemas.microsoft.com/office/drawing/2014/main" id="{29CEA4D0-30D2-4CCC-8B4A-3CBF68EE76E6}"/>
              </a:ext>
            </a:extLst>
          </p:cNvPr>
          <p:cNvSpPr/>
          <p:nvPr/>
        </p:nvSpPr>
        <p:spPr>
          <a:xfrm>
            <a:off x="5782635" y="4519898"/>
            <a:ext cx="622120" cy="542384"/>
          </a:xfrm>
          <a:prstGeom prst="flowChartMagneticDisk">
            <a:avLst/>
          </a:prstGeom>
          <a:solidFill>
            <a:srgbClr val="115F5F"/>
          </a:solidFill>
          <a:ln w="12700" cap="flat" cmpd="sng" algn="ctr">
            <a:solidFill>
              <a:srgbClr val="115F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FFFFFF"/>
                </a:solidFill>
                <a:latin typeface="Calibri" panose="020F0502020204030204"/>
              </a:rPr>
              <a:t>Data source Y</a:t>
            </a:r>
            <a:endParaRPr lang="en-GB" sz="900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2EC0B5BF-37F2-44B2-8A5B-3AED9A26B46A}"/>
              </a:ext>
            </a:extLst>
          </p:cNvPr>
          <p:cNvSpPr/>
          <p:nvPr/>
        </p:nvSpPr>
        <p:spPr>
          <a:xfrm>
            <a:off x="4814426" y="4519898"/>
            <a:ext cx="622120" cy="542384"/>
          </a:xfrm>
          <a:prstGeom prst="flowChartMagneticDisk">
            <a:avLst/>
          </a:prstGeom>
          <a:solidFill>
            <a:srgbClr val="115F5F"/>
          </a:solidFill>
          <a:ln w="12700" cap="flat" cmpd="sng" algn="ctr">
            <a:solidFill>
              <a:srgbClr val="115F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FFFFFF"/>
                </a:solidFill>
                <a:latin typeface="Calibri" panose="020F0502020204030204"/>
              </a:rPr>
              <a:t>Data source Z</a:t>
            </a:r>
            <a:endParaRPr lang="en-GB" sz="900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Rectangle: Folded Corner 25">
            <a:extLst>
              <a:ext uri="{FF2B5EF4-FFF2-40B4-BE49-F238E27FC236}">
                <a16:creationId xmlns:a16="http://schemas.microsoft.com/office/drawing/2014/main" id="{790C0C9A-119A-45F9-B593-9BA26D8DC202}"/>
              </a:ext>
            </a:extLst>
          </p:cNvPr>
          <p:cNvSpPr/>
          <p:nvPr/>
        </p:nvSpPr>
        <p:spPr>
          <a:xfrm>
            <a:off x="6133823" y="3957656"/>
            <a:ext cx="541863" cy="376211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srgbClr val="005172"/>
                </a:solidFill>
                <a:latin typeface="Calibri" panose="020F0502020204030204"/>
              </a:rPr>
              <a:t>Dataset F</a:t>
            </a:r>
            <a:endParaRPr lang="en-GB" sz="90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841022-C6D2-49C3-8AFD-5EF14E22FFE2}"/>
              </a:ext>
            </a:extLst>
          </p:cNvPr>
          <p:cNvCxnSpPr>
            <a:cxnSpLocks/>
            <a:stCxn id="23" idx="1"/>
            <a:endCxn id="19" idx="2"/>
          </p:cNvCxnSpPr>
          <p:nvPr/>
        </p:nvCxnSpPr>
        <p:spPr>
          <a:xfrm flipH="1" flipV="1">
            <a:off x="3646726" y="4333867"/>
            <a:ext cx="167699" cy="186031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05CCD08-E417-4559-B020-5C4728AC7270}"/>
              </a:ext>
            </a:extLst>
          </p:cNvPr>
          <p:cNvCxnSpPr>
            <a:cxnSpLocks/>
            <a:stCxn id="23" idx="1"/>
            <a:endCxn id="18" idx="2"/>
          </p:cNvCxnSpPr>
          <p:nvPr/>
        </p:nvCxnSpPr>
        <p:spPr>
          <a:xfrm flipH="1" flipV="1">
            <a:off x="2957219" y="4336905"/>
            <a:ext cx="857206" cy="182993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E285128-A363-44ED-BF97-7C1CAA9AA994}"/>
              </a:ext>
            </a:extLst>
          </p:cNvPr>
          <p:cNvCxnSpPr>
            <a:cxnSpLocks/>
            <a:stCxn id="23" idx="1"/>
            <a:endCxn id="20" idx="2"/>
          </p:cNvCxnSpPr>
          <p:nvPr/>
        </p:nvCxnSpPr>
        <p:spPr>
          <a:xfrm flipV="1">
            <a:off x="3814425" y="4333867"/>
            <a:ext cx="521808" cy="186031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124685-66AC-4E39-9BAB-F8591597ED7D}"/>
              </a:ext>
            </a:extLst>
          </p:cNvPr>
          <p:cNvCxnSpPr>
            <a:cxnSpLocks/>
            <a:stCxn id="24" idx="1"/>
            <a:endCxn id="26" idx="2"/>
          </p:cNvCxnSpPr>
          <p:nvPr/>
        </p:nvCxnSpPr>
        <p:spPr>
          <a:xfrm flipV="1">
            <a:off x="6093695" y="4333867"/>
            <a:ext cx="311060" cy="186031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461E9CF-1D18-4F2B-81E3-04255CF05660}"/>
              </a:ext>
            </a:extLst>
          </p:cNvPr>
          <p:cNvCxnSpPr>
            <a:cxnSpLocks/>
            <a:stCxn id="24" idx="1"/>
            <a:endCxn id="22" idx="2"/>
          </p:cNvCxnSpPr>
          <p:nvPr/>
        </p:nvCxnSpPr>
        <p:spPr>
          <a:xfrm flipH="1" flipV="1">
            <a:off x="5715247" y="4333867"/>
            <a:ext cx="378448" cy="186031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190D363-589F-411A-93E6-0D56CC96373D}"/>
              </a:ext>
            </a:extLst>
          </p:cNvPr>
          <p:cNvCxnSpPr>
            <a:cxnSpLocks/>
            <a:stCxn id="25" idx="1"/>
            <a:endCxn id="21" idx="2"/>
          </p:cNvCxnSpPr>
          <p:nvPr/>
        </p:nvCxnSpPr>
        <p:spPr>
          <a:xfrm flipH="1" flipV="1">
            <a:off x="5025740" y="4333867"/>
            <a:ext cx="99746" cy="186031"/>
          </a:xfrm>
          <a:prstGeom prst="straightConnector1">
            <a:avLst/>
          </a:prstGeom>
          <a:noFill/>
          <a:ln w="6350" cap="flat" cmpd="sng" algn="ctr">
            <a:solidFill>
              <a:srgbClr val="115F5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CF1B9A-7AA3-4969-A731-4B337BA00602}"/>
              </a:ext>
            </a:extLst>
          </p:cNvPr>
          <p:cNvGrpSpPr/>
          <p:nvPr/>
        </p:nvGrpSpPr>
        <p:grpSpPr>
          <a:xfrm>
            <a:off x="2766129" y="3241377"/>
            <a:ext cx="425710" cy="359937"/>
            <a:chOff x="7373121" y="2772329"/>
            <a:chExt cx="968062" cy="7284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DD8313-95FA-4EFD-AA31-82FD27E15BCC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F2B3983-CD8A-4C60-AB43-94E8A382E846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A2E06DB-27A9-4B45-8422-1D8451A57C8C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EC6DA3F-AF05-4B30-B8EB-878E0D33DC90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3ECE8ED-0006-41ED-A456-A4CEFA1AA488}"/>
                </a:ext>
              </a:extLst>
            </p:cNvPr>
            <p:cNvCxnSpPr>
              <a:cxnSpLocks/>
              <a:stCxn id="34" idx="2"/>
              <a:endCxn id="35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F477EA-947B-45C3-A6B7-8844160210D1}"/>
                </a:ext>
              </a:extLst>
            </p:cNvPr>
            <p:cNvCxnSpPr>
              <a:cxnSpLocks/>
              <a:stCxn id="35" idx="3"/>
              <a:endCxn id="37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3CA87EC-2384-45BA-8331-84B7BE9EB8D0}"/>
                </a:ext>
              </a:extLst>
            </p:cNvPr>
            <p:cNvCxnSpPr>
              <a:cxnSpLocks/>
              <a:stCxn id="36" idx="1"/>
              <a:endCxn id="35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CA92A98-5979-481B-BA57-9180C463303D}"/>
              </a:ext>
            </a:extLst>
          </p:cNvPr>
          <p:cNvSpPr txBox="1"/>
          <p:nvPr/>
        </p:nvSpPr>
        <p:spPr>
          <a:xfrm>
            <a:off x="2657214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A’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C061CC-AB7B-4DCE-8B8C-B195A99048A5}"/>
              </a:ext>
            </a:extLst>
          </p:cNvPr>
          <p:cNvGrpSpPr/>
          <p:nvPr/>
        </p:nvGrpSpPr>
        <p:grpSpPr>
          <a:xfrm>
            <a:off x="3534677" y="3241377"/>
            <a:ext cx="425710" cy="359937"/>
            <a:chOff x="7373121" y="2772329"/>
            <a:chExt cx="968062" cy="72841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1C03BD5-7BA4-4D0E-B7BB-91582CF3772A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5480F6F-E5F7-43CC-B844-3C3BF18BBBC1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004D17-3197-467D-A5C7-930A7B1F50A8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E2624A0-87E7-4330-BE64-4C67CE1E8101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CA3D051-7EC4-4332-A751-8249974546B3}"/>
                </a:ext>
              </a:extLst>
            </p:cNvPr>
            <p:cNvCxnSpPr>
              <a:cxnSpLocks/>
              <a:stCxn id="43" idx="2"/>
              <a:endCxn id="44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DDEDA5F-207F-41FD-A65A-2BEA8822571F}"/>
                </a:ext>
              </a:extLst>
            </p:cNvPr>
            <p:cNvCxnSpPr>
              <a:cxnSpLocks/>
              <a:stCxn id="44" idx="3"/>
              <a:endCxn id="46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85F74F1-9961-4E3D-AD25-CFC0A8448B3E}"/>
                </a:ext>
              </a:extLst>
            </p:cNvPr>
            <p:cNvCxnSpPr>
              <a:cxnSpLocks/>
              <a:stCxn id="45" idx="1"/>
              <a:endCxn id="44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A42F70E-7ACF-4CD6-A796-D7886691F2FB}"/>
              </a:ext>
            </a:extLst>
          </p:cNvPr>
          <p:cNvSpPr txBox="1"/>
          <p:nvPr/>
        </p:nvSpPr>
        <p:spPr>
          <a:xfrm>
            <a:off x="3400183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B’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5CF700-B3EB-47D7-BC82-BE57A79BDD51}"/>
              </a:ext>
            </a:extLst>
          </p:cNvPr>
          <p:cNvGrpSpPr/>
          <p:nvPr/>
        </p:nvGrpSpPr>
        <p:grpSpPr>
          <a:xfrm>
            <a:off x="6191900" y="3241377"/>
            <a:ext cx="425710" cy="359937"/>
            <a:chOff x="7373121" y="2772329"/>
            <a:chExt cx="968062" cy="72841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23BB7A6-4F50-4753-A378-B4F0180F5390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FB14F75-4ED0-47CD-852C-0EDC6185E5B2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165C7F3-D784-4AC0-ABBB-7A68CC8EE1E0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F02EBD-CDAD-411B-9D61-F821B36C49BB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6192F8-B924-4D6D-A8F6-F5EFB60CE183}"/>
                </a:ext>
              </a:extLst>
            </p:cNvPr>
            <p:cNvCxnSpPr>
              <a:cxnSpLocks/>
              <a:stCxn id="52" idx="2"/>
              <a:endCxn id="53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23A76CD-0D3F-4BF9-BB2D-28F90023D437}"/>
                </a:ext>
              </a:extLst>
            </p:cNvPr>
            <p:cNvCxnSpPr>
              <a:cxnSpLocks/>
              <a:stCxn id="53" idx="3"/>
              <a:endCxn id="55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F3AE5F0-F6E2-41EC-AF2F-6BB6F86E6B05}"/>
                </a:ext>
              </a:extLst>
            </p:cNvPr>
            <p:cNvCxnSpPr>
              <a:cxnSpLocks/>
              <a:stCxn id="54" idx="1"/>
              <a:endCxn id="53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071D4FD-9479-448A-BAA5-F4236CBBA31A}"/>
              </a:ext>
            </a:extLst>
          </p:cNvPr>
          <p:cNvSpPr txBox="1"/>
          <p:nvPr/>
        </p:nvSpPr>
        <p:spPr>
          <a:xfrm>
            <a:off x="6082985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F’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A302282-B37B-4657-BBB6-F2B567A7D7B2}"/>
              </a:ext>
            </a:extLst>
          </p:cNvPr>
          <p:cNvGrpSpPr/>
          <p:nvPr/>
        </p:nvGrpSpPr>
        <p:grpSpPr>
          <a:xfrm>
            <a:off x="5508308" y="3241377"/>
            <a:ext cx="425710" cy="359937"/>
            <a:chOff x="7373121" y="2772329"/>
            <a:chExt cx="968062" cy="72841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1122AA4-44DA-4400-9BC3-EB055CAF1014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BC745C9-D51F-406D-B0E0-1BA11A808D0D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478D14-F7EC-4DE0-8A94-E64382574C4C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C34CB8-35A0-4523-A3D0-BB5339D215FC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2D09D87-03E8-43A3-AB9C-CF6FD39CBF05}"/>
                </a:ext>
              </a:extLst>
            </p:cNvPr>
            <p:cNvCxnSpPr>
              <a:cxnSpLocks/>
              <a:stCxn id="61" idx="2"/>
              <a:endCxn id="62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B113B7A-CC4F-496A-89D7-97783B9BAB15}"/>
                </a:ext>
              </a:extLst>
            </p:cNvPr>
            <p:cNvCxnSpPr>
              <a:cxnSpLocks/>
              <a:stCxn id="62" idx="3"/>
              <a:endCxn id="64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A30A55C-B63E-4836-BCDE-EF60D103AE92}"/>
                </a:ext>
              </a:extLst>
            </p:cNvPr>
            <p:cNvCxnSpPr>
              <a:cxnSpLocks/>
              <a:stCxn id="63" idx="1"/>
              <a:endCxn id="62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1DDE9A7-F88C-434E-80A3-F6D67E0E2222}"/>
              </a:ext>
            </a:extLst>
          </p:cNvPr>
          <p:cNvSpPr txBox="1"/>
          <p:nvPr/>
        </p:nvSpPr>
        <p:spPr>
          <a:xfrm>
            <a:off x="5399393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E’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50F32C3-F168-4373-B507-9EC634BAE686}"/>
              </a:ext>
            </a:extLst>
          </p:cNvPr>
          <p:cNvGrpSpPr/>
          <p:nvPr/>
        </p:nvGrpSpPr>
        <p:grpSpPr>
          <a:xfrm>
            <a:off x="4873990" y="3241377"/>
            <a:ext cx="425710" cy="359937"/>
            <a:chOff x="7373121" y="2772329"/>
            <a:chExt cx="968062" cy="72841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2F90F93-57B0-4903-BBD7-B9EDE4F06C60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D46609A-A282-4BAF-AFE1-8A052A3BED2D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7BDBB8D-327B-4421-8311-8537BC031DD3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928AAE8-4E2B-40E1-AC01-E27CE81C7CDC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15DC10-0597-4C05-B93D-E54E16CFAB63}"/>
                </a:ext>
              </a:extLst>
            </p:cNvPr>
            <p:cNvCxnSpPr>
              <a:cxnSpLocks/>
              <a:stCxn id="70" idx="2"/>
              <a:endCxn id="71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D93B072-A436-4394-92BD-39DBBE407539}"/>
                </a:ext>
              </a:extLst>
            </p:cNvPr>
            <p:cNvCxnSpPr>
              <a:cxnSpLocks/>
              <a:stCxn id="71" idx="3"/>
              <a:endCxn id="73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DC3CB60-50D3-486A-B636-B4D6571305C8}"/>
                </a:ext>
              </a:extLst>
            </p:cNvPr>
            <p:cNvCxnSpPr>
              <a:cxnSpLocks/>
              <a:stCxn id="72" idx="1"/>
              <a:endCxn id="71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EF3805C-3AD0-43FB-B013-8D25E9264F45}"/>
              </a:ext>
            </a:extLst>
          </p:cNvPr>
          <p:cNvSpPr txBox="1"/>
          <p:nvPr/>
        </p:nvSpPr>
        <p:spPr>
          <a:xfrm>
            <a:off x="4765075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D’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33B720A-C29B-4195-9662-C3DE713AC3DA}"/>
              </a:ext>
            </a:extLst>
          </p:cNvPr>
          <p:cNvGrpSpPr/>
          <p:nvPr/>
        </p:nvGrpSpPr>
        <p:grpSpPr>
          <a:xfrm>
            <a:off x="4232850" y="3241377"/>
            <a:ext cx="425710" cy="359937"/>
            <a:chOff x="7373121" y="2772329"/>
            <a:chExt cx="968062" cy="72841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F65EBE5-2826-4794-B85E-1E75EC3DDC3F}"/>
                </a:ext>
              </a:extLst>
            </p:cNvPr>
            <p:cNvSpPr/>
            <p:nvPr/>
          </p:nvSpPr>
          <p:spPr>
            <a:xfrm>
              <a:off x="7373121" y="277232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64F3E49-6073-4AC6-A9EF-DBB743E5BD1A}"/>
                </a:ext>
              </a:extLst>
            </p:cNvPr>
            <p:cNvSpPr/>
            <p:nvPr/>
          </p:nvSpPr>
          <p:spPr>
            <a:xfrm>
              <a:off x="7683199" y="3108767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AF63835-4EF1-4CCC-8C91-55BE6C017D88}"/>
                </a:ext>
              </a:extLst>
            </p:cNvPr>
            <p:cNvSpPr/>
            <p:nvPr/>
          </p:nvSpPr>
          <p:spPr>
            <a:xfrm>
              <a:off x="8092263" y="3317859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A9CC088-DD07-431C-8C6C-F6A23CFF64A5}"/>
                </a:ext>
              </a:extLst>
            </p:cNvPr>
            <p:cNvSpPr/>
            <p:nvPr/>
          </p:nvSpPr>
          <p:spPr>
            <a:xfrm>
              <a:off x="8064280" y="2822494"/>
              <a:ext cx="248920" cy="1828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115F5F"/>
                </a:solidFill>
                <a:latin typeface="Calibri" panose="020F0502020204030204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8BC348C-D27D-42CB-9DBC-D216FE133E09}"/>
                </a:ext>
              </a:extLst>
            </p:cNvPr>
            <p:cNvCxnSpPr>
              <a:cxnSpLocks/>
              <a:stCxn id="79" idx="2"/>
              <a:endCxn id="80" idx="1"/>
            </p:cNvCxnSpPr>
            <p:nvPr/>
          </p:nvCxnSpPr>
          <p:spPr>
            <a:xfrm>
              <a:off x="7497581" y="2955209"/>
              <a:ext cx="185618" cy="244998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B28AE28-28D9-46D9-837E-C5BCDADAD397}"/>
                </a:ext>
              </a:extLst>
            </p:cNvPr>
            <p:cNvCxnSpPr>
              <a:cxnSpLocks/>
              <a:stCxn id="80" idx="3"/>
              <a:endCxn id="82" idx="1"/>
            </p:cNvCxnSpPr>
            <p:nvPr/>
          </p:nvCxnSpPr>
          <p:spPr>
            <a:xfrm flipV="1">
              <a:off x="7932119" y="2913934"/>
              <a:ext cx="132161" cy="286273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00B5EB0-8C55-4A5A-8EC0-A50EAE2D1E2D}"/>
                </a:ext>
              </a:extLst>
            </p:cNvPr>
            <p:cNvCxnSpPr>
              <a:cxnSpLocks/>
              <a:stCxn id="81" idx="1"/>
              <a:endCxn id="80" idx="3"/>
            </p:cNvCxnSpPr>
            <p:nvPr/>
          </p:nvCxnSpPr>
          <p:spPr>
            <a:xfrm flipH="1" flipV="1">
              <a:off x="7932119" y="3200207"/>
              <a:ext cx="160144" cy="209092"/>
            </a:xfrm>
            <a:prstGeom prst="line">
              <a:avLst/>
            </a:prstGeom>
            <a:noFill/>
            <a:ln w="6350" cap="flat" cmpd="sng" algn="ctr">
              <a:solidFill>
                <a:srgbClr val="115F5F"/>
              </a:solidFill>
              <a:prstDash val="solid"/>
              <a:miter lim="800000"/>
            </a:ln>
            <a:effectLst/>
          </p:spPr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24279616-4123-48E3-8693-9A8FD68B8955}"/>
              </a:ext>
            </a:extLst>
          </p:cNvPr>
          <p:cNvSpPr txBox="1"/>
          <p:nvPr/>
        </p:nvSpPr>
        <p:spPr>
          <a:xfrm>
            <a:off x="4123935" y="3562064"/>
            <a:ext cx="7008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43" fontAlgn="auto">
              <a:spcBef>
                <a:spcPts val="0"/>
              </a:spcBef>
              <a:spcAft>
                <a:spcPts val="0"/>
              </a:spcAft>
            </a:pPr>
            <a:r>
              <a:rPr lang="nl-NL" sz="700" dirty="0">
                <a:solidFill>
                  <a:srgbClr val="115F5F"/>
                </a:solidFill>
                <a:latin typeface="Calibri" panose="020F0502020204030204"/>
              </a:rPr>
              <a:t>Data model C’</a:t>
            </a:r>
            <a:endParaRPr lang="en-GB" sz="700" dirty="0">
              <a:solidFill>
                <a:srgbClr val="115F5F"/>
              </a:solidFill>
              <a:latin typeface="Calibri" panose="020F0502020204030204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FDB7A04-5010-4E80-8A8A-A8920CDD4488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3124802" y="2719132"/>
            <a:ext cx="1533758" cy="547034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4B72AC0-19D7-4D29-BD82-6091395B4C80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3893350" y="2719132"/>
            <a:ext cx="921076" cy="547034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CE57DC9-F330-4A4B-8FF4-7DAA028DAC32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4591523" y="2719132"/>
            <a:ext cx="337199" cy="547034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6ED15A0-7D05-40F3-9693-BC883B9E0B7D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5115492" y="2719132"/>
            <a:ext cx="117171" cy="547034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6418CA4-1743-4690-AEF0-8C96232B0C8D}"/>
              </a:ext>
            </a:extLst>
          </p:cNvPr>
          <p:cNvCxnSpPr>
            <a:cxnSpLocks/>
            <a:stCxn id="61" idx="0"/>
          </p:cNvCxnSpPr>
          <p:nvPr/>
        </p:nvCxnSpPr>
        <p:spPr>
          <a:xfrm flipH="1" flipV="1">
            <a:off x="5347472" y="2719132"/>
            <a:ext cx="215568" cy="522245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BF61D51-39B6-44D6-A723-43A48DCC2973}"/>
              </a:ext>
            </a:extLst>
          </p:cNvPr>
          <p:cNvCxnSpPr>
            <a:cxnSpLocks/>
            <a:stCxn id="52" idx="0"/>
          </p:cNvCxnSpPr>
          <p:nvPr/>
        </p:nvCxnSpPr>
        <p:spPr>
          <a:xfrm flipH="1" flipV="1">
            <a:off x="5563040" y="2719132"/>
            <a:ext cx="683592" cy="522245"/>
          </a:xfrm>
          <a:prstGeom prst="straightConnector1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651A340-8B08-41A5-BAC2-80D198B02447}"/>
              </a:ext>
            </a:extLst>
          </p:cNvPr>
          <p:cNvCxnSpPr>
            <a:stCxn id="18" idx="0"/>
            <a:endCxn id="41" idx="2"/>
          </p:cNvCxnSpPr>
          <p:nvPr/>
        </p:nvCxnSpPr>
        <p:spPr>
          <a:xfrm flipV="1">
            <a:off x="2957219" y="3762119"/>
            <a:ext cx="50412" cy="198575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7014E39-FE4E-4263-B44A-DD65C397E0AD}"/>
              </a:ext>
            </a:extLst>
          </p:cNvPr>
          <p:cNvCxnSpPr>
            <a:cxnSpLocks/>
            <a:stCxn id="19" idx="0"/>
            <a:endCxn id="50" idx="2"/>
          </p:cNvCxnSpPr>
          <p:nvPr/>
        </p:nvCxnSpPr>
        <p:spPr>
          <a:xfrm flipV="1">
            <a:off x="3646726" y="3762119"/>
            <a:ext cx="103874" cy="195537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243F4A-BDA4-4B4B-AFA3-F01FB654B955}"/>
              </a:ext>
            </a:extLst>
          </p:cNvPr>
          <p:cNvCxnSpPr>
            <a:cxnSpLocks/>
            <a:stCxn id="20" idx="0"/>
            <a:endCxn id="86" idx="2"/>
          </p:cNvCxnSpPr>
          <p:nvPr/>
        </p:nvCxnSpPr>
        <p:spPr>
          <a:xfrm flipV="1">
            <a:off x="4336233" y="3762119"/>
            <a:ext cx="138119" cy="195537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BCFA96D-3626-43C7-9CB5-3161B66921EF}"/>
              </a:ext>
            </a:extLst>
          </p:cNvPr>
          <p:cNvCxnSpPr>
            <a:cxnSpLocks/>
            <a:stCxn id="21" idx="0"/>
            <a:endCxn id="77" idx="2"/>
          </p:cNvCxnSpPr>
          <p:nvPr/>
        </p:nvCxnSpPr>
        <p:spPr>
          <a:xfrm flipV="1">
            <a:off x="5025740" y="3762119"/>
            <a:ext cx="89752" cy="195537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A7B94C4-350D-4645-B733-48A9FDFF0680}"/>
              </a:ext>
            </a:extLst>
          </p:cNvPr>
          <p:cNvCxnSpPr>
            <a:cxnSpLocks/>
            <a:stCxn id="22" idx="0"/>
            <a:endCxn id="68" idx="2"/>
          </p:cNvCxnSpPr>
          <p:nvPr/>
        </p:nvCxnSpPr>
        <p:spPr>
          <a:xfrm flipV="1">
            <a:off x="5715247" y="3762119"/>
            <a:ext cx="34563" cy="195537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981B16A-F01B-4F7D-B908-D26D197A1F2F}"/>
              </a:ext>
            </a:extLst>
          </p:cNvPr>
          <p:cNvCxnSpPr>
            <a:cxnSpLocks/>
            <a:stCxn id="26" idx="0"/>
            <a:endCxn id="59" idx="2"/>
          </p:cNvCxnSpPr>
          <p:nvPr/>
        </p:nvCxnSpPr>
        <p:spPr>
          <a:xfrm flipV="1">
            <a:off x="6404755" y="3762119"/>
            <a:ext cx="28647" cy="195537"/>
          </a:xfrm>
          <a:prstGeom prst="line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A1896CB9-A7DC-458A-801D-2FED6A441B8A}"/>
              </a:ext>
            </a:extLst>
          </p:cNvPr>
          <p:cNvSpPr/>
          <p:nvPr/>
        </p:nvSpPr>
        <p:spPr>
          <a:xfrm>
            <a:off x="5782635" y="876549"/>
            <a:ext cx="914400" cy="914400"/>
          </a:xfrm>
          <a:prstGeom prst="ellipse">
            <a:avLst/>
          </a:prstGeom>
          <a:solidFill>
            <a:srgbClr val="115F5F"/>
          </a:solidFill>
          <a:ln w="12700" cap="flat" cmpd="sng" algn="ctr">
            <a:solidFill>
              <a:srgbClr val="115F5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350" kern="0" dirty="0">
                <a:solidFill>
                  <a:srgbClr val="FFFFFF"/>
                </a:solidFill>
                <a:latin typeface="Calibri" panose="020F0502020204030204"/>
              </a:rPr>
              <a:t>Query</a:t>
            </a:r>
            <a:endParaRPr lang="en-GB" sz="1350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CE0634AE-F79D-40DF-B035-6BEE44A97E71}"/>
              </a:ext>
            </a:extLst>
          </p:cNvPr>
          <p:cNvCxnSpPr>
            <a:stCxn id="99" idx="2"/>
            <a:endCxn id="7" idx="0"/>
          </p:cNvCxnSpPr>
          <p:nvPr/>
        </p:nvCxnSpPr>
        <p:spPr>
          <a:xfrm rot="10800000" flipV="1">
            <a:off x="5278893" y="1333748"/>
            <a:ext cx="503743" cy="316889"/>
          </a:xfrm>
          <a:prstGeom prst="bentConnector2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</a:ln>
          <a:effectLst/>
        </p:spPr>
      </p:cxnSp>
      <p:sp>
        <p:nvSpPr>
          <p:cNvPr id="101" name="Rectangle: Folded Corner 100">
            <a:extLst>
              <a:ext uri="{FF2B5EF4-FFF2-40B4-BE49-F238E27FC236}">
                <a16:creationId xmlns:a16="http://schemas.microsoft.com/office/drawing/2014/main" id="{9108B748-2532-4D3A-A306-D10628AD2237}"/>
              </a:ext>
            </a:extLst>
          </p:cNvPr>
          <p:cNvSpPr/>
          <p:nvPr/>
        </p:nvSpPr>
        <p:spPr>
          <a:xfrm>
            <a:off x="7042765" y="839636"/>
            <a:ext cx="671418" cy="822720"/>
          </a:xfrm>
          <a:prstGeom prst="foldedCorner">
            <a:avLst/>
          </a:prstGeom>
          <a:solidFill>
            <a:srgbClr val="B7DDDA"/>
          </a:solidFill>
          <a:ln w="12700" cap="flat" cmpd="sng" algn="ctr">
            <a:solidFill>
              <a:srgbClr val="B7DDD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5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350" kern="0" dirty="0">
                <a:solidFill>
                  <a:srgbClr val="005172"/>
                </a:solidFill>
                <a:latin typeface="Calibri" panose="020F0502020204030204"/>
              </a:rPr>
              <a:t>Query </a:t>
            </a:r>
            <a:r>
              <a:rPr lang="nl-NL" sz="1350" kern="0" dirty="0" err="1">
                <a:solidFill>
                  <a:srgbClr val="005172"/>
                </a:solidFill>
                <a:latin typeface="Calibri" panose="020F0502020204030204"/>
              </a:rPr>
              <a:t>result</a:t>
            </a:r>
            <a:r>
              <a:rPr lang="nl-NL" sz="1350" kern="0" dirty="0">
                <a:solidFill>
                  <a:srgbClr val="005172"/>
                </a:solidFill>
                <a:latin typeface="Calibri" panose="020F0502020204030204"/>
              </a:rPr>
              <a:t> data</a:t>
            </a:r>
            <a:endParaRPr lang="en-GB" sz="1350" kern="0" dirty="0">
              <a:solidFill>
                <a:srgbClr val="005172"/>
              </a:solidFill>
              <a:latin typeface="Calibri" panose="020F0502020204030204"/>
            </a:endParaRPr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02EF0981-FE7B-472C-93A4-462069A454A6}"/>
              </a:ext>
            </a:extLst>
          </p:cNvPr>
          <p:cNvCxnSpPr>
            <a:cxnSpLocks/>
            <a:stCxn id="99" idx="6"/>
            <a:endCxn id="101" idx="1"/>
          </p:cNvCxnSpPr>
          <p:nvPr/>
        </p:nvCxnSpPr>
        <p:spPr>
          <a:xfrm flipV="1">
            <a:off x="6697035" y="1250996"/>
            <a:ext cx="345730" cy="82753"/>
          </a:xfrm>
          <a:prstGeom prst="bentConnector3">
            <a:avLst/>
          </a:prstGeom>
          <a:noFill/>
          <a:ln w="6350" cap="flat" cmpd="sng" algn="ctr">
            <a:solidFill>
              <a:srgbClr val="B7DDD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D8EC13C2-A9EA-4413-94B6-289835836D2A}"/>
              </a:ext>
            </a:extLst>
          </p:cNvPr>
          <p:cNvSpPr txBox="1"/>
          <p:nvPr/>
        </p:nvSpPr>
        <p:spPr>
          <a:xfrm rot="2205272">
            <a:off x="2362034" y="2176833"/>
            <a:ext cx="776175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i="1" dirty="0">
                <a:solidFill>
                  <a:srgbClr val="FFFFFF">
                    <a:lumMod val="95000"/>
                  </a:srgbClr>
                </a:solidFill>
                <a:latin typeface="Verdana" pitchFamily="34" charset="0"/>
              </a:rPr>
              <a:t>realise</a:t>
            </a: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6D1CA1C-C28C-42AC-9493-6B4C3AE09C85}"/>
              </a:ext>
            </a:extLst>
          </p:cNvPr>
          <p:cNvSpPr/>
          <p:nvPr/>
        </p:nvSpPr>
        <p:spPr>
          <a:xfrm>
            <a:off x="1035068" y="651303"/>
            <a:ext cx="1014768" cy="955812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6AADE4">
              <a:alpha val="70000"/>
            </a:srgbClr>
          </a:solidFill>
          <a:ln w="25400" cap="flat" cmpd="sng" algn="ctr">
            <a:solidFill>
              <a:srgbClr val="005172">
                <a:alpha val="50000"/>
              </a:srgbClr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Survey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Tool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22D06CC-22F8-4AC1-BAF5-D3959DCF68B2}"/>
              </a:ext>
            </a:extLst>
          </p:cNvPr>
          <p:cNvSpPr/>
          <p:nvPr/>
        </p:nvSpPr>
        <p:spPr>
          <a:xfrm>
            <a:off x="209010" y="601908"/>
            <a:ext cx="1014768" cy="955812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 w="19050">
            <a:solidFill>
              <a:srgbClr val="000000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Study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mngt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 tool</a:t>
            </a: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DDA30DC-6CF6-47CB-A2BF-C77989582388}"/>
              </a:ext>
            </a:extLst>
          </p:cNvPr>
          <p:cNvSpPr/>
          <p:nvPr/>
        </p:nvSpPr>
        <p:spPr>
          <a:xfrm>
            <a:off x="1269481" y="1372377"/>
            <a:ext cx="1014768" cy="955812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5172">
              <a:alpha val="50000"/>
            </a:srgbClr>
          </a:solidFill>
          <a:ln>
            <a:solidFill>
              <a:srgbClr val="005172">
                <a:lumMod val="75000"/>
              </a:srgbClr>
            </a:solidFill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dirty="0" err="1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Harmonised</a:t>
            </a:r>
            <a:r>
              <a:rPr lang="en-US" sz="700" kern="0" dirty="0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 protocol tool</a:t>
            </a:r>
          </a:p>
        </p:txBody>
      </p:sp>
      <p:sp>
        <p:nvSpPr>
          <p:cNvPr id="112" name="Title 2">
            <a:extLst>
              <a:ext uri="{FF2B5EF4-FFF2-40B4-BE49-F238E27FC236}">
                <a16:creationId xmlns:a16="http://schemas.microsoft.com/office/drawing/2014/main" id="{CE263AEA-E851-4AE8-8E33-B3DC8D42B60E}"/>
              </a:ext>
            </a:extLst>
          </p:cNvPr>
          <p:cNvSpPr txBox="1">
            <a:spLocks/>
          </p:cNvSpPr>
          <p:nvPr/>
        </p:nvSpPr>
        <p:spPr>
          <a:xfrm>
            <a:off x="447953" y="72935"/>
            <a:ext cx="8119555" cy="352897"/>
          </a:xfrm>
          <a:prstGeom prst="rect">
            <a:avLst/>
          </a:prstGeom>
        </p:spPr>
        <p:txBody>
          <a:bodyPr/>
          <a:lstStyle>
            <a:lvl1pPr algn="l" defTabSz="6856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99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Integrated tools </a:t>
            </a:r>
            <a:r>
              <a:rPr lang="en-US" dirty="0" err="1"/>
              <a:t>realise</a:t>
            </a:r>
            <a:r>
              <a:rPr lang="en-US" dirty="0"/>
              <a:t> OBDM solution</a:t>
            </a:r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59571E5-5CF0-FB5E-9B9D-510142869C67}"/>
              </a:ext>
            </a:extLst>
          </p:cNvPr>
          <p:cNvSpPr/>
          <p:nvPr/>
        </p:nvSpPr>
        <p:spPr>
          <a:xfrm>
            <a:off x="1804609" y="673329"/>
            <a:ext cx="994050" cy="884391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Adagio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12998D6-208A-C662-2E87-4F4CB9F70879}"/>
              </a:ext>
            </a:extLst>
          </p:cNvPr>
          <p:cNvSpPr/>
          <p:nvPr/>
        </p:nvSpPr>
        <p:spPr>
          <a:xfrm>
            <a:off x="804859" y="1928550"/>
            <a:ext cx="961606" cy="955812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FF7900">
              <a:alpha val="5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7900"/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700" kern="0" dirty="0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Ontology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614A12E-20CA-EA3E-2622-A8D6A84DB79A}"/>
              </a:ext>
            </a:extLst>
          </p:cNvPr>
          <p:cNvSpPr/>
          <p:nvPr/>
        </p:nvSpPr>
        <p:spPr>
          <a:xfrm>
            <a:off x="471976" y="1323027"/>
            <a:ext cx="933897" cy="889611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8A00">
              <a:alpha val="50000"/>
            </a:srgbClr>
          </a:solidFill>
          <a:ln w="25400" cap="flat" cmpd="sng" algn="ctr">
            <a:solidFill>
              <a:srgbClr val="008A00">
                <a:lumMod val="75000"/>
              </a:srgbClr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algn="ctr" defTabSz="8890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700" kern="0" dirty="0" err="1"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latin typeface="Verdana"/>
              </a:rPr>
              <a:t>iRods</a:t>
            </a:r>
            <a:endParaRPr lang="en-GB" sz="700" kern="0" dirty="0">
              <a:solidFill>
                <a:srgbClr val="005172"/>
              </a:solidFill>
              <a:effectLst>
                <a:glow rad="127000">
                  <a:srgbClr val="FFFFFF"/>
                </a:glo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87307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1" grpId="0"/>
      <p:bldP spid="50" grpId="0"/>
      <p:bldP spid="59" grpId="0"/>
      <p:bldP spid="68" grpId="0"/>
      <p:bldP spid="77" grpId="0"/>
      <p:bldP spid="86" grpId="0"/>
      <p:bldP spid="99" grpId="0" animBg="1"/>
      <p:bldP spid="101" grpId="0" animBg="1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Male profile with solid fill">
            <a:extLst>
              <a:ext uri="{FF2B5EF4-FFF2-40B4-BE49-F238E27FC236}">
                <a16:creationId xmlns:a16="http://schemas.microsoft.com/office/drawing/2014/main" id="{4D461B1E-CD23-B89D-6C8A-4DB842C6A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4589" y="746042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19C5C7-329F-7B5B-44CC-B27C8D5A4EAB}"/>
              </a:ext>
            </a:extLst>
          </p:cNvPr>
          <p:cNvSpPr txBox="1"/>
          <p:nvPr/>
        </p:nvSpPr>
        <p:spPr>
          <a:xfrm>
            <a:off x="3677970" y="1558153"/>
            <a:ext cx="1086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WCDS Coach</a:t>
            </a:r>
          </a:p>
        </p:txBody>
      </p:sp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0EBAA45D-7ECB-44DE-9227-CA411D7AB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1070" y="2764067"/>
            <a:ext cx="685800" cy="6858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2656CF81-B245-B76A-2651-7C3928A61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4010" y="2954567"/>
            <a:ext cx="685800" cy="685800"/>
          </a:xfrm>
          <a:prstGeom prst="rect">
            <a:avLst/>
          </a:prstGeom>
        </p:spPr>
      </p:pic>
      <p:pic>
        <p:nvPicPr>
          <p:cNvPr id="9" name="Graphic 8" descr="Office worker male with solid fill">
            <a:extLst>
              <a:ext uri="{FF2B5EF4-FFF2-40B4-BE49-F238E27FC236}">
                <a16:creationId xmlns:a16="http://schemas.microsoft.com/office/drawing/2014/main" id="{9B73F66D-73E3-C654-A437-018612815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5393" y="2405450"/>
            <a:ext cx="717233" cy="717233"/>
          </a:xfrm>
          <a:prstGeom prst="rect">
            <a:avLst/>
          </a:prstGeom>
        </p:spPr>
      </p:pic>
      <p:pic>
        <p:nvPicPr>
          <p:cNvPr id="11" name="Graphic 10" descr="School boy with solid fill">
            <a:extLst>
              <a:ext uri="{FF2B5EF4-FFF2-40B4-BE49-F238E27FC236}">
                <a16:creationId xmlns:a16="http://schemas.microsoft.com/office/drawing/2014/main" id="{2DCEC6B9-AF79-ECB6-2FC3-C83D517B5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4592" y="318316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CFD047-2EFE-24CA-3297-2F76090F9E56}"/>
              </a:ext>
            </a:extLst>
          </p:cNvPr>
          <p:cNvSpPr txBox="1"/>
          <p:nvPr/>
        </p:nvSpPr>
        <p:spPr>
          <a:xfrm>
            <a:off x="6044184" y="4095194"/>
            <a:ext cx="2687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Potential users of the infrastructure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(consumer researchers)</a:t>
            </a:r>
          </a:p>
        </p:txBody>
      </p:sp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1FA43DA5-6E93-3F52-BD36-556ED72C0B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83980" y="2788175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30977E-4029-04E8-148B-341B5607DA52}"/>
              </a:ext>
            </a:extLst>
          </p:cNvPr>
          <p:cNvSpPr txBox="1"/>
          <p:nvPr/>
        </p:nvSpPr>
        <p:spPr>
          <a:xfrm>
            <a:off x="3606669" y="3616269"/>
            <a:ext cx="12295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Product owner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013460-5402-D56F-7D16-8E70B9D5CE9C}"/>
              </a:ext>
            </a:extLst>
          </p:cNvPr>
          <p:cNvSpPr txBox="1"/>
          <p:nvPr/>
        </p:nvSpPr>
        <p:spPr>
          <a:xfrm>
            <a:off x="894424" y="3461332"/>
            <a:ext cx="15364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Development team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FB3F9370-355E-568A-EFB3-F0FCC85F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involvement</a:t>
            </a:r>
          </a:p>
        </p:txBody>
      </p:sp>
      <p:pic>
        <p:nvPicPr>
          <p:cNvPr id="19" name="Graphic 18" descr="Group of men outline">
            <a:extLst>
              <a:ext uri="{FF2B5EF4-FFF2-40B4-BE49-F238E27FC236}">
                <a16:creationId xmlns:a16="http://schemas.microsoft.com/office/drawing/2014/main" id="{E2A232DA-93D2-0278-BC5E-B2979AFB74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1599" y="2535467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1D4D35-5643-D5A7-1595-29410D306C92}"/>
              </a:ext>
            </a:extLst>
          </p:cNvPr>
          <p:cNvSpPr txBox="1"/>
          <p:nvPr/>
        </p:nvSpPr>
        <p:spPr>
          <a:xfrm>
            <a:off x="4665519" y="2834326"/>
            <a:ext cx="1388522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requirements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8EFEAA-4C32-8CFA-7A08-01B5F8B174BE}"/>
              </a:ext>
            </a:extLst>
          </p:cNvPr>
          <p:cNvSpPr txBox="1"/>
          <p:nvPr/>
        </p:nvSpPr>
        <p:spPr>
          <a:xfrm>
            <a:off x="2523185" y="2834326"/>
            <a:ext cx="1255472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User stories</a:t>
            </a:r>
          </a:p>
        </p:txBody>
      </p:sp>
      <p:pic>
        <p:nvPicPr>
          <p:cNvPr id="25" name="Graphic 24" descr="Document with solid fill">
            <a:extLst>
              <a:ext uri="{FF2B5EF4-FFF2-40B4-BE49-F238E27FC236}">
                <a16:creationId xmlns:a16="http://schemas.microsoft.com/office/drawing/2014/main" id="{10CA8AD4-EF13-B9F2-97F4-D83902F525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13532" y="2303895"/>
            <a:ext cx="556939" cy="556939"/>
          </a:xfrm>
          <a:prstGeom prst="rect">
            <a:avLst/>
          </a:prstGeom>
        </p:spPr>
      </p:pic>
      <p:pic>
        <p:nvPicPr>
          <p:cNvPr id="27" name="Graphic 26" descr="Checklist with solid fill">
            <a:extLst>
              <a:ext uri="{FF2B5EF4-FFF2-40B4-BE49-F238E27FC236}">
                <a16:creationId xmlns:a16="http://schemas.microsoft.com/office/drawing/2014/main" id="{F53745DD-603F-900C-D68D-A800DEFB32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24298" y="2302517"/>
            <a:ext cx="559695" cy="559695"/>
          </a:xfrm>
          <a:prstGeom prst="rect">
            <a:avLst/>
          </a:prstGeom>
        </p:spPr>
      </p:pic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BBD46CF1-5FDA-ED28-581A-D7B92A4B164B}"/>
              </a:ext>
            </a:extLst>
          </p:cNvPr>
          <p:cNvSpPr/>
          <p:nvPr/>
        </p:nvSpPr>
        <p:spPr>
          <a:xfrm flipH="1">
            <a:off x="4290231" y="1764439"/>
            <a:ext cx="2086318" cy="1935168"/>
          </a:xfrm>
          <a:prstGeom prst="circularArrow">
            <a:avLst>
              <a:gd name="adj1" fmla="val 8882"/>
              <a:gd name="adj2" fmla="val 1142319"/>
              <a:gd name="adj3" fmla="val 20457679"/>
              <a:gd name="adj4" fmla="val 10800000"/>
              <a:gd name="adj5" fmla="val 12500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6EB2DF15-2D41-4612-B4CA-5E43474F935A}"/>
              </a:ext>
            </a:extLst>
          </p:cNvPr>
          <p:cNvSpPr/>
          <p:nvPr/>
        </p:nvSpPr>
        <p:spPr>
          <a:xfrm flipH="1">
            <a:off x="2057877" y="1764439"/>
            <a:ext cx="2086318" cy="1935168"/>
          </a:xfrm>
          <a:prstGeom prst="circularArrow">
            <a:avLst>
              <a:gd name="adj1" fmla="val 8882"/>
              <a:gd name="adj2" fmla="val 1142319"/>
              <a:gd name="adj3" fmla="val 20457679"/>
              <a:gd name="adj4" fmla="val 10800000"/>
              <a:gd name="adj5" fmla="val 12500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9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A2AF5-FE40-A526-AC2A-E1819D0C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stories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68CD3-8038-6529-BCE6-5112CA71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E3A-03AC-419F-8E32-34CF69863C96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Section Zoom 7">
                <a:extLst>
                  <a:ext uri="{FF2B5EF4-FFF2-40B4-BE49-F238E27FC236}">
                    <a16:creationId xmlns:a16="http://schemas.microsoft.com/office/drawing/2014/main" id="{AAAFD119-87CC-7819-9051-15996E8405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7628196"/>
                  </p:ext>
                </p:extLst>
              </p:nvPr>
            </p:nvGraphicFramePr>
            <p:xfrm>
              <a:off x="846736" y="1677971"/>
              <a:ext cx="2286000" cy="1285875"/>
            </p:xfrm>
            <a:graphic>
              <a:graphicData uri="http://schemas.microsoft.com/office/powerpoint/2016/sectionzoom">
                <psez:sectionZm>
                  <psez:sectionZmObj sectionId="{38556AF4-6E3C-46CC-8909-0E7F36F050FA}">
                    <psez:zmPr id="{B7CA9DD1-90BE-45EF-BE8C-4E2D60ACD327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Section Zoom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AAFD119-87CC-7819-9051-15996E8405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736" y="1677971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0" name="Section Zoom 9">
                <a:extLst>
                  <a:ext uri="{FF2B5EF4-FFF2-40B4-BE49-F238E27FC236}">
                    <a16:creationId xmlns:a16="http://schemas.microsoft.com/office/drawing/2014/main" id="{0B52AA90-F394-4E0B-6A7C-9286063869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6524775"/>
                  </p:ext>
                </p:extLst>
              </p:nvPr>
            </p:nvGraphicFramePr>
            <p:xfrm>
              <a:off x="3290012" y="1677971"/>
              <a:ext cx="2286000" cy="1285875"/>
            </p:xfrm>
            <a:graphic>
              <a:graphicData uri="http://schemas.microsoft.com/office/powerpoint/2016/sectionzoom">
                <psez:sectionZm>
                  <psez:sectionZmObj sectionId="{A24921FA-5322-40E9-90E9-89D0D897F7D6}">
                    <psez:zmPr id="{91326EB8-A4F6-4519-BE2D-0EAF88E148B2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0" name="Section Zoom 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0B52AA90-F394-4E0B-6A7C-9286063869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0012" y="1677971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Section Zoom 11">
                <a:extLst>
                  <a:ext uri="{FF2B5EF4-FFF2-40B4-BE49-F238E27FC236}">
                    <a16:creationId xmlns:a16="http://schemas.microsoft.com/office/drawing/2014/main" id="{9347A1AC-FD8F-F6B5-F215-E7093D25B8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3743758"/>
                  </p:ext>
                </p:extLst>
              </p:nvPr>
            </p:nvGraphicFramePr>
            <p:xfrm>
              <a:off x="5733288" y="1677970"/>
              <a:ext cx="2286000" cy="1285875"/>
            </p:xfrm>
            <a:graphic>
              <a:graphicData uri="http://schemas.microsoft.com/office/powerpoint/2016/sectionzoom">
                <psez:sectionZm>
                  <psez:sectionZmObj sectionId="{74706D2B-F0F6-4E08-AB2E-3D8843559B2C}">
                    <psez:zmPr id="{026BA671-671D-40DE-9425-132CE84D08D3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Section Zoom 1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347A1AC-FD8F-F6B5-F215-E7093D25B8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33288" y="1677970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82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E9C637D-E8AD-6A55-654D-CA0E100C5952}"/>
              </a:ext>
            </a:extLst>
          </p:cNvPr>
          <p:cNvSpPr/>
          <p:nvPr/>
        </p:nvSpPr>
        <p:spPr>
          <a:xfrm>
            <a:off x="6127634" y="1180512"/>
            <a:ext cx="2508281" cy="23880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7D8D16-37B1-E753-DA80-DC2DDA0C147B}"/>
              </a:ext>
            </a:extLst>
          </p:cNvPr>
          <p:cNvSpPr/>
          <p:nvPr/>
        </p:nvSpPr>
        <p:spPr>
          <a:xfrm>
            <a:off x="2338781" y="1184854"/>
            <a:ext cx="2508281" cy="23880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C071A-80A8-0C21-F3E4-2EBF451F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91708"/>
          </a:xfrm>
        </p:spPr>
        <p:txBody>
          <a:bodyPr/>
          <a:lstStyle/>
          <a:p>
            <a:r>
              <a:rPr lang="nl-NL" b="0" i="0" dirty="0">
                <a:solidFill>
                  <a:srgbClr val="0052CC"/>
                </a:solidFill>
                <a:effectLst/>
                <a:latin typeface="-apple-system"/>
              </a:rPr>
              <a:t>User Story Metadata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DD5AD-C8C4-7900-0A7D-557AE6A0ABC1}"/>
              </a:ext>
            </a:extLst>
          </p:cNvPr>
          <p:cNvSpPr txBox="1"/>
          <p:nvPr/>
        </p:nvSpPr>
        <p:spPr>
          <a:xfrm>
            <a:off x="3436361" y="2833063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CDP</a:t>
            </a:r>
          </a:p>
        </p:txBody>
      </p:sp>
      <p:pic>
        <p:nvPicPr>
          <p:cNvPr id="8" name="Graphic 7" descr="Office worker female with solid fill">
            <a:extLst>
              <a:ext uri="{FF2B5EF4-FFF2-40B4-BE49-F238E27FC236}">
                <a16:creationId xmlns:a16="http://schemas.microsoft.com/office/drawing/2014/main" id="{F7F245C6-9707-AABB-1B76-C7995C450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377" y="2088811"/>
            <a:ext cx="685800" cy="685800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892468F-3896-1FE7-9DF0-D14DAC9A49B9}"/>
              </a:ext>
            </a:extLst>
          </p:cNvPr>
          <p:cNvCxnSpPr>
            <a:cxnSpLocks/>
            <a:stCxn id="8" idx="3"/>
            <a:endCxn id="35" idx="1"/>
          </p:cNvCxnSpPr>
          <p:nvPr/>
        </p:nvCxnSpPr>
        <p:spPr>
          <a:xfrm>
            <a:off x="1853177" y="2431711"/>
            <a:ext cx="1034394" cy="24333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877A2E8B-0877-C8DC-FDC8-040407FB309C}"/>
              </a:ext>
            </a:extLst>
          </p:cNvPr>
          <p:cNvSpPr/>
          <p:nvPr/>
        </p:nvSpPr>
        <p:spPr>
          <a:xfrm>
            <a:off x="5217352" y="1916966"/>
            <a:ext cx="311727" cy="459059"/>
          </a:xfrm>
          <a:prstGeom prst="foldedCorner">
            <a:avLst>
              <a:gd name="adj" fmla="val 42381"/>
            </a:avLst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1DC6B79-0771-7C39-B8C3-51E1FF4AF2E6}"/>
              </a:ext>
            </a:extLst>
          </p:cNvPr>
          <p:cNvCxnSpPr>
            <a:cxnSpLocks/>
            <a:stCxn id="35" idx="3"/>
            <a:endCxn id="12" idx="1"/>
          </p:cNvCxnSpPr>
          <p:nvPr/>
        </p:nvCxnSpPr>
        <p:spPr>
          <a:xfrm flipV="1">
            <a:off x="4497054" y="2146496"/>
            <a:ext cx="720298" cy="52855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4360479-2712-E7FF-B64A-A668E15EAA3D}"/>
              </a:ext>
            </a:extLst>
          </p:cNvPr>
          <p:cNvCxnSpPr>
            <a:cxnSpLocks/>
            <a:stCxn id="12" idx="3"/>
            <a:endCxn id="27" idx="1"/>
          </p:cNvCxnSpPr>
          <p:nvPr/>
        </p:nvCxnSpPr>
        <p:spPr>
          <a:xfrm>
            <a:off x="5529079" y="2146496"/>
            <a:ext cx="1334393" cy="22803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C5E551CA-C15D-71A2-8A73-E87AE9B23A87}"/>
              </a:ext>
            </a:extLst>
          </p:cNvPr>
          <p:cNvSpPr/>
          <p:nvPr/>
        </p:nvSpPr>
        <p:spPr>
          <a:xfrm>
            <a:off x="7093554" y="2663649"/>
            <a:ext cx="322550" cy="38396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408D60-C117-8B3C-6F97-32D9E8E1C3CB}"/>
              </a:ext>
            </a:extLst>
          </p:cNvPr>
          <p:cNvSpPr txBox="1"/>
          <p:nvPr/>
        </p:nvSpPr>
        <p:spPr>
          <a:xfrm>
            <a:off x="6703152" y="3142977"/>
            <a:ext cx="165080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prstClr val="black"/>
                </a:solidFill>
                <a:latin typeface="Calibri" panose="020F0502020204030204"/>
              </a:rPr>
              <a:t>Study provenance metadata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12E3A2-1CF5-A370-A40F-71FDFC69FDDA}"/>
              </a:ext>
            </a:extLst>
          </p:cNvPr>
          <p:cNvSpPr txBox="1"/>
          <p:nvPr/>
        </p:nvSpPr>
        <p:spPr>
          <a:xfrm>
            <a:off x="1039220" y="2657360"/>
            <a:ext cx="9709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Researcher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CFF96-BC32-7810-6CFD-4D46E4B0860F}"/>
              </a:ext>
            </a:extLst>
          </p:cNvPr>
          <p:cNvSpPr txBox="1"/>
          <p:nvPr/>
        </p:nvSpPr>
        <p:spPr>
          <a:xfrm>
            <a:off x="5090171" y="2438334"/>
            <a:ext cx="877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Study metadata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1EDD9BB-36FC-5B7D-562F-96FB52AA3386}"/>
              </a:ext>
            </a:extLst>
          </p:cNvPr>
          <p:cNvSpPr/>
          <p:nvPr/>
        </p:nvSpPr>
        <p:spPr>
          <a:xfrm>
            <a:off x="5808340" y="870656"/>
            <a:ext cx="994050" cy="884391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Adagio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597190E-FB7E-CF7E-3566-E23090D79661}"/>
              </a:ext>
            </a:extLst>
          </p:cNvPr>
          <p:cNvSpPr/>
          <p:nvPr/>
        </p:nvSpPr>
        <p:spPr>
          <a:xfrm>
            <a:off x="2031996" y="868123"/>
            <a:ext cx="994050" cy="977520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 w="19050">
            <a:solidFill>
              <a:srgbClr val="000000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Study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mngt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 tool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B7C7428-7A6B-C9B7-BD7E-E24FB5A1919D}"/>
              </a:ext>
            </a:extLst>
          </p:cNvPr>
          <p:cNvSpPr/>
          <p:nvPr/>
        </p:nvSpPr>
        <p:spPr>
          <a:xfrm>
            <a:off x="415318" y="3667695"/>
            <a:ext cx="5190027" cy="791706"/>
          </a:xfrm>
          <a:prstGeom prst="wedgeRoundRectCallout">
            <a:avLst>
              <a:gd name="adj1" fmla="val -27687"/>
              <a:gd name="adj2" fmla="val -9105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350" dirty="0">
                <a:solidFill>
                  <a:prstClr val="black"/>
                </a:solidFill>
                <a:latin typeface="Calibri" panose="020F0502020204030204"/>
              </a:rPr>
              <a:t>Als consumentenonderzoeker wil ik dat de data die mijn studie beschrijft welke ik in CDP </a:t>
            </a:r>
            <a:r>
              <a:rPr lang="nl-NL" sz="1350" dirty="0" err="1">
                <a:solidFill>
                  <a:prstClr val="black"/>
                </a:solidFill>
                <a:latin typeface="Calibri" panose="020F0502020204030204"/>
              </a:rPr>
              <a:t>DataLift</a:t>
            </a:r>
            <a:r>
              <a:rPr lang="nl-NL" sz="1350" dirty="0">
                <a:solidFill>
                  <a:prstClr val="black"/>
                </a:solidFill>
                <a:latin typeface="Calibri" panose="020F0502020204030204"/>
              </a:rPr>
              <a:t> heb vastgelegd automatisch met Adagio wordt uitgewisseld zodat ik dat niet handmatig hoef te doen</a:t>
            </a: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1A4D9E-0B1F-E5A5-BE62-F26AEC52FE64}"/>
              </a:ext>
            </a:extLst>
          </p:cNvPr>
          <p:cNvGrpSpPr/>
          <p:nvPr/>
        </p:nvGrpSpPr>
        <p:grpSpPr>
          <a:xfrm>
            <a:off x="6863472" y="2187492"/>
            <a:ext cx="983742" cy="374085"/>
            <a:chOff x="7705110" y="1548168"/>
            <a:chExt cx="1069883" cy="36365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C6ACF92-C0F1-3854-2761-39C2C9EA5664}"/>
                </a:ext>
              </a:extLst>
            </p:cNvPr>
            <p:cNvSpPr/>
            <p:nvPr/>
          </p:nvSpPr>
          <p:spPr>
            <a:xfrm>
              <a:off x="7705110" y="1548168"/>
              <a:ext cx="1002451" cy="363654"/>
            </a:xfrm>
            <a:prstGeom prst="roundRect">
              <a:avLst>
                <a:gd name="adj" fmla="val 22377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95FE467-6889-FF11-2FF3-0CB1A028B8F0}"/>
                </a:ext>
              </a:extLst>
            </p:cNvPr>
            <p:cNvGrpSpPr/>
            <p:nvPr/>
          </p:nvGrpSpPr>
          <p:grpSpPr>
            <a:xfrm>
              <a:off x="7796546" y="1664391"/>
              <a:ext cx="247397" cy="183513"/>
              <a:chOff x="9264406" y="2268512"/>
              <a:chExt cx="1327393" cy="904229"/>
            </a:xfrm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F49275A-CE75-6C03-94FE-28570D6664C5}"/>
                  </a:ext>
                </a:extLst>
              </p:cNvPr>
              <p:cNvSpPr/>
              <p:nvPr/>
            </p:nvSpPr>
            <p:spPr>
              <a:xfrm>
                <a:off x="9264406" y="2268512"/>
                <a:ext cx="1126240" cy="904229"/>
              </a:xfrm>
              <a:prstGeom prst="triangle">
                <a:avLst>
                  <a:gd name="adj" fmla="val 51128"/>
                </a:avLst>
              </a:prstGeom>
              <a:noFill/>
              <a:ln w="19050">
                <a:solidFill>
                  <a:srgbClr val="08A7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8BB56563-9565-836B-4033-DDF55BC993DA}"/>
                  </a:ext>
                </a:extLst>
              </p:cNvPr>
              <p:cNvSpPr/>
              <p:nvPr/>
            </p:nvSpPr>
            <p:spPr>
              <a:xfrm>
                <a:off x="9725298" y="2446367"/>
                <a:ext cx="866501" cy="726374"/>
              </a:xfrm>
              <a:prstGeom prst="triangle">
                <a:avLst>
                  <a:gd name="adj" fmla="val 47397"/>
                </a:avLst>
              </a:prstGeom>
              <a:noFill/>
              <a:ln w="19050">
                <a:solidFill>
                  <a:srgbClr val="128A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20600506-78BD-2C6D-006F-EA3D83B3E75F}"/>
                  </a:ext>
                </a:extLst>
              </p:cNvPr>
              <p:cNvSpPr/>
              <p:nvPr/>
            </p:nvSpPr>
            <p:spPr>
              <a:xfrm>
                <a:off x="9725299" y="2605914"/>
                <a:ext cx="665347" cy="566827"/>
              </a:xfrm>
              <a:prstGeom prst="triangle">
                <a:avLst>
                  <a:gd name="adj" fmla="val 48091"/>
                </a:avLst>
              </a:prstGeom>
              <a:noFill/>
              <a:ln w="19050">
                <a:solidFill>
                  <a:srgbClr val="2D3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06F16C-C6AE-9225-EA5A-BB0450E85E1D}"/>
                </a:ext>
              </a:extLst>
            </p:cNvPr>
            <p:cNvSpPr txBox="1"/>
            <p:nvPr/>
          </p:nvSpPr>
          <p:spPr>
            <a:xfrm>
              <a:off x="7939022" y="1571753"/>
              <a:ext cx="835971" cy="340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000" dirty="0">
                  <a:latin typeface="Verdana" pitchFamily="34" charset="0"/>
                </a:rPr>
                <a:t>Adagio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438D5FF-6146-7431-D4A2-86998034F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71" y="2351931"/>
            <a:ext cx="1609483" cy="646232"/>
          </a:xfrm>
          <a:prstGeom prst="rect">
            <a:avLst/>
          </a:prstGeom>
        </p:spPr>
      </p:pic>
      <p:pic>
        <p:nvPicPr>
          <p:cNvPr id="41" name="Graphic 40" descr="Paper outline">
            <a:extLst>
              <a:ext uri="{FF2B5EF4-FFF2-40B4-BE49-F238E27FC236}">
                <a16:creationId xmlns:a16="http://schemas.microsoft.com/office/drawing/2014/main" id="{2E3C96A0-5CA3-3FA0-5455-EBF46E81A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5542" y="1259306"/>
            <a:ext cx="685800" cy="6858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E566ECB-39C1-DAA0-29C3-A765CCADD733}"/>
              </a:ext>
            </a:extLst>
          </p:cNvPr>
          <p:cNvSpPr txBox="1"/>
          <p:nvPr/>
        </p:nvSpPr>
        <p:spPr>
          <a:xfrm>
            <a:off x="3254738" y="1887942"/>
            <a:ext cx="934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Study data</a:t>
            </a:r>
          </a:p>
        </p:txBody>
      </p:sp>
    </p:spTree>
    <p:extLst>
      <p:ext uri="{BB962C8B-B14F-4D97-AF65-F5344CB8AC3E}">
        <p14:creationId xmlns:p14="http://schemas.microsoft.com/office/powerpoint/2010/main" val="3725417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7E85B-9717-BAE3-E954-60AB729B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FE3A-03AC-419F-8E32-34CF69863C96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1C857-AF1E-23F5-85BB-DD5C300D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422126"/>
            <a:ext cx="8266176" cy="354264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4824B60-7FCD-5865-A1A6-7A48E132C5F2}"/>
              </a:ext>
            </a:extLst>
          </p:cNvPr>
          <p:cNvSpPr/>
          <p:nvPr/>
        </p:nvSpPr>
        <p:spPr>
          <a:xfrm>
            <a:off x="5840389" y="4052001"/>
            <a:ext cx="2715588" cy="783193"/>
          </a:xfrm>
          <a:prstGeom prst="wedgeRoundRectCallout">
            <a:avLst>
              <a:gd name="adj1" fmla="val -27687"/>
              <a:gd name="adj2" fmla="val -9105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 err="1">
                <a:solidFill>
                  <a:prstClr val="black"/>
                </a:solidFill>
                <a:latin typeface="Calibri" panose="020F0502020204030204"/>
              </a:rPr>
              <a:t>Study</a:t>
            </a: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 metadata in CDP </a:t>
            </a:r>
            <a:r>
              <a:rPr lang="nl-NL" sz="2000" dirty="0" err="1">
                <a:solidFill>
                  <a:prstClr val="black"/>
                </a:solidFill>
                <a:latin typeface="Calibri" panose="020F0502020204030204"/>
              </a:rPr>
              <a:t>DataLift</a:t>
            </a:r>
            <a:endParaRPr lang="nl-NL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686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071A-80A8-0C21-F3E4-2EBF451F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91708"/>
          </a:xfrm>
        </p:spPr>
        <p:txBody>
          <a:bodyPr/>
          <a:lstStyle/>
          <a:p>
            <a:r>
              <a:rPr lang="nl-NL" b="0" i="0" dirty="0">
                <a:solidFill>
                  <a:srgbClr val="0052CC"/>
                </a:solidFill>
                <a:effectLst/>
                <a:latin typeface="-apple-system"/>
              </a:rPr>
              <a:t>User Story Questionnaire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A37F14-A57E-A9D1-7FBE-D413B88C11B5}"/>
              </a:ext>
            </a:extLst>
          </p:cNvPr>
          <p:cNvSpPr/>
          <p:nvPr/>
        </p:nvSpPr>
        <p:spPr>
          <a:xfrm>
            <a:off x="6426709" y="1177008"/>
            <a:ext cx="2508281" cy="23880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A550ABD-5CE1-7D2F-D277-B44B34A96527}"/>
              </a:ext>
            </a:extLst>
          </p:cNvPr>
          <p:cNvSpPr/>
          <p:nvPr/>
        </p:nvSpPr>
        <p:spPr>
          <a:xfrm>
            <a:off x="2637856" y="1181350"/>
            <a:ext cx="2508281" cy="23880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CF3ED7-F1CC-FC7C-9485-12F9DBD2E883}"/>
              </a:ext>
            </a:extLst>
          </p:cNvPr>
          <p:cNvSpPr txBox="1"/>
          <p:nvPr/>
        </p:nvSpPr>
        <p:spPr>
          <a:xfrm>
            <a:off x="3635469" y="3076021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CDP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A98A271-4C05-D3F9-33CB-9E4D71744715}"/>
              </a:ext>
            </a:extLst>
          </p:cNvPr>
          <p:cNvSpPr/>
          <p:nvPr/>
        </p:nvSpPr>
        <p:spPr>
          <a:xfrm>
            <a:off x="6107415" y="867152"/>
            <a:ext cx="994050" cy="884391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Adagio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C466EC9-B3FF-59D1-3C01-CA3A1CAB7956}"/>
              </a:ext>
            </a:extLst>
          </p:cNvPr>
          <p:cNvSpPr/>
          <p:nvPr/>
        </p:nvSpPr>
        <p:spPr>
          <a:xfrm>
            <a:off x="2331071" y="864619"/>
            <a:ext cx="994050" cy="977520"/>
          </a:xfrm>
          <a:custGeom>
            <a:avLst/>
            <a:gdLst>
              <a:gd name="connsiteX0" fmla="*/ 0 w 2113280"/>
              <a:gd name="connsiteY0" fmla="*/ 1056640 h 2113280"/>
              <a:gd name="connsiteX1" fmla="*/ 1056640 w 2113280"/>
              <a:gd name="connsiteY1" fmla="*/ 0 h 2113280"/>
              <a:gd name="connsiteX2" fmla="*/ 2113280 w 2113280"/>
              <a:gd name="connsiteY2" fmla="*/ 1056640 h 2113280"/>
              <a:gd name="connsiteX3" fmla="*/ 1056640 w 2113280"/>
              <a:gd name="connsiteY3" fmla="*/ 2113280 h 2113280"/>
              <a:gd name="connsiteX4" fmla="*/ 0 w 2113280"/>
              <a:gd name="connsiteY4" fmla="*/ 105664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2113280">
                <a:moveTo>
                  <a:pt x="0" y="1056640"/>
                </a:moveTo>
                <a:cubicBezTo>
                  <a:pt x="0" y="473074"/>
                  <a:pt x="473074" y="0"/>
                  <a:pt x="1056640" y="0"/>
                </a:cubicBezTo>
                <a:cubicBezTo>
                  <a:pt x="1640206" y="0"/>
                  <a:pt x="2113280" y="473074"/>
                  <a:pt x="2113280" y="1056640"/>
                </a:cubicBezTo>
                <a:cubicBezTo>
                  <a:pt x="2113280" y="1640206"/>
                  <a:pt x="1640206" y="2113280"/>
                  <a:pt x="1056640" y="2113280"/>
                </a:cubicBezTo>
                <a:cubicBezTo>
                  <a:pt x="473074" y="2113280"/>
                  <a:pt x="0" y="1640206"/>
                  <a:pt x="0" y="1056640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 w="19050">
            <a:solidFill>
              <a:srgbClr val="000000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216000" tIns="288000" rIns="14400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Study 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mngt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Verdana"/>
                <a:ea typeface="+mn-ea"/>
                <a:cs typeface="+mn-cs"/>
              </a:rPr>
              <a:t> tool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38E248-4CC0-A5A9-6525-80082B3155E1}"/>
              </a:ext>
            </a:extLst>
          </p:cNvPr>
          <p:cNvGrpSpPr/>
          <p:nvPr/>
        </p:nvGrpSpPr>
        <p:grpSpPr>
          <a:xfrm>
            <a:off x="7162547" y="2183988"/>
            <a:ext cx="983742" cy="374085"/>
            <a:chOff x="7705110" y="1548168"/>
            <a:chExt cx="1069883" cy="36365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16A23C0-F135-F378-4C2A-026EDD781267}"/>
                </a:ext>
              </a:extLst>
            </p:cNvPr>
            <p:cNvSpPr/>
            <p:nvPr/>
          </p:nvSpPr>
          <p:spPr>
            <a:xfrm>
              <a:off x="7705110" y="1548168"/>
              <a:ext cx="1002451" cy="363654"/>
            </a:xfrm>
            <a:prstGeom prst="roundRect">
              <a:avLst>
                <a:gd name="adj" fmla="val 22377"/>
              </a:avLst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CC8C156-C7A2-8BA8-90E4-350F54DCD2F7}"/>
                </a:ext>
              </a:extLst>
            </p:cNvPr>
            <p:cNvGrpSpPr/>
            <p:nvPr/>
          </p:nvGrpSpPr>
          <p:grpSpPr>
            <a:xfrm>
              <a:off x="7796546" y="1664391"/>
              <a:ext cx="247397" cy="183513"/>
              <a:chOff x="9264406" y="2268512"/>
              <a:chExt cx="1327393" cy="90422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C9B35488-7D15-717A-6D41-867B55A1A2D4}"/>
                  </a:ext>
                </a:extLst>
              </p:cNvPr>
              <p:cNvSpPr/>
              <p:nvPr/>
            </p:nvSpPr>
            <p:spPr>
              <a:xfrm>
                <a:off x="9264406" y="2268512"/>
                <a:ext cx="1126240" cy="904229"/>
              </a:xfrm>
              <a:prstGeom prst="triangle">
                <a:avLst>
                  <a:gd name="adj" fmla="val 51128"/>
                </a:avLst>
              </a:prstGeom>
              <a:noFill/>
              <a:ln w="19050">
                <a:solidFill>
                  <a:srgbClr val="08A7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2B81594F-65FE-B237-96B7-D8F6C46C4D86}"/>
                  </a:ext>
                </a:extLst>
              </p:cNvPr>
              <p:cNvSpPr/>
              <p:nvPr/>
            </p:nvSpPr>
            <p:spPr>
              <a:xfrm>
                <a:off x="9725298" y="2446367"/>
                <a:ext cx="866501" cy="726374"/>
              </a:xfrm>
              <a:prstGeom prst="triangle">
                <a:avLst>
                  <a:gd name="adj" fmla="val 47397"/>
                </a:avLst>
              </a:prstGeom>
              <a:noFill/>
              <a:ln w="19050">
                <a:solidFill>
                  <a:srgbClr val="128A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39E93633-8433-BEB2-182C-19EC241C902F}"/>
                  </a:ext>
                </a:extLst>
              </p:cNvPr>
              <p:cNvSpPr/>
              <p:nvPr/>
            </p:nvSpPr>
            <p:spPr>
              <a:xfrm>
                <a:off x="9725299" y="2605914"/>
                <a:ext cx="665347" cy="566827"/>
              </a:xfrm>
              <a:prstGeom prst="triangle">
                <a:avLst>
                  <a:gd name="adj" fmla="val 48091"/>
                </a:avLst>
              </a:prstGeom>
              <a:noFill/>
              <a:ln w="19050">
                <a:solidFill>
                  <a:srgbClr val="2D3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01CDF-C9D1-1E07-342A-DBFE91932BB7}"/>
                </a:ext>
              </a:extLst>
            </p:cNvPr>
            <p:cNvSpPr txBox="1"/>
            <p:nvPr/>
          </p:nvSpPr>
          <p:spPr>
            <a:xfrm>
              <a:off x="7939022" y="1571753"/>
              <a:ext cx="835971" cy="340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000" dirty="0">
                  <a:latin typeface="Verdana" pitchFamily="34" charset="0"/>
                </a:rPr>
                <a:t>Adagio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9F1407C-E53F-4C18-5C39-8CF1A51F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79" y="2594889"/>
            <a:ext cx="1609483" cy="646232"/>
          </a:xfrm>
          <a:prstGeom prst="rect">
            <a:avLst/>
          </a:prstGeom>
        </p:spPr>
      </p:pic>
      <p:pic>
        <p:nvPicPr>
          <p:cNvPr id="10" name="Graphic 9" descr="Office worker female with solid fill">
            <a:extLst>
              <a:ext uri="{FF2B5EF4-FFF2-40B4-BE49-F238E27FC236}">
                <a16:creationId xmlns:a16="http://schemas.microsoft.com/office/drawing/2014/main" id="{58080EB5-F2FD-EB65-F017-B12250B20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9185" y="2274454"/>
            <a:ext cx="685800" cy="685800"/>
          </a:xfrm>
          <a:prstGeom prst="rect">
            <a:avLst/>
          </a:prstGeom>
        </p:spPr>
      </p:pic>
      <p:pic>
        <p:nvPicPr>
          <p:cNvPr id="11" name="Graphic 10" descr="Paper outline">
            <a:extLst>
              <a:ext uri="{FF2B5EF4-FFF2-40B4-BE49-F238E27FC236}">
                <a16:creationId xmlns:a16="http://schemas.microsoft.com/office/drawing/2014/main" id="{9D01F7D1-BFE9-FDDB-A431-9DE967D5F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5542" y="1259306"/>
            <a:ext cx="685800" cy="685800"/>
          </a:xfrm>
          <a:prstGeom prst="rect">
            <a:avLst/>
          </a:prstGeom>
        </p:spPr>
      </p:pic>
      <p:pic>
        <p:nvPicPr>
          <p:cNvPr id="12" name="Graphic 11" descr="Paper outline">
            <a:extLst>
              <a:ext uri="{FF2B5EF4-FFF2-40B4-BE49-F238E27FC236}">
                <a16:creationId xmlns:a16="http://schemas.microsoft.com/office/drawing/2014/main" id="{69324CE3-511A-F013-E5AE-5B30A289B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4765" y="1920155"/>
            <a:ext cx="498616" cy="498616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9E816BF-2FA3-56DF-DB46-9053BD765CB9}"/>
              </a:ext>
            </a:extLst>
          </p:cNvPr>
          <p:cNvCxnSpPr>
            <a:stCxn id="11" idx="3"/>
            <a:endCxn id="12" idx="0"/>
          </p:cNvCxnSpPr>
          <p:nvPr/>
        </p:nvCxnSpPr>
        <p:spPr>
          <a:xfrm>
            <a:off x="4041342" y="1602206"/>
            <a:ext cx="392731" cy="317949"/>
          </a:xfrm>
          <a:prstGeom prst="bentConnector2">
            <a:avLst/>
          </a:prstGeom>
          <a:ln w="285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9AA9CE-FF92-F286-CE51-1D338136C5A4}"/>
              </a:ext>
            </a:extLst>
          </p:cNvPr>
          <p:cNvSpPr txBox="1"/>
          <p:nvPr/>
        </p:nvSpPr>
        <p:spPr>
          <a:xfrm>
            <a:off x="3254738" y="1887942"/>
            <a:ext cx="934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Study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CE312F-8143-031D-2D62-EEDCCE95B503}"/>
              </a:ext>
            </a:extLst>
          </p:cNvPr>
          <p:cNvSpPr txBox="1"/>
          <p:nvPr/>
        </p:nvSpPr>
        <p:spPr>
          <a:xfrm>
            <a:off x="1061939" y="2865559"/>
            <a:ext cx="9709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Researcher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AAB28-E4D9-49ED-2678-D6D4199F0CC3}"/>
              </a:ext>
            </a:extLst>
          </p:cNvPr>
          <p:cNvSpPr txBox="1"/>
          <p:nvPr/>
        </p:nvSpPr>
        <p:spPr>
          <a:xfrm>
            <a:off x="3323943" y="2374343"/>
            <a:ext cx="16824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Questionnaire design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F055504-322A-342E-2B8E-618511A47B75}"/>
              </a:ext>
            </a:extLst>
          </p:cNvPr>
          <p:cNvCxnSpPr>
            <a:cxnSpLocks/>
            <a:stCxn id="10" idx="3"/>
            <a:endCxn id="36" idx="1"/>
          </p:cNvCxnSpPr>
          <p:nvPr/>
        </p:nvCxnSpPr>
        <p:spPr>
          <a:xfrm>
            <a:off x="1854985" y="2617354"/>
            <a:ext cx="1231694" cy="30065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3726CC9-F34B-5AB4-0E0B-4CC9AE5CB8D8}"/>
              </a:ext>
            </a:extLst>
          </p:cNvPr>
          <p:cNvCxnSpPr>
            <a:cxnSpLocks/>
            <a:stCxn id="36" idx="3"/>
            <a:endCxn id="19" idx="1"/>
          </p:cNvCxnSpPr>
          <p:nvPr/>
        </p:nvCxnSpPr>
        <p:spPr>
          <a:xfrm flipV="1">
            <a:off x="4696162" y="2260284"/>
            <a:ext cx="835805" cy="65772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93B2DB72-4F01-5481-CCB0-BE9D4AC6CA2F}"/>
              </a:ext>
            </a:extLst>
          </p:cNvPr>
          <p:cNvSpPr/>
          <p:nvPr/>
        </p:nvSpPr>
        <p:spPr>
          <a:xfrm>
            <a:off x="7623416" y="2582333"/>
            <a:ext cx="322550" cy="383966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7FA32-7F76-2802-87F9-6F6CC051234D}"/>
              </a:ext>
            </a:extLst>
          </p:cNvPr>
          <p:cNvSpPr txBox="1"/>
          <p:nvPr/>
        </p:nvSpPr>
        <p:spPr>
          <a:xfrm>
            <a:off x="7107994" y="2990559"/>
            <a:ext cx="172145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prstClr val="black"/>
                </a:solidFill>
                <a:latin typeface="Calibri" panose="020F0502020204030204"/>
              </a:rPr>
              <a:t>Study provenance metadata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825" dirty="0">
                <a:solidFill>
                  <a:prstClr val="black"/>
                </a:solidFill>
                <a:latin typeface="Calibri" panose="020F0502020204030204"/>
              </a:rPr>
              <a:t>Study Questionnaire design </a:t>
            </a:r>
            <a:r>
              <a:rPr lang="en-GB" sz="825" dirty="0" err="1">
                <a:solidFill>
                  <a:prstClr val="black"/>
                </a:solidFill>
                <a:latin typeface="Calibri" panose="020F0502020204030204"/>
              </a:rPr>
              <a:t>datamodel</a:t>
            </a:r>
            <a:endParaRPr lang="en-GB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BB22FEA-4267-297E-CBB8-D1E151FE7913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5843694" y="2260284"/>
            <a:ext cx="1318853" cy="11074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F7CEC0-D149-D9F8-0553-770D973DFB0F}"/>
              </a:ext>
            </a:extLst>
          </p:cNvPr>
          <p:cNvSpPr txBox="1"/>
          <p:nvPr/>
        </p:nvSpPr>
        <p:spPr>
          <a:xfrm>
            <a:off x="5208670" y="2551968"/>
            <a:ext cx="1165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 err="1">
                <a:solidFill>
                  <a:prstClr val="black"/>
                </a:solidFill>
                <a:latin typeface="Calibri" panose="020F0502020204030204"/>
              </a:rPr>
              <a:t>StudyQdesign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metadata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1EA637E-3C57-A47A-858C-EC6C74B13EA9}"/>
              </a:ext>
            </a:extLst>
          </p:cNvPr>
          <p:cNvSpPr/>
          <p:nvPr/>
        </p:nvSpPr>
        <p:spPr>
          <a:xfrm>
            <a:off x="415318" y="3667695"/>
            <a:ext cx="5190027" cy="791706"/>
          </a:xfrm>
          <a:prstGeom prst="wedgeRoundRectCallout">
            <a:avLst>
              <a:gd name="adj1" fmla="val -27687"/>
              <a:gd name="adj2" fmla="val -9105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350" dirty="0">
                <a:solidFill>
                  <a:prstClr val="black"/>
                </a:solidFill>
                <a:latin typeface="Calibri" panose="020F0502020204030204"/>
              </a:rPr>
              <a:t>Als consumentenonderzoeker wil ik dat ik mijn questionnaire die ik in CDP heb ontworpen kan publiceren naar Adagio zodat automatisch op basis daarvan een datamodel voor de surveydata gegenereerd wordt</a:t>
            </a:r>
          </a:p>
        </p:txBody>
      </p:sp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D72C7ED9-6DE8-7179-3D37-151926D53F7C}"/>
              </a:ext>
            </a:extLst>
          </p:cNvPr>
          <p:cNvSpPr/>
          <p:nvPr/>
        </p:nvSpPr>
        <p:spPr>
          <a:xfrm>
            <a:off x="5531967" y="2030754"/>
            <a:ext cx="311727" cy="459059"/>
          </a:xfrm>
          <a:prstGeom prst="foldedCorner">
            <a:avLst>
              <a:gd name="adj" fmla="val 42381"/>
            </a:avLst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3392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UR">
  <a:themeElements>
    <a:clrScheme name="WUR 2022">
      <a:dk1>
        <a:srgbClr val="005172"/>
      </a:dk1>
      <a:lt1>
        <a:srgbClr val="FFFFFF"/>
      </a:lt1>
      <a:dk2>
        <a:srgbClr val="008A00"/>
      </a:dk2>
      <a:lt2>
        <a:srgbClr val="005172"/>
      </a:lt2>
      <a:accent1>
        <a:srgbClr val="6AADE4"/>
      </a:accent1>
      <a:accent2>
        <a:srgbClr val="D0B972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549F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B3CD1174CB94193F3C761706EF5D8" ma:contentTypeVersion="12" ma:contentTypeDescription="Een nieuw document maken." ma:contentTypeScope="" ma:versionID="7da2518d65b27032884abf34e22b59a4">
  <xsd:schema xmlns:xsd="http://www.w3.org/2001/XMLSchema" xmlns:xs="http://www.w3.org/2001/XMLSchema" xmlns:p="http://schemas.microsoft.com/office/2006/metadata/properties" xmlns:ns2="77a4f2cd-1f94-437f-970e-5e025fd0b096" xmlns:ns3="87e6e125-ef4c-4a5c-86d7-ec07aa7dc625" targetNamespace="http://schemas.microsoft.com/office/2006/metadata/properties" ma:root="true" ma:fieldsID="04f6e68272f13af1cfeafaf011832e67" ns2:_="" ns3:_="">
    <xsd:import namespace="77a4f2cd-1f94-437f-970e-5e025fd0b096"/>
    <xsd:import namespace="87e6e125-ef4c-4a5c-86d7-ec07aa7dc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4f2cd-1f94-437f-970e-5e025fd0b0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6e125-ef4c-4a5c-86d7-ec07aa7dc6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a4f2cd-1f94-437f-970e-5e025fd0b096">
      <Terms xmlns="http://schemas.microsoft.com/office/infopath/2007/PartnerControls"/>
    </lcf76f155ced4ddcb4097134ff3c332f>
    <SharedWithUsers xmlns="87e6e125-ef4c-4a5c-86d7-ec07aa7dc625">
      <UserInfo>
        <DisplayName>Tilborg, Twan van</DisplayName>
        <AccountId>74</AccountId>
        <AccountType/>
      </UserInfo>
      <UserInfo>
        <DisplayName>Jonge, Jeroen de</DisplayName>
        <AccountId>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75FC753-D1E8-48E0-8E07-1C9A248391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8DC6F7-EA02-4D93-A2D5-AB10066D4E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a4f2cd-1f94-437f-970e-5e025fd0b096"/>
    <ds:schemaRef ds:uri="87e6e125-ef4c-4a5c-86d7-ec07aa7dc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CD3EE5-EE25-428B-BFB4-28AFC45250B6}">
  <ds:schemaRefs>
    <ds:schemaRef ds:uri="http://schemas.microsoft.com/office/2006/metadata/properties"/>
    <ds:schemaRef ds:uri="http://schemas.microsoft.com/office/infopath/2007/PartnerControls"/>
    <ds:schemaRef ds:uri="77a4f2cd-1f94-437f-970e-5e025fd0b096"/>
    <ds:schemaRef ds:uri="87e6e125-ef4c-4a5c-86d7-ec07aa7dc6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527</Words>
  <Application>Microsoft Office PowerPoint</Application>
  <PresentationFormat>On-screen Show (16:9)</PresentationFormat>
  <Paragraphs>162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WUR</vt:lpstr>
      <vt:lpstr>Streamlining Models </vt:lpstr>
      <vt:lpstr>Streamlining Models </vt:lpstr>
      <vt:lpstr>Knowledge Platform Integrations </vt:lpstr>
      <vt:lpstr>PowerPoint Presentation</vt:lpstr>
      <vt:lpstr>User involvement</vt:lpstr>
      <vt:lpstr>User stories</vt:lpstr>
      <vt:lpstr>User Story Metadata</vt:lpstr>
      <vt:lpstr>PowerPoint Presentation</vt:lpstr>
      <vt:lpstr>User Story Questionnaire</vt:lpstr>
      <vt:lpstr>PowerPoint Presentation</vt:lpstr>
      <vt:lpstr>PowerPoint Presentation</vt:lpstr>
      <vt:lpstr>User Story iRODS</vt:lpstr>
      <vt:lpstr>PowerPoint Presentation</vt:lpstr>
      <vt:lpstr>Samenvattend</vt:lpstr>
      <vt:lpstr>PowerPoint Presentation</vt:lpstr>
      <vt:lpstr>Bedankt voor je aandacht!</vt:lpstr>
    </vt:vector>
  </TitlesOfParts>
  <Company>Wageningen University &amp;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Robbemond, Robbert</cp:lastModifiedBy>
  <cp:revision>319</cp:revision>
  <dcterms:created xsi:type="dcterms:W3CDTF">2011-09-29T08:30:03Z</dcterms:created>
  <dcterms:modified xsi:type="dcterms:W3CDTF">2024-06-04T13:58:37Z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WHUKW</vt:lpwstr>
  </property>
  <property fmtid="{D5CDD505-2E9C-101B-9397-08002B2CF9AE}" pid="3" name="ContentTypeId">
    <vt:lpwstr>0x010100299B3CD1174CB94193F3C761706EF5D8</vt:lpwstr>
  </property>
  <property fmtid="{D5CDD505-2E9C-101B-9397-08002B2CF9AE}" pid="4" name="MediaServiceImageTags">
    <vt:lpwstr/>
  </property>
</Properties>
</file>