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72" r:id="rId6"/>
    <p:sldId id="320" r:id="rId7"/>
    <p:sldId id="314" r:id="rId8"/>
    <p:sldId id="315" r:id="rId9"/>
    <p:sldId id="316" r:id="rId10"/>
    <p:sldId id="283" r:id="rId11"/>
    <p:sldId id="274" r:id="rId12"/>
    <p:sldId id="333" r:id="rId13"/>
    <p:sldId id="317" r:id="rId14"/>
    <p:sldId id="326" r:id="rId15"/>
    <p:sldId id="327" r:id="rId16"/>
    <p:sldId id="293" r:id="rId17"/>
    <p:sldId id="276" r:id="rId18"/>
    <p:sldId id="277" r:id="rId19"/>
    <p:sldId id="331" r:id="rId20"/>
    <p:sldId id="332" r:id="rId21"/>
    <p:sldId id="330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orient="horz" pos="4085">
          <p15:clr>
            <a:srgbClr val="A4A3A4"/>
          </p15:clr>
        </p15:guide>
        <p15:guide id="6" pos="339">
          <p15:clr>
            <a:srgbClr val="A4A3A4"/>
          </p15:clr>
        </p15:guide>
        <p15:guide id="7" pos="56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72"/>
    <a:srgbClr val="000000"/>
    <a:srgbClr val="3F9C35"/>
    <a:srgbClr val="FFFFFF"/>
    <a:srgbClr val="34B233"/>
    <a:srgbClr val="292929"/>
    <a:srgbClr val="D5D2CA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AF336-3F0D-48D7-BEB3-CC7044ABA414}" v="100" dt="2024-02-01T11:50:39.455"/>
  </p1510:revLst>
</p1510:revInfo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40" autoAdjust="0"/>
  </p:normalViewPr>
  <p:slideViewPr>
    <p:cSldViewPr snapToGrid="0" showGuides="1">
      <p:cViewPr>
        <p:scale>
          <a:sx n="60" d="100"/>
          <a:sy n="60" d="100"/>
        </p:scale>
        <p:origin x="2964" y="696"/>
      </p:cViewPr>
      <p:guideLst>
        <p:guide orient="horz" pos="1219"/>
        <p:guide orient="horz" pos="147"/>
        <p:guide orient="horz"/>
        <p:guide orient="horz" pos="3756"/>
        <p:guide orient="horz" pos="4085"/>
        <p:guide pos="339"/>
        <p:guide pos="56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FC83C-B988-4A9E-9713-F559C31F4362}" type="datetimeFigureOut">
              <a:rPr lang="nl-NL" smtClean="0"/>
              <a:t>4-6-2024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45D2F-C69D-4D90-B22B-9B2DC58DBD5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412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en-GB"/>
              <a:t>Klik om de modelstijl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0" y="0"/>
            <a:ext cx="9143999" cy="685800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white">
          <a:xfrm>
            <a:off x="491642" y="230188"/>
            <a:ext cx="8442796" cy="840125"/>
          </a:xfrm>
          <a:noFill/>
          <a:ln>
            <a:gradFill>
              <a:gsLst>
                <a:gs pos="0">
                  <a:schemeClr val="bg1"/>
                </a:gs>
                <a:gs pos="1000">
                  <a:schemeClr val="bg1">
                    <a:alpha val="0"/>
                  </a:schemeClr>
                </a:gs>
                <a:gs pos="99000">
                  <a:srgbClr val="FFFFFF">
                    <a:alpha val="0"/>
                  </a:srgb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36576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Klik om de modelstijlen te bewerken</a:t>
            </a:r>
            <a:endParaRPr lang="en-GB" dirty="0"/>
          </a:p>
        </p:txBody>
      </p:sp>
      <p:sp>
        <p:nvSpPr>
          <p:cNvPr id="12" name="Tijdelijke aanduiding voor afbeelding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3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4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5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264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  <a:endParaRPr lang="en-GB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multiple log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044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ijdelijke aanduiding voor afbeelding 24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  <a:endParaRPr kumimoji="0" lang="nl-NL" sz="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en-GB"/>
              <a:t>Klik om de stijl te bewerken</a:t>
            </a:r>
            <a:endParaRPr lang="en-GB" dirty="0"/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476251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ijdelijke aanduiding voor afbeelding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591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7" name="Tijdelijke aanduiding voor afbeelding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138113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  <p:sp>
        <p:nvSpPr>
          <p:cNvPr id="18" name="Tijdelijke aanduiding voor afbeelding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685112" y="6126565"/>
            <a:ext cx="1248107" cy="607609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600"/>
            </a:lvl1pPr>
          </a:lstStyle>
          <a:p>
            <a:pPr lvl="0"/>
            <a:r>
              <a:rPr lang="nl-NL" noProof="0" dirty="0"/>
              <a:t>Klik op het pictogram als u een logo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6451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noFill/>
          <a:ln w="0">
            <a:gradFill>
              <a:gsLst>
                <a:gs pos="0">
                  <a:schemeClr val="tx1"/>
                </a:gs>
                <a:gs pos="1000">
                  <a:schemeClr val="tx1">
                    <a:alpha val="0"/>
                  </a:schemeClr>
                </a:gs>
                <a:gs pos="99000">
                  <a:srgbClr val="005172">
                    <a:alpha val="0"/>
                  </a:srgbClr>
                </a:gs>
                <a:gs pos="100000">
                  <a:schemeClr val="tx1"/>
                </a:gs>
              </a:gsLst>
              <a:lin ang="5400000" scaled="0"/>
            </a:gradFill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stijl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modelstijlen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  <a:p>
            <a:pPr lvl="4"/>
            <a:endParaRPr lang="en-GB" dirty="0"/>
          </a:p>
        </p:txBody>
      </p:sp>
      <p:sp>
        <p:nvSpPr>
          <p:cNvPr id="4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8520432" y="6370465"/>
            <a:ext cx="468000" cy="164250"/>
          </a:xfrm>
          <a:prstGeom prst="rect">
            <a:avLst/>
          </a:prstGeom>
          <a:noFill/>
        </p:spPr>
        <p:txBody>
          <a:bodyPr wrap="square" tIns="0" rIns="36000" bIns="0" rtlCol="0">
            <a:noAutofit/>
          </a:bodyPr>
          <a:lstStyle>
            <a:lvl1pPr>
              <a:defRPr lang="nl-NL" sz="900" smtClean="0">
                <a:latin typeface="Verdana" pitchFamily="34" charset="0"/>
              </a:defRPr>
            </a:lvl1pPr>
          </a:lstStyle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‹#›</a:t>
            </a:fld>
            <a:endParaRPr lang="nl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854940-2049-2CC2-5DCD-6A2C535B6FA7}"/>
              </a:ext>
            </a:extLst>
          </p:cNvPr>
          <p:cNvPicPr>
            <a:picLocks/>
          </p:cNvPicPr>
          <p:nvPr userDrawn="1"/>
        </p:nvPicPr>
        <p:blipFill>
          <a:blip r:embed="rId23"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64" r:id="rId9"/>
    <p:sldLayoutId id="2147483653" r:id="rId10"/>
    <p:sldLayoutId id="2147483655" r:id="rId11"/>
    <p:sldLayoutId id="2147483656" r:id="rId12"/>
    <p:sldLayoutId id="2147483657" r:id="rId13"/>
    <p:sldLayoutId id="2147483659" r:id="rId14"/>
    <p:sldLayoutId id="2147483660" r:id="rId15"/>
    <p:sldLayoutId id="2147483661" r:id="rId16"/>
    <p:sldLayoutId id="2147483663" r:id="rId17"/>
    <p:sldLayoutId id="2147483665" r:id="rId18"/>
    <p:sldLayoutId id="2147483654" r:id="rId19"/>
    <p:sldLayoutId id="2147483666" r:id="rId20"/>
  </p:sldLayoutIdLst>
  <p:hf hdr="0" ftr="0" dt="0"/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e/dSRGhm95L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khub.earthobservations.org/" TargetMode="External"/><Relationship Id="rId2" Type="http://schemas.openxmlformats.org/officeDocument/2006/relationships/hyperlink" Target="https://gardian.bigdata.cgiar.org/#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6084/m9.figshare.c.6573760.v1" TargetMode="External"/><Relationship Id="rId2" Type="http://schemas.openxmlformats.org/officeDocument/2006/relationships/hyperlink" Target="doi.org/10.1016/j.eja.2022.12651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ieam.48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coasoils.org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www.yieldgap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esa-worldcereal.org/en" TargetMode="External"/><Relationship Id="rId4" Type="http://schemas.openxmlformats.org/officeDocument/2006/relationships/hyperlink" Target="https://joint-research-centre.ec.europa.eu/monitoring-agricultural-resources-mars/jrc-mars-bulletin_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ieldgap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r.nl/en/value-creation-cooperation/collaborating-with-wur-1/wdcc/research-data-management-wdcc/finishing/research-data-sharing-and-guidelines.ht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791650"/>
          </a:xfrm>
        </p:spPr>
        <p:txBody>
          <a:bodyPr/>
          <a:lstStyle/>
          <a:p>
            <a:r>
              <a:rPr lang="en-GB"/>
              <a:t>WCDS in-situ data</a:t>
            </a:r>
            <a:endParaRPr lang="en-GB" dirty="0"/>
          </a:p>
        </p:txBody>
      </p:sp>
      <p:pic>
        <p:nvPicPr>
          <p:cNvPr id="20" name="Tijdelijke aanduiding voor afbeelding 19"/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Tijdelijke aanduiding voor afbeelding 15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>
          <a:xfrm>
            <a:off x="485775" y="1375331"/>
            <a:ext cx="8447088" cy="719478"/>
          </a:xfrm>
        </p:spPr>
        <p:txBody>
          <a:bodyPr/>
          <a:lstStyle/>
          <a:p>
            <a:r>
              <a:rPr lang="en-US"/>
              <a:t>Management and opening of field experimental data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/>
              <a:t>1 February 2024 – Hendrik Boogaard</a:t>
            </a:r>
            <a:endParaRPr lang="en-GB" dirty="0"/>
          </a:p>
        </p:txBody>
      </p:sp>
      <p:pic>
        <p:nvPicPr>
          <p:cNvPr id="11" name="Picture Placeholder 10" descr="A diagram of a user interface&#10;&#10;Description automatically generated">
            <a:extLst>
              <a:ext uri="{FF2B5EF4-FFF2-40B4-BE49-F238E27FC236}">
                <a16:creationId xmlns:a16="http://schemas.microsoft.com/office/drawing/2014/main" id="{B6584496-B6AF-6EA3-34D4-F23BB3F364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t="6975" b="69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88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E09F-4BA9-3D17-F34B-F431DB910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 &amp; WUR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366EC-5158-CA6B-AD7E-5D2325497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10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01A74-6225-24EB-CDAF-3E326C6E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525" y="2425733"/>
            <a:ext cx="1887725" cy="1872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384EB-1159-E8AF-C288-226996988077}"/>
              </a:ext>
            </a:extLst>
          </p:cNvPr>
          <p:cNvSpPr txBox="1"/>
          <p:nvPr/>
        </p:nvSpPr>
        <p:spPr>
          <a:xfrm>
            <a:off x="6529443" y="3053834"/>
            <a:ext cx="1066800" cy="375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3"/>
              </a:rPr>
              <a:t>link</a:t>
            </a: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81CFA-F932-D2AF-7B3D-3268C9753196}"/>
              </a:ext>
            </a:extLst>
          </p:cNvPr>
          <p:cNvSpPr txBox="1"/>
          <p:nvPr/>
        </p:nvSpPr>
        <p:spPr>
          <a:xfrm>
            <a:off x="310515" y="1415159"/>
            <a:ext cx="83278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chemeClr val="bg2"/>
                </a:solidFill>
                <a:latin typeface="Verdana" pitchFamily="34" charset="0"/>
              </a:rPr>
              <a:t>Understand use and availability of crop field experimental data within WUR</a:t>
            </a:r>
            <a:endParaRPr lang="en-GB" sz="22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62C3F-173B-8606-4921-18F170A67A4B}"/>
              </a:ext>
            </a:extLst>
          </p:cNvPr>
          <p:cNvSpPr txBox="1"/>
          <p:nvPr/>
        </p:nvSpPr>
        <p:spPr>
          <a:xfrm>
            <a:off x="1742545" y="3146540"/>
            <a:ext cx="15935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chemeClr val="bg2"/>
                </a:solidFill>
                <a:latin typeface="Verdana" pitchFamily="34" charset="0"/>
              </a:rPr>
              <a:t>1) Survey</a:t>
            </a:r>
            <a:endParaRPr lang="en-GB" sz="22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CB689-01E8-780C-F1A7-5A0DA286C149}"/>
              </a:ext>
            </a:extLst>
          </p:cNvPr>
          <p:cNvSpPr txBox="1"/>
          <p:nvPr/>
        </p:nvSpPr>
        <p:spPr>
          <a:xfrm>
            <a:off x="1742545" y="4998120"/>
            <a:ext cx="2259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solidFill>
                  <a:schemeClr val="bg2"/>
                </a:solidFill>
                <a:latin typeface="Verdana" pitchFamily="34" charset="0"/>
              </a:rPr>
              <a:t>2) Interviews</a:t>
            </a:r>
            <a:endParaRPr lang="en-GB" sz="2200">
              <a:solidFill>
                <a:schemeClr val="bg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8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E27C-5FE8-25F1-D1E4-1329B17A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 &amp; WUR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2C63-8DD3-5F18-98A8-6504A17E3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11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7D3EE-2AFD-048B-AC56-EB2D9841F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1" y="1295334"/>
            <a:ext cx="7396697" cy="419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3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DE27C-5FE8-25F1-D1E4-1329B17A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 &amp; WUR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82C63-8DD3-5F18-98A8-6504A17E3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12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F9DAA-9B93-43FE-00C5-9A60B886C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2" y="1258645"/>
            <a:ext cx="6813356" cy="378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A574C-08DF-8132-D7EF-8F04C3E9F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AGROSTAC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24501-9EE2-446A-0BA5-BFFD3F6A41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279811"/>
            <a:ext cx="8521188" cy="1015527"/>
          </a:xfrm>
        </p:spPr>
        <p:txBody>
          <a:bodyPr/>
          <a:lstStyle/>
          <a:p>
            <a:r>
              <a:rPr lang="en-US"/>
              <a:t>Even published data is not yet ready for re-use and need additional harmonization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2D442-2F7E-160B-D865-7682BFF67B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13</a:t>
            </a:fld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EC6D31-67C6-0424-E0DD-5E368CE4D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46" y="2295338"/>
            <a:ext cx="6550298" cy="3303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D9E0D1-43D5-5D20-B57C-775136420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753" y="3106558"/>
            <a:ext cx="4881679" cy="350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263B-4CFC-7DA5-99A4-8FA05875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AGROSTAC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E3180-5480-EE62-8A5B-2977401E0C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14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005EE-593F-6E14-EA69-34CF5761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0" y="1141730"/>
            <a:ext cx="8459222" cy="480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13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F34C-172F-5819-F59E-7907C312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AGROSTAC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45778-C0DA-8E69-927F-F378AB5E9A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15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81270-54F8-42A7-7720-7FFB77AE8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05" y="1264448"/>
            <a:ext cx="8628027" cy="472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6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B3D5-C516-5F62-428C-B946ED6A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Project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8BFEC-1A0E-A581-AD22-76F991BE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274416"/>
            <a:ext cx="8521188" cy="4675279"/>
          </a:xfrm>
        </p:spPr>
        <p:txBody>
          <a:bodyPr/>
          <a:lstStyle/>
          <a:p>
            <a:r>
              <a:rPr lang="en-US"/>
              <a:t>Run on-line survey January 2024</a:t>
            </a:r>
          </a:p>
          <a:p>
            <a:r>
              <a:rPr lang="en-US"/>
              <a:t>Report on WUR in-situ agronomy data (overview, current practices around storage and metadata) based on analysis and synthesis of interviews, reports, on-line survey</a:t>
            </a:r>
          </a:p>
          <a:p>
            <a:r>
              <a:rPr lang="en-US"/>
              <a:t>Review iRODS-Yoda and other open source repositories via SWOT analyses and define changes / improvements</a:t>
            </a:r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D2EF0-10D4-E220-7EA5-941CA10E9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225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B3D5-C516-5F62-428C-B946ED6A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Project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8BFEC-1A0E-A581-AD22-76F991BEF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274416"/>
            <a:ext cx="8521188" cy="4675279"/>
          </a:xfrm>
        </p:spPr>
        <p:txBody>
          <a:bodyPr/>
          <a:lstStyle/>
          <a:p>
            <a:r>
              <a:rPr lang="en-US"/>
              <a:t>Update AGROSTAC importer and update technical manual</a:t>
            </a:r>
          </a:p>
          <a:p>
            <a:r>
              <a:rPr lang="en-US"/>
              <a:t>Harmonize and import selected datasets in AGROSTAC</a:t>
            </a:r>
          </a:p>
          <a:p>
            <a:pPr lvl="1"/>
            <a:r>
              <a:rPr lang="en-US"/>
              <a:t>See next slide</a:t>
            </a:r>
          </a:p>
          <a:p>
            <a:r>
              <a:rPr lang="en-US"/>
              <a:t>Write a use case to demonstrate added value AGROSTAC</a:t>
            </a:r>
          </a:p>
          <a:p>
            <a:r>
              <a:rPr lang="en-US"/>
              <a:t>Outreach on our WUR review and AGROSTAC:</a:t>
            </a:r>
          </a:p>
          <a:p>
            <a:pPr lvl="1"/>
            <a:r>
              <a:rPr lang="en-US"/>
              <a:t>Trainings, workshops, datathons, blogs, WDCC portal</a:t>
            </a:r>
          </a:p>
          <a:p>
            <a:pPr lvl="1"/>
            <a:r>
              <a:rPr lang="en-US"/>
              <a:t>Link to </a:t>
            </a:r>
            <a:r>
              <a:rPr lang="en-US">
                <a:hlinkClick r:id="rId2"/>
              </a:rPr>
              <a:t>GARDIAN</a:t>
            </a:r>
            <a:endParaRPr lang="en-US"/>
          </a:p>
          <a:p>
            <a:pPr lvl="1"/>
            <a:r>
              <a:rPr lang="en-US"/>
              <a:t>Link to GEOSS portal and </a:t>
            </a:r>
            <a:r>
              <a:rPr lang="en-US">
                <a:hlinkClick r:id="rId3"/>
              </a:rPr>
              <a:t>GeoKnowledgeHub</a:t>
            </a:r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D2EF0-10D4-E220-7EA5-941CA10E96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5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A914-4EA7-9263-9740-F4E8B1662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New leads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E9423-5DF4-E518-E077-B64CB8AD7A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520852"/>
            <a:ext cx="8521188" cy="4054448"/>
          </a:xfrm>
        </p:spPr>
        <p:txBody>
          <a:bodyPr/>
          <a:lstStyle/>
          <a:p>
            <a:r>
              <a:rPr lang="en-GB"/>
              <a:t>Recent and old WUR wheat experiments </a:t>
            </a:r>
          </a:p>
          <a:p>
            <a:r>
              <a:rPr lang="en-US"/>
              <a:t>WUR potato experiment (</a:t>
            </a:r>
            <a:r>
              <a:rPr lang="en-US">
                <a:hlinkClick r:id="rId2"/>
              </a:rPr>
              <a:t>irrigated</a:t>
            </a:r>
            <a:r>
              <a:rPr lang="en-US"/>
              <a:t>, rain fed)</a:t>
            </a:r>
          </a:p>
          <a:p>
            <a:r>
              <a:rPr lang="en-US"/>
              <a:t>An experimental </a:t>
            </a:r>
            <a:r>
              <a:rPr lang="en-US">
                <a:hlinkClick r:id="rId3"/>
              </a:rPr>
              <a:t>dataset</a:t>
            </a:r>
            <a:r>
              <a:rPr lang="en-US"/>
              <a:t> on yields of pulses across Europe</a:t>
            </a:r>
          </a:p>
          <a:p>
            <a:r>
              <a:rPr lang="en-US"/>
              <a:t>Potato datasets (Agrosysteemkunde)</a:t>
            </a:r>
          </a:p>
          <a:p>
            <a:r>
              <a:rPr lang="en-US"/>
              <a:t>Global Crop Nutrient Removal Database </a:t>
            </a:r>
          </a:p>
          <a:p>
            <a:r>
              <a:rPr lang="en-US">
                <a:hlinkClick r:id="rId4"/>
              </a:rPr>
              <a:t>C2D2</a:t>
            </a:r>
            <a:r>
              <a:rPr lang="en-US"/>
              <a:t>: CropLife Europe Crop Development Database </a:t>
            </a:r>
          </a:p>
          <a:p>
            <a:r>
              <a:rPr lang="en-US"/>
              <a:t>A global dataset for crop production under conventional tillage and no tillage systems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05D0E-A936-A84F-5C6A-86D07D1CD6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1251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DC755-7199-85CC-858B-665CAEDB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US"/>
              <a:t>Why project “WCDS in-situ data”?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EA5A-22BE-CF48-1644-43166D8F10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2213049"/>
          </a:xfrm>
        </p:spPr>
        <p:txBody>
          <a:bodyPr/>
          <a:lstStyle/>
          <a:p>
            <a:r>
              <a:rPr lang="en-GB"/>
              <a:t>In-situ data is needed for </a:t>
            </a:r>
            <a:r>
              <a:rPr lang="en-US"/>
              <a:t>effective and efficient crop productivity analysis and exploration</a:t>
            </a:r>
          </a:p>
          <a:p>
            <a:r>
              <a:rPr lang="en-US"/>
              <a:t>For example </a:t>
            </a:r>
            <a:r>
              <a:rPr lang="en-GB"/>
              <a:t>to calibrate and validate models and algorithms for yield analysis (</a:t>
            </a:r>
            <a:r>
              <a:rPr lang="en-GB">
                <a:hlinkClick r:id="rId2"/>
              </a:rPr>
              <a:t>GYGA</a:t>
            </a:r>
            <a:r>
              <a:rPr lang="en-GB"/>
              <a:t>, </a:t>
            </a:r>
            <a:r>
              <a:rPr lang="en-GB">
                <a:hlinkClick r:id="rId3"/>
              </a:rPr>
              <a:t>CocoaSoils</a:t>
            </a:r>
            <a:r>
              <a:rPr lang="en-GB"/>
              <a:t>), crop yield forecasting (</a:t>
            </a:r>
            <a:r>
              <a:rPr lang="en-GB">
                <a:hlinkClick r:id="rId4"/>
              </a:rPr>
              <a:t>MARSOP</a:t>
            </a:r>
            <a:r>
              <a:rPr lang="en-GB"/>
              <a:t>), creating crop type maps (</a:t>
            </a:r>
            <a:r>
              <a:rPr lang="en-GB">
                <a:hlinkClick r:id="rId5"/>
              </a:rPr>
              <a:t>WorldCereal</a:t>
            </a:r>
            <a:r>
              <a:rPr lang="en-GB"/>
              <a:t>)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9C441-33AC-25C4-0849-C014F3E6E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2</a:t>
            </a:fld>
            <a:endParaRPr lang="nl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8DDDEF-B783-0C65-29D4-038CB735E10B}"/>
              </a:ext>
            </a:extLst>
          </p:cNvPr>
          <p:cNvGrpSpPr/>
          <p:nvPr/>
        </p:nvGrpSpPr>
        <p:grpSpPr>
          <a:xfrm>
            <a:off x="2146412" y="4187997"/>
            <a:ext cx="2566628" cy="2085758"/>
            <a:chOff x="2146412" y="4187997"/>
            <a:chExt cx="2566628" cy="20857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D9F97BA-B852-92AF-B28F-C9BCF4838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46412" y="4187997"/>
              <a:ext cx="2535382" cy="1777981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6EF8AAA-A775-14AF-86A5-9A66471E26AA}"/>
                </a:ext>
              </a:extLst>
            </p:cNvPr>
            <p:cNvSpPr txBox="1"/>
            <p:nvPr/>
          </p:nvSpPr>
          <p:spPr>
            <a:xfrm>
              <a:off x="2681040" y="5965978"/>
              <a:ext cx="2032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i="1"/>
                <a:t>WUR wheat experiment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93A90E-68A4-9721-B998-1DDBEB23A37C}"/>
              </a:ext>
            </a:extLst>
          </p:cNvPr>
          <p:cNvGrpSpPr/>
          <p:nvPr/>
        </p:nvGrpSpPr>
        <p:grpSpPr>
          <a:xfrm>
            <a:off x="5335340" y="4681352"/>
            <a:ext cx="2535382" cy="2092705"/>
            <a:chOff x="5335340" y="4681352"/>
            <a:chExt cx="2535382" cy="20927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47157C3-87F4-C7ED-55C3-1402CA30C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5340" y="4681352"/>
              <a:ext cx="2535382" cy="1771238"/>
            </a:xfrm>
            <a:prstGeom prst="rect">
              <a:avLst/>
            </a:prstGeom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78DDABA-1C51-A16E-C595-7221ADE4C6E0}"/>
                </a:ext>
              </a:extLst>
            </p:cNvPr>
            <p:cNvSpPr txBox="1"/>
            <p:nvPr/>
          </p:nvSpPr>
          <p:spPr>
            <a:xfrm>
              <a:off x="5637831" y="6466280"/>
              <a:ext cx="20320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400" i="1"/>
                <a:t>WUR potato experiment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446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41A2-381D-CB88-1CE4-F53E5474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Global Yield Gap Atlas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A49A8-1679-B786-44CF-7550FB918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3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6DAA0-8298-48A7-A1F2-BD83014ED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2" y="2184399"/>
            <a:ext cx="7534754" cy="3710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67E4A2-C61A-0772-B917-6F52422FB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1" y="4437711"/>
            <a:ext cx="2754424" cy="2014880"/>
          </a:xfrm>
          <a:prstGeom prst="rect">
            <a:avLst/>
          </a:prstGeom>
          <a:effectLst>
            <a:outerShdw blurRad="50800" dist="762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669647-69F1-6C4E-57E8-7F05146EC484}"/>
              </a:ext>
            </a:extLst>
          </p:cNvPr>
          <p:cNvSpPr txBox="1"/>
          <p:nvPr/>
        </p:nvSpPr>
        <p:spPr>
          <a:xfrm>
            <a:off x="580542" y="1184370"/>
            <a:ext cx="77887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Yield gap of rain fed potato: difference between potential and and actual yield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1B85FF-6A02-810F-0914-7425DA0A2520}"/>
              </a:ext>
            </a:extLst>
          </p:cNvPr>
          <p:cNvSpPr txBox="1"/>
          <p:nvPr/>
        </p:nvSpPr>
        <p:spPr>
          <a:xfrm>
            <a:off x="580542" y="165253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hlinkClick r:id="rId4"/>
              </a:rPr>
              <a:t>www.yieldgap.org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06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BC02D-DF11-9D47-FBD7-2A923F99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Update potato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E3B16-5A74-E3C7-FF6A-9721A915E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250" y="1308122"/>
            <a:ext cx="8521188" cy="4619342"/>
          </a:xfrm>
        </p:spPr>
        <p:txBody>
          <a:bodyPr/>
          <a:lstStyle/>
          <a:p>
            <a:r>
              <a:rPr lang="en-GB"/>
              <a:t>To study crop productivity we use crop growth models (e.g. WOFOST)</a:t>
            </a:r>
          </a:p>
          <a:p>
            <a:r>
              <a:rPr lang="en-GB"/>
              <a:t>Models are parametrized for certain crop and cultivar</a:t>
            </a:r>
          </a:p>
          <a:p>
            <a:r>
              <a:rPr lang="en-GB"/>
              <a:t>Parameters are calibrated and validated using field experimental data (in situ data, ground truth)</a:t>
            </a:r>
          </a:p>
          <a:p>
            <a:r>
              <a:rPr lang="en-GB"/>
              <a:t>Parameters could be outdated (e.g. potato):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Potato potential yield simulations are too low (24% in 2019 and 29% in 2020)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Model parameters date back to 60s and old cultivar such as ‘bintje’</a:t>
            </a:r>
          </a:p>
          <a:p>
            <a:pPr lvl="1">
              <a:spcBef>
                <a:spcPts val="600"/>
              </a:spcBef>
            </a:pPr>
            <a:r>
              <a:rPr lang="en-US" sz="1800"/>
              <a:t>Breeding efforts changed properties of modern cultivars, not reflected in old parameters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CFA17-FC8E-32D9-9B4A-429C6FA64A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07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62632-47AB-7B6C-42D9-AAEB7165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Update potato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398D4-1E0F-ACA9-44A0-1132B09FE1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493873"/>
            <a:ext cx="4150800" cy="4089600"/>
          </a:xfrm>
        </p:spPr>
        <p:txBody>
          <a:bodyPr/>
          <a:lstStyle/>
          <a:p>
            <a:r>
              <a:rPr lang="en-US"/>
              <a:t>2019 and 2020</a:t>
            </a:r>
          </a:p>
          <a:p>
            <a:r>
              <a:rPr lang="en-US"/>
              <a:t>Lelystad, Vredepeel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EC151-9521-FA8A-A8B1-C99387E7BF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5</a:t>
            </a:fld>
            <a:endParaRPr lang="nl-NL"/>
          </a:p>
        </p:txBody>
      </p:sp>
      <p:pic>
        <p:nvPicPr>
          <p:cNvPr id="5" name="Picture 4" descr="A picture containing grass&#10;&#10;Description automatically generated">
            <a:extLst>
              <a:ext uri="{FF2B5EF4-FFF2-40B4-BE49-F238E27FC236}">
                <a16:creationId xmlns:a16="http://schemas.microsoft.com/office/drawing/2014/main" id="{491312BC-AE38-2518-DC7C-9E209D9BAA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1" t="7541" r="29643" b="9980"/>
          <a:stretch/>
        </p:blipFill>
        <p:spPr>
          <a:xfrm>
            <a:off x="4572000" y="1402881"/>
            <a:ext cx="3438144" cy="452196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350CF0B-C3FD-2CB6-5137-07552FF7D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" y="2822812"/>
            <a:ext cx="2706623" cy="31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5F41C5-877F-9205-6E31-9B0F87FADC8C}"/>
              </a:ext>
            </a:extLst>
          </p:cNvPr>
          <p:cNvSpPr txBox="1"/>
          <p:nvPr/>
        </p:nvSpPr>
        <p:spPr>
          <a:xfrm>
            <a:off x="3556478" y="6093466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/>
              <a:t>ten Den, T., van de Wiel, I., De Wit, A., van Evert, F.K., van Ittersum, M.K. and Reidsma, P., 2022. Modelling potential potato yields: Accounting for experimental differences in modern cultivars. European Journal of Agronomy, 137, p.126510.</a:t>
            </a:r>
          </a:p>
        </p:txBody>
      </p:sp>
    </p:spTree>
    <p:extLst>
      <p:ext uri="{BB962C8B-B14F-4D97-AF65-F5344CB8AC3E}">
        <p14:creationId xmlns:p14="http://schemas.microsoft.com/office/powerpoint/2010/main" val="203098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D9F28-7E4A-BEF4-ADF0-6511E9E7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Update potato parameters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639D5-4A56-C7DD-49DA-8D07FC1752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46" y="1254336"/>
            <a:ext cx="8521188" cy="2284930"/>
          </a:xfrm>
        </p:spPr>
        <p:txBody>
          <a:bodyPr/>
          <a:lstStyle/>
          <a:p>
            <a:r>
              <a:rPr lang="en-US"/>
              <a:t>Calibrate biomass allocation and related parameters using </a:t>
            </a:r>
            <a:r>
              <a:rPr lang="en-US">
                <a:solidFill>
                  <a:srgbClr val="FF0000"/>
                </a:solidFill>
              </a:rPr>
              <a:t>measured leaf, stem and tuber biomass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73DB4-CF24-06EB-970A-10FB2B7783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6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5B10A-30ED-EB91-662C-DD208991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52" y="2610277"/>
            <a:ext cx="8697686" cy="16374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0751BF-9067-7E89-3E0B-4AD951ADE63D}"/>
              </a:ext>
            </a:extLst>
          </p:cNvPr>
          <p:cNvSpPr txBox="1"/>
          <p:nvPr/>
        </p:nvSpPr>
        <p:spPr>
          <a:xfrm>
            <a:off x="1172532" y="4631700"/>
            <a:ext cx="7581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Black dots are observations, black lines are simulations with the new parameter sets and the grey lines are with the old potato_701 parameter set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8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86B56-7C4E-256F-581E-70D2E6DB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69047-6A17-1B7A-0575-F2C26FB374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372666"/>
            <a:ext cx="8521188" cy="4189033"/>
          </a:xfrm>
        </p:spPr>
        <p:txBody>
          <a:bodyPr/>
          <a:lstStyle/>
          <a:p>
            <a:r>
              <a:rPr lang="en-US"/>
              <a:t>Data scarcity</a:t>
            </a:r>
          </a:p>
          <a:p>
            <a:r>
              <a:rPr lang="en-US"/>
              <a:t>Unstructured data (such as text, doc, IoT sensor data) and structured (relational databases acquired via mobile app) stored on various platforms</a:t>
            </a:r>
          </a:p>
          <a:p>
            <a:r>
              <a:rPr lang="en-US"/>
              <a:t>Not accessible for community (drop box, w-drive)</a:t>
            </a:r>
          </a:p>
          <a:p>
            <a:r>
              <a:rPr lang="en-US"/>
              <a:t>Available data often have incomplete metadata (structured and unstructured)</a:t>
            </a:r>
          </a:p>
          <a:p>
            <a:r>
              <a:rPr lang="en-US"/>
              <a:t>Lacks data sharing protocols, and collaborative re-use of data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	Clear need to </a:t>
            </a:r>
            <a:r>
              <a:rPr lang="en-US" u="sng"/>
              <a:t>publish/share</a:t>
            </a:r>
            <a:r>
              <a:rPr lang="en-US"/>
              <a:t> following FAIR principles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31D5-A5AF-907D-FEC1-5E6355740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7</a:t>
            </a:fld>
            <a:endParaRPr lang="nl-NL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94FDA29-C527-36D1-0A4B-C192089D51DC}"/>
              </a:ext>
            </a:extLst>
          </p:cNvPr>
          <p:cNvSpPr/>
          <p:nvPr/>
        </p:nvSpPr>
        <p:spPr>
          <a:xfrm>
            <a:off x="502400" y="5523953"/>
            <a:ext cx="753036" cy="279699"/>
          </a:xfrm>
          <a:prstGeom prst="rightArrow">
            <a:avLst/>
          </a:prstGeom>
          <a:solidFill>
            <a:srgbClr val="005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66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7287-E0F1-0179-C038-3938792F4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972CB-8CA5-E954-ADC1-A36AFD9EB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1200" y="1505049"/>
            <a:ext cx="8521188" cy="3676552"/>
          </a:xfrm>
        </p:spPr>
        <p:txBody>
          <a:bodyPr/>
          <a:lstStyle/>
          <a:p>
            <a:r>
              <a:rPr lang="en-GB"/>
              <a:t>Why sharing?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Make your research more efficient avoiding redundant work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Make your work more visible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Get credits for the work that you did to generate the data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Make use of the valuable work of your colleagues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Many funders require that you make your data reusable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Research organisations are making it part of their data policies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Data might need to go with your publications</a:t>
            </a:r>
          </a:p>
          <a:p>
            <a:pPr lvl="1">
              <a:spcBef>
                <a:spcPts val="600"/>
              </a:spcBef>
            </a:pPr>
            <a:r>
              <a:rPr lang="en-US" sz="1800" i="1"/>
              <a:t>Improves quality!</a:t>
            </a:r>
          </a:p>
          <a:p>
            <a:pPr lvl="1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FD4-42C3-FA31-52DA-B14AF572DC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267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31D8-BEFF-EDB6-37B3-28EE3492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/>
              <a:t>In situ agronomy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1F416-5446-632E-6A19-830DF00A2E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>
              <a:lnSpc>
                <a:spcPts val="1200"/>
              </a:lnSpc>
            </a:pPr>
            <a:fld id="{F25965E0-7062-474C-8671-DB3A3CE669B0}" type="slidenum">
              <a:rPr lang="nl-NL" smtClean="0"/>
              <a:pPr algn="r">
                <a:lnSpc>
                  <a:spcPts val="1200"/>
                </a:lnSpc>
              </a:pPr>
              <a:t>9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1EF4F-982F-E3E0-ACC3-E0B6E65AC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68" y="1187116"/>
            <a:ext cx="7808718" cy="5670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F35A1-64DB-0198-758D-CFB0114B0645}"/>
              </a:ext>
            </a:extLst>
          </p:cNvPr>
          <p:cNvSpPr txBox="1"/>
          <p:nvPr/>
        </p:nvSpPr>
        <p:spPr>
          <a:xfrm>
            <a:off x="6609029" y="323285"/>
            <a:ext cx="2534971" cy="68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nl-NL" sz="1867" dirty="0">
                <a:latin typeface="Verdana" pitchFamily="34" charset="0"/>
                <a:hlinkClick r:id="rId3"/>
              </a:rPr>
              <a:t>* WUR data </a:t>
            </a:r>
            <a:br>
              <a:rPr lang="nl-NL" sz="1867" dirty="0">
                <a:latin typeface="Verdana" pitchFamily="34" charset="0"/>
                <a:hlinkClick r:id="rId3"/>
              </a:rPr>
            </a:br>
            <a:r>
              <a:rPr lang="nl-NL" sz="1867" dirty="0" err="1">
                <a:latin typeface="Verdana" pitchFamily="34" charset="0"/>
                <a:hlinkClick r:id="rId3"/>
              </a:rPr>
              <a:t>sharing</a:t>
            </a:r>
            <a:r>
              <a:rPr lang="nl-NL" sz="1867" dirty="0">
                <a:latin typeface="Verdana" pitchFamily="34" charset="0"/>
                <a:hlinkClick r:id="rId3"/>
              </a:rPr>
              <a:t> </a:t>
            </a:r>
            <a:r>
              <a:rPr lang="nl-NL" sz="1867" dirty="0" err="1">
                <a:latin typeface="Verdana" pitchFamily="34" charset="0"/>
                <a:hlinkClick r:id="rId3"/>
              </a:rPr>
              <a:t>guidelines</a:t>
            </a:r>
            <a:r>
              <a:rPr lang="nl-NL" sz="1867" dirty="0">
                <a:latin typeface="Verdana" pitchFamily="34" charset="0"/>
                <a:hlinkClick r:id="rId3"/>
              </a:rPr>
              <a:t> </a:t>
            </a:r>
            <a:endParaRPr lang="nl-NL" sz="1867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849455"/>
      </p:ext>
    </p:extLst>
  </p:cSld>
  <p:clrMapOvr>
    <a:masterClrMapping/>
  </p:clrMapOvr>
</p:sld>
</file>

<file path=ppt/theme/theme1.xml><?xml version="1.0" encoding="utf-8"?>
<a:theme xmlns:a="http://schemas.openxmlformats.org/drawingml/2006/main" name="WUR">
  <a:themeElements>
    <a:clrScheme name="WUR 2022">
      <a:dk1>
        <a:srgbClr val="005172"/>
      </a:dk1>
      <a:lt1>
        <a:srgbClr val="FFFFFF"/>
      </a:lt1>
      <a:dk2>
        <a:srgbClr val="008A00"/>
      </a:dk2>
      <a:lt2>
        <a:srgbClr val="005172"/>
      </a:lt2>
      <a:accent1>
        <a:srgbClr val="6AADE4"/>
      </a:accent1>
      <a:accent2>
        <a:srgbClr val="D0B972"/>
      </a:accent2>
      <a:accent3>
        <a:srgbClr val="D5D2CA"/>
      </a:accent3>
      <a:accent4>
        <a:srgbClr val="FF7900"/>
      </a:accent4>
      <a:accent5>
        <a:srgbClr val="00549F"/>
      </a:accent5>
      <a:accent6>
        <a:srgbClr val="000000"/>
      </a:accent6>
      <a:hlink>
        <a:srgbClr val="00549F"/>
      </a:hlink>
      <a:folHlink>
        <a:srgbClr val="00549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72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a4f2cd-1f94-437f-970e-5e025fd0b096">
      <Terms xmlns="http://schemas.microsoft.com/office/infopath/2007/PartnerControls"/>
    </lcf76f155ced4ddcb4097134ff3c332f>
    <SharedWithUsers xmlns="87e6e125-ef4c-4a5c-86d7-ec07aa7dc625">
      <UserInfo>
        <DisplayName>Jonge, Jeroen de</DisplayName>
        <AccountId>75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B3CD1174CB94193F3C761706EF5D8" ma:contentTypeVersion="12" ma:contentTypeDescription="Een nieuw document maken." ma:contentTypeScope="" ma:versionID="7da2518d65b27032884abf34e22b59a4">
  <xsd:schema xmlns:xsd="http://www.w3.org/2001/XMLSchema" xmlns:xs="http://www.w3.org/2001/XMLSchema" xmlns:p="http://schemas.microsoft.com/office/2006/metadata/properties" xmlns:ns2="77a4f2cd-1f94-437f-970e-5e025fd0b096" xmlns:ns3="87e6e125-ef4c-4a5c-86d7-ec07aa7dc625" targetNamespace="http://schemas.microsoft.com/office/2006/metadata/properties" ma:root="true" ma:fieldsID="04f6e68272f13af1cfeafaf011832e67" ns2:_="" ns3:_="">
    <xsd:import namespace="77a4f2cd-1f94-437f-970e-5e025fd0b096"/>
    <xsd:import namespace="87e6e125-ef4c-4a5c-86d7-ec07aa7dc6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a4f2cd-1f94-437f-970e-5e025fd0b0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5ec99919-4982-4388-8a64-83a11d2ca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6e125-ef4c-4a5c-86d7-ec07aa7dc6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724F1-373D-4BD4-B9E8-90B54F165F04}">
  <ds:schemaRefs>
    <ds:schemaRef ds:uri="http://schemas.microsoft.com/office/2006/metadata/properties"/>
    <ds:schemaRef ds:uri="http://schemas.microsoft.com/office/infopath/2007/PartnerControls"/>
    <ds:schemaRef ds:uri="77a4f2cd-1f94-437f-970e-5e025fd0b096"/>
    <ds:schemaRef ds:uri="87e6e125-ef4c-4a5c-86d7-ec07aa7dc625"/>
  </ds:schemaRefs>
</ds:datastoreItem>
</file>

<file path=customXml/itemProps2.xml><?xml version="1.0" encoding="utf-8"?>
<ds:datastoreItem xmlns:ds="http://schemas.openxmlformats.org/officeDocument/2006/customXml" ds:itemID="{5BB0B983-D4E6-4D05-A340-AC7BFE4F1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171E78-194B-413E-88CA-43021C660D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a4f2cd-1f94-437f-970e-5e025fd0b096"/>
    <ds:schemaRef ds:uri="87e6e125-ef4c-4a5c-86d7-ec07aa7dc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</TotalTime>
  <Words>696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WUR</vt:lpstr>
      <vt:lpstr>WCDS in-situ data</vt:lpstr>
      <vt:lpstr>Why project “WCDS in-situ data”?</vt:lpstr>
      <vt:lpstr>Global Yield Gap Atlas</vt:lpstr>
      <vt:lpstr>Update potato parameters</vt:lpstr>
      <vt:lpstr>Update potato parameters</vt:lpstr>
      <vt:lpstr>Update potato parameters</vt:lpstr>
      <vt:lpstr>In situ agronomy data</vt:lpstr>
      <vt:lpstr>In situ agronomy data</vt:lpstr>
      <vt:lpstr>In situ agronomy data</vt:lpstr>
      <vt:lpstr>In situ agronomy data &amp; WUR</vt:lpstr>
      <vt:lpstr>In situ agronomy data &amp; WUR</vt:lpstr>
      <vt:lpstr>In situ agronomy data &amp; WUR</vt:lpstr>
      <vt:lpstr>AGROSTAC</vt:lpstr>
      <vt:lpstr>AGROSTAC</vt:lpstr>
      <vt:lpstr>AGROSTAC</vt:lpstr>
      <vt:lpstr>Project activities</vt:lpstr>
      <vt:lpstr>Project activities</vt:lpstr>
      <vt:lpstr>New leads</vt:lpstr>
    </vt:vector>
  </TitlesOfParts>
  <Company>Wageningen University &amp;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Boogaard, Hendrik</dc:creator>
  <cp:lastModifiedBy>Boogaard, Hendrik</cp:lastModifiedBy>
  <cp:revision>284</cp:revision>
  <dcterms:created xsi:type="dcterms:W3CDTF">2011-09-29T08:30:03Z</dcterms:created>
  <dcterms:modified xsi:type="dcterms:W3CDTF">2024-06-04T11:15:45Z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WHUK</vt:lpwstr>
  </property>
  <property fmtid="{D5CDD505-2E9C-101B-9397-08002B2CF9AE}" pid="3" name="ContentTypeId">
    <vt:lpwstr>0x010100299B3CD1174CB94193F3C761706EF5D8</vt:lpwstr>
  </property>
</Properties>
</file>