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26"/>
  </p:handoutMasterIdLst>
  <p:sldIdLst>
    <p:sldId id="276" r:id="rId2"/>
    <p:sldId id="277" r:id="rId3"/>
    <p:sldId id="281" r:id="rId4"/>
    <p:sldId id="282" r:id="rId5"/>
    <p:sldId id="263" r:id="rId6"/>
    <p:sldId id="275" r:id="rId7"/>
    <p:sldId id="283" r:id="rId8"/>
    <p:sldId id="264" r:id="rId9"/>
    <p:sldId id="265" r:id="rId10"/>
    <p:sldId id="260" r:id="rId11"/>
    <p:sldId id="267" r:id="rId12"/>
    <p:sldId id="268" r:id="rId13"/>
    <p:sldId id="284" r:id="rId14"/>
    <p:sldId id="269" r:id="rId15"/>
    <p:sldId id="270" r:id="rId16"/>
    <p:sldId id="280" r:id="rId17"/>
    <p:sldId id="272" r:id="rId18"/>
    <p:sldId id="261" r:id="rId19"/>
    <p:sldId id="274" r:id="rId20"/>
    <p:sldId id="278" r:id="rId21"/>
    <p:sldId id="271" r:id="rId22"/>
    <p:sldId id="273" r:id="rId23"/>
    <p:sldId id="279" r:id="rId24"/>
    <p:sldId id="266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30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344299985757594"/>
          <c:y val="0.16388221633586125"/>
          <c:w val="0.43378583491017109"/>
          <c:h val="0.7736180558075401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dLbls>
            <c:dLbl>
              <c:idx val="0"/>
              <c:layout>
                <c:manualLayout>
                  <c:x val="-0.18748204439561333"/>
                  <c:y val="-3.76893210929278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Males</a:t>
                    </a:r>
                  </a:p>
                  <a:p>
                    <a:r>
                      <a:rPr lang="en-US" dirty="0"/>
                      <a:t>57%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CD-41FC-9D4C-B0C1E142ED7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Females43%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CD-41FC-9D4C-B0C1E142ED7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Males</c:v>
                </c:pt>
                <c:pt idx="1">
                  <c:v>Females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0.5800000000000004</c:v>
                </c:pt>
                <c:pt idx="1">
                  <c:v>0.42000000000000021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CD-41FC-9D4C-B0C1E142ED73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2477777025624"/>
          <c:y val="0.11388974688569638"/>
          <c:w val="0.54959851469070387"/>
          <c:h val="0.8121904186409959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International Student Body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BC-4D0E-AE42-E4995298F2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12-4682-9A1D-8041AAC887A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12-4682-9A1D-8041AAC887A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812-4682-9A1D-8041AAC887A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812-4682-9A1D-8041AAC887A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812-4682-9A1D-8041AAC887A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812-4682-9A1D-8041AAC887A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812-4682-9A1D-8041AAC887A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812-4682-9A1D-8041AAC887A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812-4682-9A1D-8041AAC887A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07BC-4D0E-AE42-E4995298F2A5}"/>
              </c:ext>
            </c:extLst>
          </c:dPt>
          <c:dLbls>
            <c:dLbl>
              <c:idx val="10"/>
              <c:layout>
                <c:manualLayout>
                  <c:x val="-8.0382401731745295E-2"/>
                  <c:y val="-7.23151931077303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BC-4D0E-AE42-E4995298F2A5}"/>
                </c:ext>
              </c:extLst>
            </c:dLbl>
            <c:spPr>
              <a:noFill/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Sheet1!$A$2:$A$12</c:f>
              <c:strCache>
                <c:ptCount val="11"/>
                <c:pt idx="0">
                  <c:v>China</c:v>
                </c:pt>
                <c:pt idx="1">
                  <c:v>India</c:v>
                </c:pt>
                <c:pt idx="2">
                  <c:v>South Korea</c:v>
                </c:pt>
                <c:pt idx="3">
                  <c:v>Taiwan</c:v>
                </c:pt>
                <c:pt idx="4">
                  <c:v>Malaysia</c:v>
                </c:pt>
                <c:pt idx="5">
                  <c:v>Indonesia</c:v>
                </c:pt>
                <c:pt idx="6">
                  <c:v>Columbia</c:v>
                </c:pt>
                <c:pt idx="7">
                  <c:v>Iran</c:v>
                </c:pt>
                <c:pt idx="8">
                  <c:v>Turkey</c:v>
                </c:pt>
                <c:pt idx="9">
                  <c:v>Pakistan</c:v>
                </c:pt>
                <c:pt idx="10">
                  <c:v>Other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0.48</c:v>
                </c:pt>
                <c:pt idx="1">
                  <c:v>0.18</c:v>
                </c:pt>
                <c:pt idx="2">
                  <c:v>7.0000000000000007E-2</c:v>
                </c:pt>
                <c:pt idx="3">
                  <c:v>0.03</c:v>
                </c:pt>
                <c:pt idx="4">
                  <c:v>0.02</c:v>
                </c:pt>
                <c:pt idx="5">
                  <c:v>0.01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9D-48C5-A029-14DC1B596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n>
            <a:noFill/>
          </a:ln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F0020-71E6-475C-B937-634E69A161F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E00D7-21F2-4406-B80B-E51A4040D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49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0D35-07BD-462F-8C6C-21DF06D92A4E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6B08966-51A7-4BCF-BF2D-2A3E69A9E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0D35-07BD-462F-8C6C-21DF06D92A4E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966-51A7-4BCF-BF2D-2A3E69A9E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0D35-07BD-462F-8C6C-21DF06D92A4E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966-51A7-4BCF-BF2D-2A3E69A9E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0D35-07BD-462F-8C6C-21DF06D92A4E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6B08966-51A7-4BCF-BF2D-2A3E69A9E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0D35-07BD-462F-8C6C-21DF06D92A4E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966-51A7-4BCF-BF2D-2A3E69A9EB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0D35-07BD-462F-8C6C-21DF06D92A4E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966-51A7-4BCF-BF2D-2A3E69A9E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0D35-07BD-462F-8C6C-21DF06D92A4E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6B08966-51A7-4BCF-BF2D-2A3E69A9EB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0D35-07BD-462F-8C6C-21DF06D92A4E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966-51A7-4BCF-BF2D-2A3E69A9E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0D35-07BD-462F-8C6C-21DF06D92A4E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966-51A7-4BCF-BF2D-2A3E69A9E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0D35-07BD-462F-8C6C-21DF06D92A4E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966-51A7-4BCF-BF2D-2A3E69A9E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0D35-07BD-462F-8C6C-21DF06D92A4E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966-51A7-4BCF-BF2D-2A3E69A9EB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1F0D35-07BD-462F-8C6C-21DF06D92A4E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6B08966-51A7-4BCF-BF2D-2A3E69A9EB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42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44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hyperlink" Target="http://www.housing.purdue.edu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45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hyperlink" Target="https://www.housing.purdue.edu/Housing/Residences/index.html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48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hyperlink" Target="http://www.facebook.com/photo.php?pid=855531&amp;id=528712443" TargetMode="External"/><Relationship Id="rId2" Type="http://schemas.openxmlformats.org/officeDocument/2006/relationships/image" Target="../media/image3.jpeg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4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hyperlink" Target="http://purduecooperatives.org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53.jpeg"/><Relationship Id="rId3" Type="http://schemas.openxmlformats.org/officeDocument/2006/relationships/image" Target="../media/image50.jpe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image" Target="../media/image49.jpe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52.jpe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51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55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6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58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63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62.jpeg"/><Relationship Id="rId2" Type="http://schemas.openxmlformats.org/officeDocument/2006/relationships/image" Target="../media/image3.jpeg"/><Relationship Id="rId16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60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hyperlink" Target="https://boilerlink.purdue.edu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65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9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8.jpeg"/><Relationship Id="rId2" Type="http://schemas.openxmlformats.org/officeDocument/2006/relationships/image" Target="../media/image15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6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hyperlink" Target="http://www.facebook.com/photo.php?pid=972294&amp;id=528712443" TargetMode="External"/><Relationship Id="rId3" Type="http://schemas.openxmlformats.org/officeDocument/2006/relationships/image" Target="../media/image4.jpeg"/><Relationship Id="rId21" Type="http://schemas.openxmlformats.org/officeDocument/2006/relationships/image" Target="../media/image70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68.jpeg"/><Relationship Id="rId2" Type="http://schemas.openxmlformats.org/officeDocument/2006/relationships/image" Target="../media/image3.jpeg"/><Relationship Id="rId16" Type="http://schemas.openxmlformats.org/officeDocument/2006/relationships/image" Target="../media/image67.jpeg"/><Relationship Id="rId20" Type="http://schemas.openxmlformats.org/officeDocument/2006/relationships/hyperlink" Target="http://www.facebook.com/photo.php?pid=917792&amp;id=528712443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hyperlink" Target="http://www.wolfpark.net/images.asp?y=2008&amp;m=11&amp;d=12&amp;n=WP090345" TargetMode="External"/><Relationship Id="rId23" Type="http://schemas.openxmlformats.org/officeDocument/2006/relationships/image" Target="../media/image71.jpeg"/><Relationship Id="rId10" Type="http://schemas.openxmlformats.org/officeDocument/2006/relationships/image" Target="../media/image11.jpeg"/><Relationship Id="rId19" Type="http://schemas.openxmlformats.org/officeDocument/2006/relationships/image" Target="../media/image69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66.jpeg"/><Relationship Id="rId22" Type="http://schemas.openxmlformats.org/officeDocument/2006/relationships/hyperlink" Target="http://www.facebook.com/photo.php?pid=4112123&amp;id=585575639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6" Type="http://schemas.openxmlformats.org/officeDocument/2006/relationships/image" Target="../media/image7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hyperlink" Target="http://ww2.expressaircoach.com/index.php/Our-Vehicles.html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7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hyperlink" Target="http://www.facebook.com/photo.php?pid=1031243&amp;id=528712443" TargetMode="External"/><Relationship Id="rId3" Type="http://schemas.openxmlformats.org/officeDocument/2006/relationships/image" Target="../media/image74.jpeg"/><Relationship Id="rId21" Type="http://schemas.openxmlformats.org/officeDocument/2006/relationships/image" Target="../media/image77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75.jpeg"/><Relationship Id="rId2" Type="http://schemas.openxmlformats.org/officeDocument/2006/relationships/hyperlink" Target="http://www.facebook.com/photo.php?pid=989634&amp;id=528712443" TargetMode="External"/><Relationship Id="rId16" Type="http://schemas.openxmlformats.org/officeDocument/2006/relationships/hyperlink" Target="http://www.facebook.com/photo.php?pid=1031227&amp;id=528712443" TargetMode="External"/><Relationship Id="rId20" Type="http://schemas.openxmlformats.org/officeDocument/2006/relationships/hyperlink" Target="http://www.facebook.com/photo.php?pid=972339&amp;id=528712443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76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hyperlink" Target="http://www.purdue.edu/studentemployment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6" Type="http://schemas.openxmlformats.org/officeDocument/2006/relationships/image" Target="../media/image7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78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hyperlink" Target="http://www.purdue.edu/campus_map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hyperlink" Target="http://www.ag.purdue.edu/ipia/studyabroad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hyperlink" Target="mailto:AgAbroad@purdue.edu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hyperlink" Target="http://www.facebook.com/photo.php?pid=855531&amp;id=528712443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22.jpeg"/><Relationship Id="rId2" Type="http://schemas.openxmlformats.org/officeDocument/2006/relationships/image" Target="../media/image3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hyperlink" Target="http://www.facebook.com/photo.php?pid=917792&amp;id=528712443" TargetMode="External"/><Relationship Id="rId10" Type="http://schemas.openxmlformats.org/officeDocument/2006/relationships/image" Target="../media/image11.jpeg"/><Relationship Id="rId19" Type="http://schemas.openxmlformats.org/officeDocument/2006/relationships/image" Target="../media/image23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28.jpeg"/><Relationship Id="rId3" Type="http://schemas.openxmlformats.org/officeDocument/2006/relationships/image" Target="../media/image25.jpeg"/><Relationship Id="rId21" Type="http://schemas.openxmlformats.org/officeDocument/2006/relationships/hyperlink" Target="http://www.youtube.com/watch?v=TMOJLPzGVH4" TargetMode="External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27.jpeg"/><Relationship Id="rId2" Type="http://schemas.openxmlformats.org/officeDocument/2006/relationships/image" Target="../media/image24.jpeg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2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chart" Target="../charts/chart1.xml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36.jpeg"/><Relationship Id="rId2" Type="http://schemas.openxmlformats.org/officeDocument/2006/relationships/image" Target="../media/image3.jpe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34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3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38.jpeg"/><Relationship Id="rId2" Type="http://schemas.openxmlformats.org/officeDocument/2006/relationships/image" Target="../media/image3.jpeg"/><Relationship Id="rId16" Type="http://schemas.openxmlformats.org/officeDocument/2006/relationships/hyperlink" Target="http://www.facebook.com/photo.php?pid=972294&amp;id=528712443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37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hyperlink" Target="https://esa-oas-prod.itap.purdue.edu:9011/prod/bwckctlg.p_disp_dyn_ctl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SC_0926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0" y="0"/>
            <a:ext cx="1528267" cy="1016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28690"/>
            <a:ext cx="8382000" cy="3146286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latin typeface="Berlin Sans FB Demi" pitchFamily="34" charset="0"/>
              </a:rPr>
              <a:t>Purdue University </a:t>
            </a:r>
          </a:p>
        </p:txBody>
      </p:sp>
      <p:pic>
        <p:nvPicPr>
          <p:cNvPr id="4" name="Picture 3" descr="DSC_0891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5844702"/>
            <a:ext cx="1524000" cy="1013298"/>
          </a:xfrm>
          <a:prstGeom prst="rect">
            <a:avLst/>
          </a:prstGeom>
        </p:spPr>
      </p:pic>
      <p:pic>
        <p:nvPicPr>
          <p:cNvPr id="5" name="Picture 4" descr="DSC_1808.JP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24200" y="5844702"/>
            <a:ext cx="1524000" cy="1013298"/>
          </a:xfrm>
          <a:prstGeom prst="rect">
            <a:avLst/>
          </a:prstGeom>
        </p:spPr>
      </p:pic>
      <p:pic>
        <p:nvPicPr>
          <p:cNvPr id="6" name="Picture 5" descr="purdue pete.JP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5829300"/>
            <a:ext cx="1371600" cy="1028700"/>
          </a:xfrm>
          <a:prstGeom prst="rect">
            <a:avLst/>
          </a:prstGeom>
        </p:spPr>
      </p:pic>
      <p:pic>
        <p:nvPicPr>
          <p:cNvPr id="7" name="Picture 6" descr="DSC_1636.jp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1542" y="5867401"/>
            <a:ext cx="1520658" cy="990600"/>
          </a:xfrm>
          <a:prstGeom prst="rect">
            <a:avLst/>
          </a:prstGeom>
        </p:spPr>
      </p:pic>
      <p:pic>
        <p:nvPicPr>
          <p:cNvPr id="8" name="Picture 7" descr="DSC_0920.JPG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30137" y="5867400"/>
            <a:ext cx="1489863" cy="990600"/>
          </a:xfrm>
          <a:prstGeom prst="rect">
            <a:avLst/>
          </a:prstGeom>
        </p:spPr>
      </p:pic>
      <p:pic>
        <p:nvPicPr>
          <p:cNvPr id="10" name="Picture 9" descr="http://www.purdue.edu/orientation/pages/new_to_purdue/photos/voter.jpg"/>
          <p:cNvPicPr/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43800" y="5867400"/>
            <a:ext cx="1371600" cy="990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big_drum.jpg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0"/>
            <a:ext cx="1524000" cy="1016000"/>
          </a:xfrm>
          <a:prstGeom prst="rect">
            <a:avLst/>
          </a:prstGeom>
        </p:spPr>
      </p:pic>
      <p:pic>
        <p:nvPicPr>
          <p:cNvPr id="12" name="Picture 11" descr="autumn_leaves.jpg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0"/>
            <a:ext cx="1524000" cy="1016000"/>
          </a:xfrm>
          <a:prstGeom prst="rect">
            <a:avLst/>
          </a:prstGeom>
        </p:spPr>
      </p:pic>
      <p:pic>
        <p:nvPicPr>
          <p:cNvPr id="13" name="Picture 12" descr="DSC_0904.JPG"/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91400" y="0"/>
            <a:ext cx="1524000" cy="1013298"/>
          </a:xfrm>
          <a:prstGeom prst="rect">
            <a:avLst/>
          </a:prstGeom>
        </p:spPr>
      </p:pic>
      <p:pic>
        <p:nvPicPr>
          <p:cNvPr id="14" name="Picture 13" descr="n13708504_39859036_484.jpg"/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19801" y="1"/>
            <a:ext cx="1371600" cy="1028700"/>
          </a:xfrm>
          <a:prstGeom prst="rect">
            <a:avLst/>
          </a:prstGeom>
        </p:spPr>
      </p:pic>
      <p:pic>
        <p:nvPicPr>
          <p:cNvPr id="15" name="Picture 14" descr="n13708504_39858999_8464.jpg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6600" y="1"/>
            <a:ext cx="1371600" cy="10287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0" y="990600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5865812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57400" y="41910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erlin Sans FB" pitchFamily="34" charset="0"/>
              </a:rPr>
              <a:t>Exchange Program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SC_0926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0" y="0"/>
            <a:ext cx="1528267" cy="1016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5330825"/>
            <a:ext cx="3124200" cy="765175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latin typeface="Berlin Sans FB Demi" pitchFamily="34" charset="0"/>
              </a:rPr>
              <a:t>Purdue University </a:t>
            </a:r>
          </a:p>
        </p:txBody>
      </p:sp>
      <p:pic>
        <p:nvPicPr>
          <p:cNvPr id="4" name="Picture 3" descr="DSC_0891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5844702"/>
            <a:ext cx="1524000" cy="1013298"/>
          </a:xfrm>
          <a:prstGeom prst="rect">
            <a:avLst/>
          </a:prstGeom>
        </p:spPr>
      </p:pic>
      <p:pic>
        <p:nvPicPr>
          <p:cNvPr id="5" name="Picture 4" descr="DSC_1808.JP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24200" y="5844702"/>
            <a:ext cx="1524000" cy="1013298"/>
          </a:xfrm>
          <a:prstGeom prst="rect">
            <a:avLst/>
          </a:prstGeom>
        </p:spPr>
      </p:pic>
      <p:pic>
        <p:nvPicPr>
          <p:cNvPr id="6" name="Picture 5" descr="purdue pete.JP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5829300"/>
            <a:ext cx="1371600" cy="1028700"/>
          </a:xfrm>
          <a:prstGeom prst="rect">
            <a:avLst/>
          </a:prstGeom>
        </p:spPr>
      </p:pic>
      <p:pic>
        <p:nvPicPr>
          <p:cNvPr id="7" name="Picture 6" descr="DSC_1636.jp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1542" y="5867401"/>
            <a:ext cx="1520658" cy="990600"/>
          </a:xfrm>
          <a:prstGeom prst="rect">
            <a:avLst/>
          </a:prstGeom>
        </p:spPr>
      </p:pic>
      <p:pic>
        <p:nvPicPr>
          <p:cNvPr id="8" name="Picture 7" descr="DSC_0920.JPG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30137" y="5867400"/>
            <a:ext cx="1489863" cy="990600"/>
          </a:xfrm>
          <a:prstGeom prst="rect">
            <a:avLst/>
          </a:prstGeom>
        </p:spPr>
      </p:pic>
      <p:pic>
        <p:nvPicPr>
          <p:cNvPr id="10" name="Picture 9" descr="http://www.purdue.edu/orientation/pages/new_to_purdue/photos/voter.jpg"/>
          <p:cNvPicPr/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43800" y="5867400"/>
            <a:ext cx="1371600" cy="990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big_drum.jpg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0"/>
            <a:ext cx="1524000" cy="1016000"/>
          </a:xfrm>
          <a:prstGeom prst="rect">
            <a:avLst/>
          </a:prstGeom>
        </p:spPr>
      </p:pic>
      <p:pic>
        <p:nvPicPr>
          <p:cNvPr id="12" name="Picture 11" descr="autumn_leaves.jpg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0"/>
            <a:ext cx="1524000" cy="1016000"/>
          </a:xfrm>
          <a:prstGeom prst="rect">
            <a:avLst/>
          </a:prstGeom>
        </p:spPr>
      </p:pic>
      <p:pic>
        <p:nvPicPr>
          <p:cNvPr id="13" name="Picture 12" descr="DSC_0904.JPG"/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91400" y="0"/>
            <a:ext cx="1524000" cy="1013298"/>
          </a:xfrm>
          <a:prstGeom prst="rect">
            <a:avLst/>
          </a:prstGeom>
        </p:spPr>
      </p:pic>
      <p:pic>
        <p:nvPicPr>
          <p:cNvPr id="14" name="Picture 13" descr="n13708504_39859036_484.jpg"/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19801" y="1"/>
            <a:ext cx="1371600" cy="1028700"/>
          </a:xfrm>
          <a:prstGeom prst="rect">
            <a:avLst/>
          </a:prstGeom>
        </p:spPr>
      </p:pic>
      <p:pic>
        <p:nvPicPr>
          <p:cNvPr id="15" name="Picture 14" descr="n13708504_39858999_8464.jpg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6600" y="1"/>
            <a:ext cx="1371600" cy="10287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0" y="990600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5865812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7054" y="1975547"/>
            <a:ext cx="8001000" cy="132343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117475" indent="-117475">
              <a:buFont typeface="Arial" pitchFamily="34" charset="0"/>
              <a:buChar char="•"/>
            </a:pPr>
            <a:r>
              <a:rPr lang="en-US" sz="1600" b="1" dirty="0"/>
              <a:t>Spring Semester 2021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/>
              <a:t>Classes Begin: January 19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/>
              <a:t>Classes End: May 1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/>
              <a:t>Final Examinations: May 3-8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/>
              <a:t>Semester Ends: May 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909214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Berlin Sans FB" pitchFamily="34" charset="0"/>
              </a:rPr>
              <a:t>Calendar</a:t>
            </a:r>
          </a:p>
        </p:txBody>
      </p:sp>
      <p:pic>
        <p:nvPicPr>
          <p:cNvPr id="19" name="Picture 18" descr="DSC_1769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49113" y="1391984"/>
            <a:ext cx="4980905" cy="33117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SC_0926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0" y="0"/>
            <a:ext cx="1528267" cy="1016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5330825"/>
            <a:ext cx="3124200" cy="765175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latin typeface="Berlin Sans FB Demi" pitchFamily="34" charset="0"/>
              </a:rPr>
              <a:t>Purdue University </a:t>
            </a:r>
          </a:p>
        </p:txBody>
      </p:sp>
      <p:pic>
        <p:nvPicPr>
          <p:cNvPr id="4" name="Picture 3" descr="DSC_0891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5844702"/>
            <a:ext cx="1524000" cy="1013298"/>
          </a:xfrm>
          <a:prstGeom prst="rect">
            <a:avLst/>
          </a:prstGeom>
        </p:spPr>
      </p:pic>
      <p:pic>
        <p:nvPicPr>
          <p:cNvPr id="5" name="Picture 4" descr="DSC_1808.JP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24200" y="5844702"/>
            <a:ext cx="1524000" cy="1013298"/>
          </a:xfrm>
          <a:prstGeom prst="rect">
            <a:avLst/>
          </a:prstGeom>
        </p:spPr>
      </p:pic>
      <p:pic>
        <p:nvPicPr>
          <p:cNvPr id="6" name="Picture 5" descr="purdue pete.JP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5829300"/>
            <a:ext cx="1371600" cy="1028700"/>
          </a:xfrm>
          <a:prstGeom prst="rect">
            <a:avLst/>
          </a:prstGeom>
        </p:spPr>
      </p:pic>
      <p:pic>
        <p:nvPicPr>
          <p:cNvPr id="7" name="Picture 6" descr="DSC_1636.jp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1542" y="5867401"/>
            <a:ext cx="1520658" cy="990600"/>
          </a:xfrm>
          <a:prstGeom prst="rect">
            <a:avLst/>
          </a:prstGeom>
        </p:spPr>
      </p:pic>
      <p:pic>
        <p:nvPicPr>
          <p:cNvPr id="8" name="Picture 7" descr="DSC_0920.JPG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30137" y="5867400"/>
            <a:ext cx="1489863" cy="990600"/>
          </a:xfrm>
          <a:prstGeom prst="rect">
            <a:avLst/>
          </a:prstGeom>
        </p:spPr>
      </p:pic>
      <p:pic>
        <p:nvPicPr>
          <p:cNvPr id="10" name="Picture 9" descr="http://www.purdue.edu/orientation/pages/new_to_purdue/photos/voter.jpg"/>
          <p:cNvPicPr/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43800" y="5867400"/>
            <a:ext cx="1371600" cy="990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big_drum.jpg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0"/>
            <a:ext cx="1524000" cy="1016000"/>
          </a:xfrm>
          <a:prstGeom prst="rect">
            <a:avLst/>
          </a:prstGeom>
        </p:spPr>
      </p:pic>
      <p:pic>
        <p:nvPicPr>
          <p:cNvPr id="12" name="Picture 11" descr="autumn_leaves.jpg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0"/>
            <a:ext cx="1524000" cy="1016000"/>
          </a:xfrm>
          <a:prstGeom prst="rect">
            <a:avLst/>
          </a:prstGeom>
        </p:spPr>
      </p:pic>
      <p:pic>
        <p:nvPicPr>
          <p:cNvPr id="13" name="Picture 12" descr="DSC_0904.JPG"/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91400" y="0"/>
            <a:ext cx="1524000" cy="1013298"/>
          </a:xfrm>
          <a:prstGeom prst="rect">
            <a:avLst/>
          </a:prstGeom>
        </p:spPr>
      </p:pic>
      <p:pic>
        <p:nvPicPr>
          <p:cNvPr id="14" name="Picture 13" descr="n13708504_39859036_484.jpg"/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19801" y="1"/>
            <a:ext cx="1371600" cy="1028700"/>
          </a:xfrm>
          <a:prstGeom prst="rect">
            <a:avLst/>
          </a:prstGeom>
        </p:spPr>
      </p:pic>
      <p:pic>
        <p:nvPicPr>
          <p:cNvPr id="15" name="Picture 14" descr="n13708504_39858999_8464.jpg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6600" y="1"/>
            <a:ext cx="1371600" cy="10287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0" y="990600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5865812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8600" y="1685522"/>
            <a:ext cx="4495800" cy="37856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u="sng" dirty="0"/>
              <a:t>Computer Access</a:t>
            </a:r>
            <a:r>
              <a:rPr lang="en-US" sz="2400" dirty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Wireless internet on campus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50 computer labs 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/>
              <a:t>2000 computers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/>
              <a:t>Some labs are open 24 hours</a:t>
            </a:r>
          </a:p>
          <a:p>
            <a:pPr lvl="2"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u="sng" dirty="0"/>
              <a:t>Libraries</a:t>
            </a:r>
            <a:r>
              <a:rPr lang="en-US" sz="2400" dirty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15 libraries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Different academic areas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90254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Berlin Sans FB" pitchFamily="34" charset="0"/>
              </a:rPr>
              <a:t>Services &amp; Facilities</a:t>
            </a:r>
          </a:p>
        </p:txBody>
      </p:sp>
      <p:pic>
        <p:nvPicPr>
          <p:cNvPr id="12289" name="Picture 1" descr="P1150026"/>
          <p:cNvPicPr>
            <a:picLocks noChangeAspect="1" noChangeArrowheads="1"/>
          </p:cNvPicPr>
          <p:nvPr/>
        </p:nvPicPr>
        <p:blipFill>
          <a:blip r:embed="rId14" cstate="print"/>
          <a:srcRect l="28606" t="17702" r="24863" b="-255"/>
          <a:stretch>
            <a:fillRect/>
          </a:stretch>
        </p:blipFill>
        <p:spPr bwMode="auto">
          <a:xfrm>
            <a:off x="5711285" y="3304578"/>
            <a:ext cx="1553679" cy="206701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515" y="1116761"/>
            <a:ext cx="1727200" cy="25504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814" y="1696382"/>
            <a:ext cx="2261701" cy="161259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SC_0926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0" y="0"/>
            <a:ext cx="1528267" cy="1016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5330825"/>
            <a:ext cx="3124200" cy="765175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latin typeface="Berlin Sans FB Demi" pitchFamily="34" charset="0"/>
              </a:rPr>
              <a:t>Purdue University </a:t>
            </a:r>
          </a:p>
        </p:txBody>
      </p:sp>
      <p:pic>
        <p:nvPicPr>
          <p:cNvPr id="4" name="Picture 3" descr="DSC_0891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5844702"/>
            <a:ext cx="1524000" cy="1013298"/>
          </a:xfrm>
          <a:prstGeom prst="rect">
            <a:avLst/>
          </a:prstGeom>
        </p:spPr>
      </p:pic>
      <p:pic>
        <p:nvPicPr>
          <p:cNvPr id="5" name="Picture 4" descr="DSC_1808.JP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24200" y="5844702"/>
            <a:ext cx="1524000" cy="1013298"/>
          </a:xfrm>
          <a:prstGeom prst="rect">
            <a:avLst/>
          </a:prstGeom>
        </p:spPr>
      </p:pic>
      <p:pic>
        <p:nvPicPr>
          <p:cNvPr id="6" name="Picture 5" descr="purdue pete.JP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5829300"/>
            <a:ext cx="1371600" cy="1028700"/>
          </a:xfrm>
          <a:prstGeom prst="rect">
            <a:avLst/>
          </a:prstGeom>
        </p:spPr>
      </p:pic>
      <p:pic>
        <p:nvPicPr>
          <p:cNvPr id="7" name="Picture 6" descr="DSC_1636.jp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1542" y="5867401"/>
            <a:ext cx="1520658" cy="990600"/>
          </a:xfrm>
          <a:prstGeom prst="rect">
            <a:avLst/>
          </a:prstGeom>
        </p:spPr>
      </p:pic>
      <p:pic>
        <p:nvPicPr>
          <p:cNvPr id="8" name="Picture 7" descr="DSC_0920.JPG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30137" y="5867400"/>
            <a:ext cx="1489863" cy="990600"/>
          </a:xfrm>
          <a:prstGeom prst="rect">
            <a:avLst/>
          </a:prstGeom>
        </p:spPr>
      </p:pic>
      <p:pic>
        <p:nvPicPr>
          <p:cNvPr id="10" name="Picture 9" descr="http://www.purdue.edu/orientation/pages/new_to_purdue/photos/voter.jpg"/>
          <p:cNvPicPr/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43800" y="5867400"/>
            <a:ext cx="1371600" cy="990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big_drum.jpg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0"/>
            <a:ext cx="1524000" cy="1016000"/>
          </a:xfrm>
          <a:prstGeom prst="rect">
            <a:avLst/>
          </a:prstGeom>
        </p:spPr>
      </p:pic>
      <p:pic>
        <p:nvPicPr>
          <p:cNvPr id="12" name="Picture 11" descr="autumn_leaves.jpg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0"/>
            <a:ext cx="1524000" cy="1016000"/>
          </a:xfrm>
          <a:prstGeom prst="rect">
            <a:avLst/>
          </a:prstGeom>
        </p:spPr>
      </p:pic>
      <p:pic>
        <p:nvPicPr>
          <p:cNvPr id="13" name="Picture 12" descr="DSC_0904.JPG"/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91400" y="0"/>
            <a:ext cx="1524000" cy="1013298"/>
          </a:xfrm>
          <a:prstGeom prst="rect">
            <a:avLst/>
          </a:prstGeom>
        </p:spPr>
      </p:pic>
      <p:pic>
        <p:nvPicPr>
          <p:cNvPr id="14" name="Picture 13" descr="n13708504_39859036_484.jpg"/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19801" y="1"/>
            <a:ext cx="1371600" cy="1028700"/>
          </a:xfrm>
          <a:prstGeom prst="rect">
            <a:avLst/>
          </a:prstGeom>
        </p:spPr>
      </p:pic>
      <p:pic>
        <p:nvPicPr>
          <p:cNvPr id="15" name="Picture 14" descr="n13708504_39858999_8464.jpg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6600" y="1"/>
            <a:ext cx="1371600" cy="10287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0" y="990600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5865812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0573" y="1825233"/>
            <a:ext cx="4267200" cy="415498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Benefits: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Exchange students guaranteed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Walking distance to class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Meal plans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No additional costs for utilities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Provide a way to meet students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Convenient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Lounges, recreational place, dining rooms, kitchens, laundry facilities, computer labs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Furnished rooms: beds, desks, chairs, desk lamps, closets, phones</a:t>
            </a:r>
          </a:p>
          <a:p>
            <a:pPr lvl="1">
              <a:buFont typeface="Arial" pitchFamily="34" charset="0"/>
              <a:buChar char="•"/>
            </a:pPr>
            <a:endParaRPr lang="en-US" sz="1600" dirty="0"/>
          </a:p>
          <a:p>
            <a:pPr lvl="1"/>
            <a:r>
              <a:rPr lang="en-US" sz="1600" b="1" dirty="0">
                <a:hlinkClick r:id="rId14"/>
              </a:rPr>
              <a:t>www.housing.purdue.edu</a:t>
            </a:r>
            <a:r>
              <a:rPr lang="en-US" sz="1600" dirty="0"/>
              <a:t>  </a:t>
            </a:r>
          </a:p>
          <a:p>
            <a:pPr>
              <a:buFont typeface="Arial" pitchFamily="34" charset="0"/>
              <a:buChar char="•"/>
            </a:pP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014" y="901903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Berlin Sans FB" pitchFamily="34" charset="0"/>
              </a:rPr>
              <a:t>On-Campus Accommodation</a:t>
            </a:r>
          </a:p>
        </p:txBody>
      </p:sp>
      <p:pic>
        <p:nvPicPr>
          <p:cNvPr id="11266" name="Picture 2" descr="http://www.housing.purdue.edu/Assets/Images/HOUSBannerEarhart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717313" y="2439745"/>
            <a:ext cx="3976575" cy="1938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SC_0926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0" y="0"/>
            <a:ext cx="1528267" cy="1016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5330825"/>
            <a:ext cx="3124200" cy="765175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latin typeface="Berlin Sans FB Demi" pitchFamily="34" charset="0"/>
              </a:rPr>
              <a:t>Purdue University </a:t>
            </a:r>
          </a:p>
        </p:txBody>
      </p:sp>
      <p:pic>
        <p:nvPicPr>
          <p:cNvPr id="4" name="Picture 3" descr="DSC_0891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5844702"/>
            <a:ext cx="1524000" cy="1013298"/>
          </a:xfrm>
          <a:prstGeom prst="rect">
            <a:avLst/>
          </a:prstGeom>
        </p:spPr>
      </p:pic>
      <p:pic>
        <p:nvPicPr>
          <p:cNvPr id="5" name="Picture 4" descr="DSC_1808.JP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24200" y="5844702"/>
            <a:ext cx="1524000" cy="1013298"/>
          </a:xfrm>
          <a:prstGeom prst="rect">
            <a:avLst/>
          </a:prstGeom>
        </p:spPr>
      </p:pic>
      <p:pic>
        <p:nvPicPr>
          <p:cNvPr id="6" name="Picture 5" descr="purdue pete.JP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5829300"/>
            <a:ext cx="1371600" cy="1028700"/>
          </a:xfrm>
          <a:prstGeom prst="rect">
            <a:avLst/>
          </a:prstGeom>
        </p:spPr>
      </p:pic>
      <p:pic>
        <p:nvPicPr>
          <p:cNvPr id="7" name="Picture 6" descr="DSC_1636.jp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1542" y="5867401"/>
            <a:ext cx="1520658" cy="990600"/>
          </a:xfrm>
          <a:prstGeom prst="rect">
            <a:avLst/>
          </a:prstGeom>
        </p:spPr>
      </p:pic>
      <p:pic>
        <p:nvPicPr>
          <p:cNvPr id="8" name="Picture 7" descr="DSC_0920.JPG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30137" y="5867400"/>
            <a:ext cx="1489863" cy="990600"/>
          </a:xfrm>
          <a:prstGeom prst="rect">
            <a:avLst/>
          </a:prstGeom>
        </p:spPr>
      </p:pic>
      <p:pic>
        <p:nvPicPr>
          <p:cNvPr id="10" name="Picture 9" descr="http://www.purdue.edu/orientation/pages/new_to_purdue/photos/voter.jpg"/>
          <p:cNvPicPr/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43800" y="5867400"/>
            <a:ext cx="1371600" cy="990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big_drum.jpg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0"/>
            <a:ext cx="1524000" cy="1016000"/>
          </a:xfrm>
          <a:prstGeom prst="rect">
            <a:avLst/>
          </a:prstGeom>
        </p:spPr>
      </p:pic>
      <p:pic>
        <p:nvPicPr>
          <p:cNvPr id="12" name="Picture 11" descr="autumn_leaves.jpg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0"/>
            <a:ext cx="1524000" cy="1016000"/>
          </a:xfrm>
          <a:prstGeom prst="rect">
            <a:avLst/>
          </a:prstGeom>
        </p:spPr>
      </p:pic>
      <p:pic>
        <p:nvPicPr>
          <p:cNvPr id="13" name="Picture 12" descr="DSC_0904.JPG"/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91400" y="0"/>
            <a:ext cx="1524000" cy="1013298"/>
          </a:xfrm>
          <a:prstGeom prst="rect">
            <a:avLst/>
          </a:prstGeom>
        </p:spPr>
      </p:pic>
      <p:pic>
        <p:nvPicPr>
          <p:cNvPr id="14" name="Picture 13" descr="n13708504_39859036_484.jpg"/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19801" y="1"/>
            <a:ext cx="1371600" cy="1028700"/>
          </a:xfrm>
          <a:prstGeom prst="rect">
            <a:avLst/>
          </a:prstGeom>
        </p:spPr>
      </p:pic>
      <p:pic>
        <p:nvPicPr>
          <p:cNvPr id="15" name="Picture 14" descr="n13708504_39858999_8464.jpg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6600" y="1"/>
            <a:ext cx="1371600" cy="10287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0" y="990600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5865812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937846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Berlin Sans FB" pitchFamily="34" charset="0"/>
              </a:rPr>
              <a:t>On-Campus Living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724" y="1902208"/>
            <a:ext cx="6705600" cy="378565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600" u="sng" dirty="0">
                <a:solidFill>
                  <a:prstClr val="black"/>
                </a:solidFill>
              </a:rPr>
              <a:t>Co-educational Housing</a:t>
            </a:r>
            <a:r>
              <a:rPr lang="en-US" sz="1600" dirty="0">
                <a:solidFill>
                  <a:prstClr val="black"/>
                </a:solidFill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Earhart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First Street Towers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Third Street Suites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Hillenbrand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Meredith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Harrison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McCutcheon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Owen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Shreve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Wiley</a:t>
            </a:r>
          </a:p>
          <a:p>
            <a:pPr lvl="1">
              <a:buFont typeface="Arial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1600" u="sng" dirty="0">
                <a:solidFill>
                  <a:prstClr val="black"/>
                </a:solidFill>
              </a:rPr>
              <a:t>Male Housing</a:t>
            </a:r>
            <a:r>
              <a:rPr lang="en-US" sz="1600" dirty="0">
                <a:solidFill>
                  <a:prstClr val="black"/>
                </a:solidFill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Cary Quadrangle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Tarkington Hall</a:t>
            </a:r>
          </a:p>
          <a:p>
            <a:pPr lvl="0">
              <a:buFont typeface="Arial" pitchFamily="34" charset="0"/>
              <a:buChar char="•"/>
            </a:pPr>
            <a:r>
              <a:rPr lang="en-US" sz="1600" u="sng" dirty="0">
                <a:solidFill>
                  <a:prstClr val="black"/>
                </a:solidFill>
              </a:rPr>
              <a:t>Female Housing</a:t>
            </a:r>
            <a:r>
              <a:rPr lang="en-US" sz="1600" dirty="0">
                <a:solidFill>
                  <a:prstClr val="black"/>
                </a:solidFill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Windsor Hall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Purdue Village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Hilltop Apartments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2-4 per room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Self catering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Hawkins Hall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20 years +</a:t>
            </a:r>
          </a:p>
          <a:p>
            <a:pPr lvl="1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9567" y="1982788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14"/>
              </a:rPr>
              <a:t>Housing Choices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5"/>
          <a:srcRect l="20747" t="1368" r="2941" b="6230"/>
          <a:stretch/>
        </p:blipFill>
        <p:spPr>
          <a:xfrm>
            <a:off x="5294435" y="2785552"/>
            <a:ext cx="3697165" cy="234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03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SC_0926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0" y="0"/>
            <a:ext cx="1528267" cy="1016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5330825"/>
            <a:ext cx="3124200" cy="765175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latin typeface="Berlin Sans FB Demi" pitchFamily="34" charset="0"/>
              </a:rPr>
              <a:t>Purdue University </a:t>
            </a:r>
          </a:p>
        </p:txBody>
      </p:sp>
      <p:pic>
        <p:nvPicPr>
          <p:cNvPr id="4" name="Picture 3" descr="DSC_0891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5844702"/>
            <a:ext cx="1524000" cy="1013298"/>
          </a:xfrm>
          <a:prstGeom prst="rect">
            <a:avLst/>
          </a:prstGeom>
        </p:spPr>
      </p:pic>
      <p:pic>
        <p:nvPicPr>
          <p:cNvPr id="5" name="Picture 4" descr="DSC_1808.JP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24200" y="5844702"/>
            <a:ext cx="1524000" cy="1013298"/>
          </a:xfrm>
          <a:prstGeom prst="rect">
            <a:avLst/>
          </a:prstGeom>
        </p:spPr>
      </p:pic>
      <p:pic>
        <p:nvPicPr>
          <p:cNvPr id="6" name="Picture 5" descr="purdue pete.JP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5829300"/>
            <a:ext cx="1371600" cy="1028700"/>
          </a:xfrm>
          <a:prstGeom prst="rect">
            <a:avLst/>
          </a:prstGeom>
        </p:spPr>
      </p:pic>
      <p:pic>
        <p:nvPicPr>
          <p:cNvPr id="7" name="Picture 6" descr="DSC_1636.jp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1542" y="5867401"/>
            <a:ext cx="1520658" cy="990600"/>
          </a:xfrm>
          <a:prstGeom prst="rect">
            <a:avLst/>
          </a:prstGeom>
        </p:spPr>
      </p:pic>
      <p:pic>
        <p:nvPicPr>
          <p:cNvPr id="8" name="Picture 7" descr="DSC_0920.JPG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30137" y="5867400"/>
            <a:ext cx="1489863" cy="990600"/>
          </a:xfrm>
          <a:prstGeom prst="rect">
            <a:avLst/>
          </a:prstGeom>
        </p:spPr>
      </p:pic>
      <p:pic>
        <p:nvPicPr>
          <p:cNvPr id="10" name="Picture 9" descr="http://www.purdue.edu/orientation/pages/new_to_purdue/photos/voter.jpg"/>
          <p:cNvPicPr/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43800" y="5867400"/>
            <a:ext cx="1371600" cy="990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big_drum.jpg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0"/>
            <a:ext cx="1524000" cy="1016000"/>
          </a:xfrm>
          <a:prstGeom prst="rect">
            <a:avLst/>
          </a:prstGeom>
        </p:spPr>
      </p:pic>
      <p:pic>
        <p:nvPicPr>
          <p:cNvPr id="12" name="Picture 11" descr="autumn_leaves.jpg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0"/>
            <a:ext cx="1524000" cy="1016000"/>
          </a:xfrm>
          <a:prstGeom prst="rect">
            <a:avLst/>
          </a:prstGeom>
        </p:spPr>
      </p:pic>
      <p:pic>
        <p:nvPicPr>
          <p:cNvPr id="13" name="Picture 12" descr="DSC_0904.JPG"/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91400" y="0"/>
            <a:ext cx="1524000" cy="1013298"/>
          </a:xfrm>
          <a:prstGeom prst="rect">
            <a:avLst/>
          </a:prstGeom>
        </p:spPr>
      </p:pic>
      <p:pic>
        <p:nvPicPr>
          <p:cNvPr id="14" name="Picture 13" descr="n13708504_39859036_484.jpg"/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19801" y="1"/>
            <a:ext cx="1371600" cy="1028700"/>
          </a:xfrm>
          <a:prstGeom prst="rect">
            <a:avLst/>
          </a:prstGeom>
        </p:spPr>
      </p:pic>
      <p:pic>
        <p:nvPicPr>
          <p:cNvPr id="15" name="Picture 14" descr="n13708504_39858999_8464.jpg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6600" y="1"/>
            <a:ext cx="1371600" cy="10287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0" y="990600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5865812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5300" y="1736101"/>
            <a:ext cx="8153400" cy="255454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Benefits: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Self catering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More privacy and space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Less expensive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u="sng" dirty="0"/>
              <a:t>Cooperative Housing</a:t>
            </a:r>
            <a:r>
              <a:rPr lang="en-US" sz="2000" dirty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Group living -  20-60 students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5 men’s houses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7 women’s houses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3-5 hours of house duties</a:t>
            </a:r>
          </a:p>
          <a:p>
            <a:pPr>
              <a:buFont typeface="Arial" pitchFamily="34" charset="0"/>
              <a:buChar char="•"/>
            </a:pPr>
            <a:r>
              <a:rPr lang="en-US" sz="2000" u="sng" dirty="0"/>
              <a:t>Apartments</a:t>
            </a:r>
            <a:r>
              <a:rPr lang="en-US" sz="2000" dirty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Sublease or short-leases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Search online for apartment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890886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Berlin Sans FB" pitchFamily="34" charset="0"/>
              </a:rPr>
              <a:t>Off-Campus Accommodation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24200" y="49646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14"/>
              </a:rPr>
              <a:t>http://purduecooperatives.org/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10242" name="Picture 2" descr="http://www.stewartcoop.org/Pictures/blizzard.jpg"/>
          <p:cNvPicPr>
            <a:picLocks noChangeAspect="1" noChangeArrowheads="1"/>
          </p:cNvPicPr>
          <p:nvPr/>
        </p:nvPicPr>
        <p:blipFill>
          <a:blip r:embed="rId15"/>
          <a:srcRect t="7843"/>
          <a:stretch>
            <a:fillRect/>
          </a:stretch>
        </p:blipFill>
        <p:spPr bwMode="auto">
          <a:xfrm>
            <a:off x="304800" y="3249706"/>
            <a:ext cx="2133600" cy="1474694"/>
          </a:xfrm>
          <a:prstGeom prst="rect">
            <a:avLst/>
          </a:prstGeom>
          <a:noFill/>
        </p:spPr>
      </p:pic>
      <p:pic>
        <p:nvPicPr>
          <p:cNvPr id="10244" name="Picture 4" descr="http://www.purduecooperatives.org/Content/photo_gallery/male_housing_pics/chauncey/my%20camera%20165.jpg"/>
          <p:cNvPicPr>
            <a:picLocks noChangeAspect="1" noChangeArrowheads="1"/>
          </p:cNvPicPr>
          <p:nvPr/>
        </p:nvPicPr>
        <p:blipFill>
          <a:blip r:embed="rId16" cstate="print"/>
          <a:srcRect r="2597" b="6493"/>
          <a:stretch>
            <a:fillRect/>
          </a:stretch>
        </p:blipFill>
        <p:spPr bwMode="auto">
          <a:xfrm>
            <a:off x="2438400" y="3581400"/>
            <a:ext cx="1905000" cy="1371600"/>
          </a:xfrm>
          <a:prstGeom prst="rect">
            <a:avLst/>
          </a:prstGeom>
          <a:noFill/>
        </p:spPr>
      </p:pic>
      <p:pic>
        <p:nvPicPr>
          <p:cNvPr id="11266" name="Picture 2" descr="http://photos-d.ak.fbcdn.net/photos-ak-snc1/v314/238/55/528712443/n528712443_855531_9331.jpg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 t="5298" r="4636" b="18764"/>
          <a:stretch>
            <a:fillRect/>
          </a:stretch>
        </p:blipFill>
        <p:spPr bwMode="auto">
          <a:xfrm>
            <a:off x="7086600" y="4253523"/>
            <a:ext cx="1828800" cy="109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www.purdue.edu/recsports/facilities/indoor/pics/indoorsocc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581400"/>
            <a:ext cx="2495550" cy="1628776"/>
          </a:xfrm>
          <a:prstGeom prst="rect">
            <a:avLst/>
          </a:prstGeom>
          <a:noFill/>
        </p:spPr>
      </p:pic>
      <p:pic>
        <p:nvPicPr>
          <p:cNvPr id="9220" name="Picture 4" descr="http://www.purdue.edu/recsports/facilities/indoor/pics/aqua1.jpg"/>
          <p:cNvPicPr>
            <a:picLocks noChangeAspect="1" noChangeArrowheads="1"/>
          </p:cNvPicPr>
          <p:nvPr/>
        </p:nvPicPr>
        <p:blipFill>
          <a:blip r:embed="rId3"/>
          <a:srcRect b="6433"/>
          <a:stretch>
            <a:fillRect/>
          </a:stretch>
        </p:blipFill>
        <p:spPr bwMode="auto">
          <a:xfrm>
            <a:off x="6648450" y="2057400"/>
            <a:ext cx="2495550" cy="1524000"/>
          </a:xfrm>
          <a:prstGeom prst="rect">
            <a:avLst/>
          </a:prstGeom>
          <a:noFill/>
        </p:spPr>
      </p:pic>
      <p:pic>
        <p:nvPicPr>
          <p:cNvPr id="19" name="Picture 2" descr="Image. Last fall, Purdue Pete (Andy Fordice) tried to get fans to “Boiler Up” for the Purdue football team during their 43-10 victory over Illinois."/>
          <p:cNvPicPr>
            <a:picLocks noChangeAspect="1" noChangeArrowheads="1"/>
          </p:cNvPicPr>
          <p:nvPr/>
        </p:nvPicPr>
        <p:blipFill>
          <a:blip r:embed="rId4"/>
          <a:srcRect r="3283" b="3030"/>
          <a:stretch>
            <a:fillRect/>
          </a:stretch>
        </p:blipFill>
        <p:spPr bwMode="auto">
          <a:xfrm>
            <a:off x="5270566" y="1722802"/>
            <a:ext cx="1406459" cy="1875278"/>
          </a:xfrm>
          <a:prstGeom prst="rect">
            <a:avLst/>
          </a:prstGeom>
          <a:noFill/>
        </p:spPr>
      </p:pic>
      <p:pic>
        <p:nvPicPr>
          <p:cNvPr id="9224" name="Picture 8" descr="http://grfx.cstv.com/photos/schools/pur/sports/w-baskbl/auto_action/2479858.jpeg"/>
          <p:cNvPicPr>
            <a:picLocks noChangeAspect="1" noChangeArrowheads="1"/>
          </p:cNvPicPr>
          <p:nvPr/>
        </p:nvPicPr>
        <p:blipFill>
          <a:blip r:embed="rId5"/>
          <a:srcRect l="5333" t="3200" r="9333" b="26400"/>
          <a:stretch>
            <a:fillRect/>
          </a:stretch>
        </p:blipFill>
        <p:spPr bwMode="auto">
          <a:xfrm>
            <a:off x="6705600" y="3581400"/>
            <a:ext cx="1219200" cy="1676400"/>
          </a:xfrm>
          <a:prstGeom prst="rect">
            <a:avLst/>
          </a:prstGeom>
          <a:noFill/>
        </p:spPr>
      </p:pic>
      <p:pic>
        <p:nvPicPr>
          <p:cNvPr id="16" name="Picture 15" descr="DSC_0926.JP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0" y="0"/>
            <a:ext cx="1528267" cy="1016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5330825"/>
            <a:ext cx="3124200" cy="765175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latin typeface="Berlin Sans FB Demi" pitchFamily="34" charset="0"/>
              </a:rPr>
              <a:t>Purdue University </a:t>
            </a:r>
          </a:p>
        </p:txBody>
      </p:sp>
      <p:pic>
        <p:nvPicPr>
          <p:cNvPr id="4" name="Picture 3" descr="DSC_0891.JPG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5844702"/>
            <a:ext cx="1524000" cy="1013298"/>
          </a:xfrm>
          <a:prstGeom prst="rect">
            <a:avLst/>
          </a:prstGeom>
        </p:spPr>
      </p:pic>
      <p:pic>
        <p:nvPicPr>
          <p:cNvPr id="5" name="Picture 4" descr="DSC_1808.JPG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24200" y="5844702"/>
            <a:ext cx="1524000" cy="1013298"/>
          </a:xfrm>
          <a:prstGeom prst="rect">
            <a:avLst/>
          </a:prstGeom>
        </p:spPr>
      </p:pic>
      <p:pic>
        <p:nvPicPr>
          <p:cNvPr id="6" name="Picture 5" descr="purdue pete.JPG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5829300"/>
            <a:ext cx="1371600" cy="1028700"/>
          </a:xfrm>
          <a:prstGeom prst="rect">
            <a:avLst/>
          </a:prstGeom>
        </p:spPr>
      </p:pic>
      <p:pic>
        <p:nvPicPr>
          <p:cNvPr id="7" name="Picture 6" descr="DSC_1636.jpg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1542" y="5867401"/>
            <a:ext cx="1520658" cy="990600"/>
          </a:xfrm>
          <a:prstGeom prst="rect">
            <a:avLst/>
          </a:prstGeom>
        </p:spPr>
      </p:pic>
      <p:pic>
        <p:nvPicPr>
          <p:cNvPr id="8" name="Picture 7" descr="DSC_0920.JPG"/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30137" y="5867400"/>
            <a:ext cx="1489863" cy="990600"/>
          </a:xfrm>
          <a:prstGeom prst="rect">
            <a:avLst/>
          </a:prstGeom>
        </p:spPr>
      </p:pic>
      <p:pic>
        <p:nvPicPr>
          <p:cNvPr id="10" name="Picture 9" descr="http://www.purdue.edu/orientation/pages/new_to_purdue/photos/voter.jpg"/>
          <p:cNvPicPr/>
          <p:nvPr/>
        </p:nvPicPr>
        <p:blipFill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43800" y="5867400"/>
            <a:ext cx="1371600" cy="990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big_drum.jpg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0"/>
            <a:ext cx="1524000" cy="1016000"/>
          </a:xfrm>
          <a:prstGeom prst="rect">
            <a:avLst/>
          </a:prstGeom>
        </p:spPr>
      </p:pic>
      <p:pic>
        <p:nvPicPr>
          <p:cNvPr id="12" name="Picture 11" descr="autumn_leaves.jpg"/>
          <p:cNvPicPr>
            <a:picLocks noChangeAspect="1"/>
          </p:cNvPicPr>
          <p:nvPr/>
        </p:nvPicPr>
        <p:blipFill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0"/>
            <a:ext cx="1524000" cy="1016000"/>
          </a:xfrm>
          <a:prstGeom prst="rect">
            <a:avLst/>
          </a:prstGeom>
        </p:spPr>
      </p:pic>
      <p:pic>
        <p:nvPicPr>
          <p:cNvPr id="13" name="Picture 12" descr="DSC_0904.JPG"/>
          <p:cNvPicPr>
            <a:picLocks noChangeAspect="1"/>
          </p:cNvPicPr>
          <p:nvPr/>
        </p:nvPicPr>
        <p:blipFill>
          <a:blip r:embed="rId1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91400" y="0"/>
            <a:ext cx="1524000" cy="1013298"/>
          </a:xfrm>
          <a:prstGeom prst="rect">
            <a:avLst/>
          </a:prstGeom>
        </p:spPr>
      </p:pic>
      <p:pic>
        <p:nvPicPr>
          <p:cNvPr id="14" name="Picture 13" descr="n13708504_39859036_484.jpg"/>
          <p:cNvPicPr>
            <a:picLocks noChangeAspect="1"/>
          </p:cNvPicPr>
          <p:nvPr/>
        </p:nvPicPr>
        <p:blipFill>
          <a:blip r:embed="rId1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19801" y="1"/>
            <a:ext cx="1371600" cy="1028700"/>
          </a:xfrm>
          <a:prstGeom prst="rect">
            <a:avLst/>
          </a:prstGeom>
        </p:spPr>
      </p:pic>
      <p:pic>
        <p:nvPicPr>
          <p:cNvPr id="15" name="Picture 14" descr="n13708504_39858999_8464.jpg"/>
          <p:cNvPicPr>
            <a:picLocks noChangeAspect="1"/>
          </p:cNvPicPr>
          <p:nvPr/>
        </p:nvPicPr>
        <p:blipFill>
          <a:blip r:embed="rId1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6600" y="1"/>
            <a:ext cx="1371600" cy="10287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0" y="990600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5865812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200" y="1807554"/>
            <a:ext cx="8153400" cy="342899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u="sng" dirty="0"/>
              <a:t>Spectator sports</a:t>
            </a:r>
            <a:r>
              <a:rPr lang="en-US" dirty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Big 10 Athletic Conference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Fall: American football, volleyball, soccer, tennis, cross-country, golf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Spring: basketball, swimming, track and field, baseball, wrestling</a:t>
            </a:r>
          </a:p>
          <a:p>
            <a:pPr>
              <a:buFont typeface="Arial" pitchFamily="34" charset="0"/>
              <a:buChar char="•"/>
            </a:pPr>
            <a:r>
              <a:rPr lang="en-US" u="sng" dirty="0"/>
              <a:t>Recreational Sports Center</a:t>
            </a:r>
            <a:r>
              <a:rPr lang="en-US" dirty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Free for students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Weight training, indoor soccer, racquetball, basketball, handball, swimming, aerobics, rock climbing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Club sports teams (Skiing)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248" y="925325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Berlin Sans FB" pitchFamily="34" charset="0"/>
              </a:rPr>
              <a:t>Student Life - Sports </a:t>
            </a:r>
          </a:p>
        </p:txBody>
      </p:sp>
      <p:pic>
        <p:nvPicPr>
          <p:cNvPr id="9226" name="Picture 10" descr="http://grfx.cstv.com/photos/schools/pur/sports/m-tennis/auto_action/2460340.jpeg"/>
          <p:cNvPicPr>
            <a:picLocks noChangeAspect="1" noChangeArrowheads="1"/>
          </p:cNvPicPr>
          <p:nvPr/>
        </p:nvPicPr>
        <p:blipFill>
          <a:blip r:embed="rId18"/>
          <a:srcRect r="14667" b="29600"/>
          <a:stretch>
            <a:fillRect/>
          </a:stretch>
        </p:blipFill>
        <p:spPr bwMode="auto">
          <a:xfrm>
            <a:off x="7924800" y="3581400"/>
            <a:ext cx="12192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SC_0926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0" y="0"/>
            <a:ext cx="1528267" cy="1016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5330825"/>
            <a:ext cx="3124200" cy="765175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latin typeface="Berlin Sans FB Demi" pitchFamily="34" charset="0"/>
              </a:rPr>
              <a:t>Purdue University </a:t>
            </a:r>
          </a:p>
        </p:txBody>
      </p:sp>
      <p:pic>
        <p:nvPicPr>
          <p:cNvPr id="4" name="Picture 3" descr="DSC_0891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5844702"/>
            <a:ext cx="1524000" cy="1013298"/>
          </a:xfrm>
          <a:prstGeom prst="rect">
            <a:avLst/>
          </a:prstGeom>
        </p:spPr>
      </p:pic>
      <p:pic>
        <p:nvPicPr>
          <p:cNvPr id="5" name="Picture 4" descr="DSC_1808.JP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24200" y="5844702"/>
            <a:ext cx="1524000" cy="1013298"/>
          </a:xfrm>
          <a:prstGeom prst="rect">
            <a:avLst/>
          </a:prstGeom>
        </p:spPr>
      </p:pic>
      <p:pic>
        <p:nvPicPr>
          <p:cNvPr id="6" name="Picture 5" descr="purdue pete.JP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5829300"/>
            <a:ext cx="1371600" cy="1028700"/>
          </a:xfrm>
          <a:prstGeom prst="rect">
            <a:avLst/>
          </a:prstGeom>
        </p:spPr>
      </p:pic>
      <p:pic>
        <p:nvPicPr>
          <p:cNvPr id="7" name="Picture 6" descr="DSC_1636.jp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1542" y="5867401"/>
            <a:ext cx="1520658" cy="990600"/>
          </a:xfrm>
          <a:prstGeom prst="rect">
            <a:avLst/>
          </a:prstGeom>
        </p:spPr>
      </p:pic>
      <p:pic>
        <p:nvPicPr>
          <p:cNvPr id="8" name="Picture 7" descr="DSC_0920.JPG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30137" y="5867400"/>
            <a:ext cx="1489863" cy="990600"/>
          </a:xfrm>
          <a:prstGeom prst="rect">
            <a:avLst/>
          </a:prstGeom>
        </p:spPr>
      </p:pic>
      <p:pic>
        <p:nvPicPr>
          <p:cNvPr id="10" name="Picture 9" descr="http://www.purdue.edu/orientation/pages/new_to_purdue/photos/voter.jpg"/>
          <p:cNvPicPr/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43800" y="5867400"/>
            <a:ext cx="1371600" cy="990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big_drum.jpg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0"/>
            <a:ext cx="1524000" cy="1016000"/>
          </a:xfrm>
          <a:prstGeom prst="rect">
            <a:avLst/>
          </a:prstGeom>
        </p:spPr>
      </p:pic>
      <p:pic>
        <p:nvPicPr>
          <p:cNvPr id="12" name="Picture 11" descr="autumn_leaves.jpg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0"/>
            <a:ext cx="1524000" cy="1016000"/>
          </a:xfrm>
          <a:prstGeom prst="rect">
            <a:avLst/>
          </a:prstGeom>
        </p:spPr>
      </p:pic>
      <p:pic>
        <p:nvPicPr>
          <p:cNvPr id="13" name="Picture 12" descr="DSC_0904.JPG"/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91400" y="0"/>
            <a:ext cx="1524000" cy="1013298"/>
          </a:xfrm>
          <a:prstGeom prst="rect">
            <a:avLst/>
          </a:prstGeom>
        </p:spPr>
      </p:pic>
      <p:pic>
        <p:nvPicPr>
          <p:cNvPr id="14" name="Picture 13" descr="n13708504_39859036_484.jpg"/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19801" y="1"/>
            <a:ext cx="1371600" cy="1028700"/>
          </a:xfrm>
          <a:prstGeom prst="rect">
            <a:avLst/>
          </a:prstGeom>
        </p:spPr>
      </p:pic>
      <p:pic>
        <p:nvPicPr>
          <p:cNvPr id="15" name="Picture 14" descr="n13708504_39858999_8464.jpg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6600" y="1"/>
            <a:ext cx="1371600" cy="10287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0" y="990600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5865812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9985" y="1751406"/>
            <a:ext cx="9067800" cy="317009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Performing Arts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Purdue Convocations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Musicals, rock concerts, opera, symphony, dance performances, jazz, orchestra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Purdue’s Theater Department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Movies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PSUB – Fowler movie night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Wabash Landing (walking distance)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Eastside 9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Lafayette 7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932633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Berlin Sans FB" pitchFamily="34" charset="0"/>
              </a:rPr>
              <a:t>Student Life – Arts &amp; Movies </a:t>
            </a:r>
          </a:p>
        </p:txBody>
      </p:sp>
      <p:pic>
        <p:nvPicPr>
          <p:cNvPr id="32770" name="Picture 2" descr="Madelin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647128" y="2846563"/>
            <a:ext cx="2021944" cy="2251712"/>
          </a:xfrm>
          <a:prstGeom prst="rect">
            <a:avLst/>
          </a:prstGeom>
          <a:noFill/>
        </p:spPr>
      </p:pic>
      <p:pic>
        <p:nvPicPr>
          <p:cNvPr id="32772" name="Picture 4" descr="Mingus Big Band"/>
          <p:cNvPicPr>
            <a:picLocks noChangeAspect="1" noChangeArrowheads="1"/>
          </p:cNvPicPr>
          <p:nvPr/>
        </p:nvPicPr>
        <p:blipFill>
          <a:blip r:embed="rId15"/>
          <a:srcRect r="1818" b="36000"/>
          <a:stretch>
            <a:fillRect/>
          </a:stretch>
        </p:blipFill>
        <p:spPr bwMode="auto">
          <a:xfrm>
            <a:off x="444012" y="3739107"/>
            <a:ext cx="2111619" cy="187699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79701" y="3732603"/>
            <a:ext cx="2784597" cy="149939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SC_0926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0" y="0"/>
            <a:ext cx="1528267" cy="1016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5330825"/>
            <a:ext cx="3124200" cy="765175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latin typeface="Berlin Sans FB Demi" pitchFamily="34" charset="0"/>
              </a:rPr>
              <a:t>Purdue University </a:t>
            </a:r>
          </a:p>
        </p:txBody>
      </p:sp>
      <p:pic>
        <p:nvPicPr>
          <p:cNvPr id="4" name="Picture 3" descr="DSC_0891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5844702"/>
            <a:ext cx="1524000" cy="1013298"/>
          </a:xfrm>
          <a:prstGeom prst="rect">
            <a:avLst/>
          </a:prstGeom>
        </p:spPr>
      </p:pic>
      <p:pic>
        <p:nvPicPr>
          <p:cNvPr id="5" name="Picture 4" descr="DSC_1808.JP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24200" y="5844702"/>
            <a:ext cx="1524000" cy="1013298"/>
          </a:xfrm>
          <a:prstGeom prst="rect">
            <a:avLst/>
          </a:prstGeom>
        </p:spPr>
      </p:pic>
      <p:pic>
        <p:nvPicPr>
          <p:cNvPr id="6" name="Picture 5" descr="purdue pete.JP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5829300"/>
            <a:ext cx="1371600" cy="1028700"/>
          </a:xfrm>
          <a:prstGeom prst="rect">
            <a:avLst/>
          </a:prstGeom>
        </p:spPr>
      </p:pic>
      <p:pic>
        <p:nvPicPr>
          <p:cNvPr id="7" name="Picture 6" descr="DSC_1636.jp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1542" y="5867401"/>
            <a:ext cx="1520658" cy="990600"/>
          </a:xfrm>
          <a:prstGeom prst="rect">
            <a:avLst/>
          </a:prstGeom>
        </p:spPr>
      </p:pic>
      <p:pic>
        <p:nvPicPr>
          <p:cNvPr id="8" name="Picture 7" descr="DSC_0920.JPG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30137" y="5867400"/>
            <a:ext cx="1489863" cy="990600"/>
          </a:xfrm>
          <a:prstGeom prst="rect">
            <a:avLst/>
          </a:prstGeom>
        </p:spPr>
      </p:pic>
      <p:pic>
        <p:nvPicPr>
          <p:cNvPr id="10" name="Picture 9" descr="http://www.purdue.edu/orientation/pages/new_to_purdue/photos/voter.jpg"/>
          <p:cNvPicPr/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43800" y="5867400"/>
            <a:ext cx="1371600" cy="990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big_drum.jpg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0"/>
            <a:ext cx="1524000" cy="1016000"/>
          </a:xfrm>
          <a:prstGeom prst="rect">
            <a:avLst/>
          </a:prstGeom>
        </p:spPr>
      </p:pic>
      <p:pic>
        <p:nvPicPr>
          <p:cNvPr id="12" name="Picture 11" descr="autumn_leaves.jpg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0"/>
            <a:ext cx="1524000" cy="1016000"/>
          </a:xfrm>
          <a:prstGeom prst="rect">
            <a:avLst/>
          </a:prstGeom>
        </p:spPr>
      </p:pic>
      <p:pic>
        <p:nvPicPr>
          <p:cNvPr id="13" name="Picture 12" descr="DSC_0904.JPG"/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91400" y="0"/>
            <a:ext cx="1524000" cy="1013298"/>
          </a:xfrm>
          <a:prstGeom prst="rect">
            <a:avLst/>
          </a:prstGeom>
        </p:spPr>
      </p:pic>
      <p:pic>
        <p:nvPicPr>
          <p:cNvPr id="14" name="Picture 13" descr="n13708504_39859036_484.jpg"/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19801" y="1"/>
            <a:ext cx="1371600" cy="1028700"/>
          </a:xfrm>
          <a:prstGeom prst="rect">
            <a:avLst/>
          </a:prstGeom>
        </p:spPr>
      </p:pic>
      <p:pic>
        <p:nvPicPr>
          <p:cNvPr id="15" name="Picture 14" descr="n13708504_39858999_8464.jpg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6600" y="1"/>
            <a:ext cx="1371600" cy="10287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0" y="990600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5865812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4800" y="1913930"/>
            <a:ext cx="8686800" cy="31242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u="sng" dirty="0"/>
              <a:t>Grocery Stores</a:t>
            </a:r>
            <a:r>
              <a:rPr lang="en-US" dirty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Marsh, Payless, Wal-Mart, Meijer</a:t>
            </a:r>
          </a:p>
          <a:p>
            <a:pPr>
              <a:buFont typeface="Arial" pitchFamily="34" charset="0"/>
              <a:buChar char="•"/>
            </a:pPr>
            <a:r>
              <a:rPr lang="en-US" u="sng" dirty="0"/>
              <a:t>Clothes</a:t>
            </a:r>
            <a:r>
              <a:rPr lang="en-US" dirty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Tippecanoe Mall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u="sng" dirty="0"/>
              <a:t>Local bars and restaurants</a:t>
            </a:r>
            <a:r>
              <a:rPr lang="en-US" dirty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Over 250 restaurants in the area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Popular bars close to campus</a:t>
            </a:r>
          </a:p>
          <a:p>
            <a:pPr lvl="2">
              <a:buFont typeface="Arial" pitchFamily="34" charset="0"/>
              <a:buChar char="•"/>
            </a:pPr>
            <a:r>
              <a:rPr lang="en-US" dirty="0"/>
              <a:t>Must be 21 years of age </a:t>
            </a:r>
          </a:p>
          <a:p>
            <a:pPr lvl="2">
              <a:buFont typeface="Arial" pitchFamily="34" charset="0"/>
              <a:buChar char="•"/>
            </a:pPr>
            <a:endParaRPr lang="en-US" dirty="0"/>
          </a:p>
          <a:p>
            <a:pPr lvl="2"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u="sng" dirty="0"/>
              <a:t>Fast food</a:t>
            </a:r>
            <a:r>
              <a:rPr lang="en-US" dirty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Subway, Arby’s, Domino’s, Taco Bell, Papa John’s, McDonald’s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941983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Berlin Sans FB" pitchFamily="34" charset="0"/>
              </a:rPr>
              <a:t>Shopping &amp; Dining</a:t>
            </a:r>
          </a:p>
        </p:txBody>
      </p:sp>
      <p:pic>
        <p:nvPicPr>
          <p:cNvPr id="19" name="Picture 8" descr="Hogeye Navvy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86400" y="3505200"/>
            <a:ext cx="2133600" cy="1600200"/>
          </a:xfrm>
          <a:prstGeom prst="rect">
            <a:avLst/>
          </a:prstGeom>
          <a:noFill/>
        </p:spPr>
      </p:pic>
      <p:pic>
        <p:nvPicPr>
          <p:cNvPr id="23" name="Picture 10" descr="http://www.scottysbrewhouse.com/uGallery/config/autoCropFull.asp?Image=\uploads\3633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620000" y="3048000"/>
            <a:ext cx="1524000" cy="1524000"/>
          </a:xfrm>
          <a:prstGeom prst="rect">
            <a:avLst/>
          </a:prstGeom>
          <a:noFill/>
        </p:spPr>
      </p:pic>
      <p:pic>
        <p:nvPicPr>
          <p:cNvPr id="24" name="Picture 23" descr="n13708504_39859031_6923.jpg"/>
          <p:cNvPicPr>
            <a:picLocks noChangeAspect="1"/>
          </p:cNvPicPr>
          <p:nvPr/>
        </p:nvPicPr>
        <p:blipFill>
          <a:blip r:embed="rId16" cstate="print">
            <a:lum bright="10000"/>
          </a:blip>
          <a:stretch>
            <a:fillRect/>
          </a:stretch>
        </p:blipFill>
        <p:spPr>
          <a:xfrm>
            <a:off x="4165600" y="2857500"/>
            <a:ext cx="1727199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SC_0926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0" y="0"/>
            <a:ext cx="1528267" cy="1016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5330825"/>
            <a:ext cx="3124200" cy="765175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latin typeface="Berlin Sans FB Demi" pitchFamily="34" charset="0"/>
              </a:rPr>
              <a:t>Purdue University </a:t>
            </a:r>
          </a:p>
        </p:txBody>
      </p:sp>
      <p:pic>
        <p:nvPicPr>
          <p:cNvPr id="4" name="Picture 3" descr="DSC_0891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5844702"/>
            <a:ext cx="1524000" cy="1013298"/>
          </a:xfrm>
          <a:prstGeom prst="rect">
            <a:avLst/>
          </a:prstGeom>
        </p:spPr>
      </p:pic>
      <p:pic>
        <p:nvPicPr>
          <p:cNvPr id="5" name="Picture 4" descr="DSC_1808.JP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24200" y="5844702"/>
            <a:ext cx="1524000" cy="1013298"/>
          </a:xfrm>
          <a:prstGeom prst="rect">
            <a:avLst/>
          </a:prstGeom>
        </p:spPr>
      </p:pic>
      <p:pic>
        <p:nvPicPr>
          <p:cNvPr id="6" name="Picture 5" descr="purdue pete.JP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5829300"/>
            <a:ext cx="1371600" cy="1028700"/>
          </a:xfrm>
          <a:prstGeom prst="rect">
            <a:avLst/>
          </a:prstGeom>
        </p:spPr>
      </p:pic>
      <p:pic>
        <p:nvPicPr>
          <p:cNvPr id="7" name="Picture 6" descr="DSC_1636.jp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1542" y="5867401"/>
            <a:ext cx="1520658" cy="990600"/>
          </a:xfrm>
          <a:prstGeom prst="rect">
            <a:avLst/>
          </a:prstGeom>
        </p:spPr>
      </p:pic>
      <p:pic>
        <p:nvPicPr>
          <p:cNvPr id="8" name="Picture 7" descr="DSC_0920.JPG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30137" y="5867400"/>
            <a:ext cx="1489863" cy="990600"/>
          </a:xfrm>
          <a:prstGeom prst="rect">
            <a:avLst/>
          </a:prstGeom>
        </p:spPr>
      </p:pic>
      <p:pic>
        <p:nvPicPr>
          <p:cNvPr id="10" name="Picture 9" descr="http://www.purdue.edu/orientation/pages/new_to_purdue/photos/voter.jpg"/>
          <p:cNvPicPr/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43800" y="5867400"/>
            <a:ext cx="1371600" cy="990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big_drum.jpg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0"/>
            <a:ext cx="1524000" cy="1016000"/>
          </a:xfrm>
          <a:prstGeom prst="rect">
            <a:avLst/>
          </a:prstGeom>
        </p:spPr>
      </p:pic>
      <p:pic>
        <p:nvPicPr>
          <p:cNvPr id="12" name="Picture 11" descr="autumn_leaves.jpg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0"/>
            <a:ext cx="1524000" cy="1016000"/>
          </a:xfrm>
          <a:prstGeom prst="rect">
            <a:avLst/>
          </a:prstGeom>
        </p:spPr>
      </p:pic>
      <p:pic>
        <p:nvPicPr>
          <p:cNvPr id="13" name="Picture 12" descr="DSC_0904.JPG"/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91400" y="0"/>
            <a:ext cx="1524000" cy="1013298"/>
          </a:xfrm>
          <a:prstGeom prst="rect">
            <a:avLst/>
          </a:prstGeom>
        </p:spPr>
      </p:pic>
      <p:pic>
        <p:nvPicPr>
          <p:cNvPr id="14" name="Picture 13" descr="n13708504_39859036_484.jpg"/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19801" y="1"/>
            <a:ext cx="1371600" cy="1028700"/>
          </a:xfrm>
          <a:prstGeom prst="rect">
            <a:avLst/>
          </a:prstGeom>
        </p:spPr>
      </p:pic>
      <p:pic>
        <p:nvPicPr>
          <p:cNvPr id="15" name="Picture 14" descr="n13708504_39858999_8464.jpg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6600" y="1"/>
            <a:ext cx="1371600" cy="10287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0" y="990600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5865812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2899" y="1806407"/>
            <a:ext cx="8153400" cy="224676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Over 1000 student organizations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85 internationally focused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Reasons to join: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Meet friends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Develop skills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Become active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Learn something new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Types of organizations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Sports club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Academic organization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Volunteering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Political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Professional group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International student club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911523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Berlin Sans FB" pitchFamily="34" charset="0"/>
              </a:rPr>
              <a:t>Student Organizations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19399" y="4191000"/>
            <a:ext cx="3200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  <a:hlinkClick r:id="rId14"/>
              </a:rPr>
              <a:t>https://boilerlink.purdue.edu/</a:t>
            </a:r>
            <a:r>
              <a:rPr lang="en-US" b="1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8194" name="Picture 2" descr="Catering and Events Photo Gallery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5706" y="4024131"/>
            <a:ext cx="1727393" cy="1298013"/>
          </a:xfrm>
          <a:prstGeom prst="rect">
            <a:avLst/>
          </a:prstGeom>
          <a:noFill/>
        </p:spPr>
      </p:pic>
      <p:pic>
        <p:nvPicPr>
          <p:cNvPr id="8198" name="Picture 6" descr="Catering and Events Photo Gallery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404095" y="1134444"/>
            <a:ext cx="1739905" cy="1307415"/>
          </a:xfrm>
          <a:prstGeom prst="rect">
            <a:avLst/>
          </a:prstGeom>
          <a:noFill/>
        </p:spPr>
      </p:pic>
      <p:pic>
        <p:nvPicPr>
          <p:cNvPr id="8200" name="Picture 8" descr="Catering and Events Photo Gallery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200400" y="2519896"/>
            <a:ext cx="1524000" cy="1145178"/>
          </a:xfrm>
          <a:prstGeom prst="rect">
            <a:avLst/>
          </a:prstGeom>
          <a:noFill/>
        </p:spPr>
      </p:pic>
      <p:pic>
        <p:nvPicPr>
          <p:cNvPr id="24" name="Picture 23" descr="Sofie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848600" y="3026570"/>
            <a:ext cx="1295400" cy="230743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SC_0926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0" y="0"/>
            <a:ext cx="1528267" cy="1016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5330825"/>
            <a:ext cx="3124200" cy="765175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latin typeface="Berlin Sans FB Demi" pitchFamily="34" charset="0"/>
              </a:rPr>
              <a:t>Purdue University </a:t>
            </a:r>
          </a:p>
        </p:txBody>
      </p:sp>
      <p:pic>
        <p:nvPicPr>
          <p:cNvPr id="4" name="Picture 3" descr="DSC_0891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5844702"/>
            <a:ext cx="1524000" cy="1013298"/>
          </a:xfrm>
          <a:prstGeom prst="rect">
            <a:avLst/>
          </a:prstGeom>
        </p:spPr>
      </p:pic>
      <p:pic>
        <p:nvPicPr>
          <p:cNvPr id="5" name="Picture 4" descr="DSC_1808.JP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24200" y="5844702"/>
            <a:ext cx="1524000" cy="1013298"/>
          </a:xfrm>
          <a:prstGeom prst="rect">
            <a:avLst/>
          </a:prstGeom>
        </p:spPr>
      </p:pic>
      <p:pic>
        <p:nvPicPr>
          <p:cNvPr id="6" name="Picture 5" descr="purdue pete.JP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5829300"/>
            <a:ext cx="1371600" cy="1028700"/>
          </a:xfrm>
          <a:prstGeom prst="rect">
            <a:avLst/>
          </a:prstGeom>
        </p:spPr>
      </p:pic>
      <p:pic>
        <p:nvPicPr>
          <p:cNvPr id="7" name="Picture 6" descr="DSC_1636.jp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1542" y="5867401"/>
            <a:ext cx="1520658" cy="990600"/>
          </a:xfrm>
          <a:prstGeom prst="rect">
            <a:avLst/>
          </a:prstGeom>
        </p:spPr>
      </p:pic>
      <p:pic>
        <p:nvPicPr>
          <p:cNvPr id="8" name="Picture 7" descr="DSC_0920.JPG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30137" y="5867400"/>
            <a:ext cx="1489863" cy="990600"/>
          </a:xfrm>
          <a:prstGeom prst="rect">
            <a:avLst/>
          </a:prstGeom>
        </p:spPr>
      </p:pic>
      <p:pic>
        <p:nvPicPr>
          <p:cNvPr id="10" name="Picture 9" descr="http://www.purdue.edu/orientation/pages/new_to_purdue/photos/voter.jpg"/>
          <p:cNvPicPr/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43800" y="5867400"/>
            <a:ext cx="1371600" cy="990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big_drum.jpg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0"/>
            <a:ext cx="1524000" cy="1016000"/>
          </a:xfrm>
          <a:prstGeom prst="rect">
            <a:avLst/>
          </a:prstGeom>
        </p:spPr>
      </p:pic>
      <p:pic>
        <p:nvPicPr>
          <p:cNvPr id="12" name="Picture 11" descr="autumn_leaves.jpg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0"/>
            <a:ext cx="1524000" cy="1016000"/>
          </a:xfrm>
          <a:prstGeom prst="rect">
            <a:avLst/>
          </a:prstGeom>
        </p:spPr>
      </p:pic>
      <p:pic>
        <p:nvPicPr>
          <p:cNvPr id="13" name="Picture 12" descr="DSC_0904.JPG"/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91400" y="0"/>
            <a:ext cx="1524000" cy="1013298"/>
          </a:xfrm>
          <a:prstGeom prst="rect">
            <a:avLst/>
          </a:prstGeom>
        </p:spPr>
      </p:pic>
      <p:pic>
        <p:nvPicPr>
          <p:cNvPr id="14" name="Picture 13" descr="n13708504_39859036_484.jpg"/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19801" y="1"/>
            <a:ext cx="1371600" cy="1028700"/>
          </a:xfrm>
          <a:prstGeom prst="rect">
            <a:avLst/>
          </a:prstGeom>
        </p:spPr>
      </p:pic>
      <p:pic>
        <p:nvPicPr>
          <p:cNvPr id="15" name="Picture 14" descr="n13708504_39858999_8464.jpg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6600" y="1"/>
            <a:ext cx="1371600" cy="10287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0" y="990600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5865812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200" y="1684479"/>
            <a:ext cx="5719315" cy="39703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Precautions: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Be sensible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Walk accompanied rather than alone at night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Purdue is a safe place: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Walkways are well-lit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Safety text/email alerts about campus crime 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ETS (Emergency Telephone System) </a:t>
            </a:r>
          </a:p>
          <a:p>
            <a:pPr lvl="2">
              <a:buFont typeface="Arial" pitchFamily="34" charset="0"/>
              <a:buChar char="•"/>
            </a:pPr>
            <a:r>
              <a:rPr lang="en-US" dirty="0"/>
              <a:t>Look for blue light, push the button to call Purdue Police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Evening safe walk: </a:t>
            </a:r>
          </a:p>
          <a:p>
            <a:pPr lvl="2">
              <a:buFont typeface="Arial" pitchFamily="34" charset="0"/>
              <a:buChar char="•"/>
            </a:pPr>
            <a:r>
              <a:rPr lang="en-US" dirty="0"/>
              <a:t>Call 765.494.SAFE (7233)</a:t>
            </a:r>
          </a:p>
          <a:p>
            <a:pPr lvl="2">
              <a:buFont typeface="Arial" pitchFamily="34" charset="0"/>
              <a:buChar char="•"/>
            </a:pPr>
            <a:r>
              <a:rPr lang="en-US" dirty="0"/>
              <a:t>Someone will accompany you home or to your vehicle safely 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Call 911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905579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Berlin Sans FB" pitchFamily="34" charset="0"/>
              </a:rPr>
              <a:t>Safety</a:t>
            </a:r>
          </a:p>
        </p:txBody>
      </p:sp>
      <p:pic>
        <p:nvPicPr>
          <p:cNvPr id="19" name="Picture 18" descr="DSC_1818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69549" y="1295400"/>
            <a:ext cx="3192790" cy="2122866"/>
          </a:xfrm>
          <a:prstGeom prst="rect">
            <a:avLst/>
          </a:prstGeom>
        </p:spPr>
      </p:pic>
      <p:pic>
        <p:nvPicPr>
          <p:cNvPr id="7172" name="Picture 4" descr="http://www.purdue.edu/police/image/banner2.jpg"/>
          <p:cNvPicPr>
            <a:picLocks noChangeAspect="1" noChangeArrowheads="1"/>
          </p:cNvPicPr>
          <p:nvPr/>
        </p:nvPicPr>
        <p:blipFill>
          <a:blip r:embed="rId15"/>
          <a:srcRect l="73514"/>
          <a:stretch>
            <a:fillRect/>
          </a:stretch>
        </p:blipFill>
        <p:spPr bwMode="auto">
          <a:xfrm>
            <a:off x="5795515" y="3735453"/>
            <a:ext cx="3213716" cy="1360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6" name="Picture 14" descr="http://www.purdue.edu/UNS/images/purduemall.jpeg"/>
          <p:cNvPicPr>
            <a:picLocks noChangeAspect="1" noChangeArrowheads="1"/>
          </p:cNvPicPr>
          <p:nvPr/>
        </p:nvPicPr>
        <p:blipFill>
          <a:blip r:embed="rId2" cstate="print"/>
          <a:srcRect r="21475" b="5396"/>
          <a:stretch>
            <a:fillRect/>
          </a:stretch>
        </p:blipFill>
        <p:spPr bwMode="auto">
          <a:xfrm>
            <a:off x="6248400" y="1219200"/>
            <a:ext cx="2464904" cy="1828800"/>
          </a:xfrm>
          <a:prstGeom prst="rect">
            <a:avLst/>
          </a:prstGeom>
          <a:noFill/>
        </p:spPr>
      </p:pic>
      <p:pic>
        <p:nvPicPr>
          <p:cNvPr id="16" name="Picture 15" descr="DSC_0926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0" y="0"/>
            <a:ext cx="1528267" cy="1016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5330825"/>
            <a:ext cx="3124200" cy="765175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latin typeface="Berlin Sans FB Demi" pitchFamily="34" charset="0"/>
              </a:rPr>
              <a:t>Purdue University </a:t>
            </a:r>
          </a:p>
        </p:txBody>
      </p:sp>
      <p:pic>
        <p:nvPicPr>
          <p:cNvPr id="4" name="Picture 3" descr="DSC_0891.JP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5844702"/>
            <a:ext cx="1524000" cy="1013298"/>
          </a:xfrm>
          <a:prstGeom prst="rect">
            <a:avLst/>
          </a:prstGeom>
        </p:spPr>
      </p:pic>
      <p:pic>
        <p:nvPicPr>
          <p:cNvPr id="5" name="Picture 4" descr="DSC_1808.JP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24200" y="5844702"/>
            <a:ext cx="1524000" cy="1013298"/>
          </a:xfrm>
          <a:prstGeom prst="rect">
            <a:avLst/>
          </a:prstGeom>
        </p:spPr>
      </p:pic>
      <p:pic>
        <p:nvPicPr>
          <p:cNvPr id="6" name="Picture 5" descr="purdue pete.JP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5829300"/>
            <a:ext cx="1371600" cy="1028700"/>
          </a:xfrm>
          <a:prstGeom prst="rect">
            <a:avLst/>
          </a:prstGeom>
        </p:spPr>
      </p:pic>
      <p:pic>
        <p:nvPicPr>
          <p:cNvPr id="7" name="Picture 6" descr="DSC_1636.jpg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1542" y="5867401"/>
            <a:ext cx="1520658" cy="990600"/>
          </a:xfrm>
          <a:prstGeom prst="rect">
            <a:avLst/>
          </a:prstGeom>
        </p:spPr>
      </p:pic>
      <p:pic>
        <p:nvPicPr>
          <p:cNvPr id="8" name="Picture 7" descr="DSC_0920.JPG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30137" y="5867400"/>
            <a:ext cx="1489863" cy="990600"/>
          </a:xfrm>
          <a:prstGeom prst="rect">
            <a:avLst/>
          </a:prstGeom>
        </p:spPr>
      </p:pic>
      <p:pic>
        <p:nvPicPr>
          <p:cNvPr id="10" name="Picture 9" descr="http://www.purdue.edu/orientation/pages/new_to_purdue/photos/voter.jpg"/>
          <p:cNvPicPr/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43800" y="5867400"/>
            <a:ext cx="1371600" cy="990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big_drum.jpg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0"/>
            <a:ext cx="1524000" cy="1016000"/>
          </a:xfrm>
          <a:prstGeom prst="rect">
            <a:avLst/>
          </a:prstGeom>
        </p:spPr>
      </p:pic>
      <p:pic>
        <p:nvPicPr>
          <p:cNvPr id="12" name="Picture 11" descr="autumn_leaves.jpg"/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0"/>
            <a:ext cx="1524000" cy="1016000"/>
          </a:xfrm>
          <a:prstGeom prst="rect">
            <a:avLst/>
          </a:prstGeom>
        </p:spPr>
      </p:pic>
      <p:pic>
        <p:nvPicPr>
          <p:cNvPr id="13" name="Picture 12" descr="DSC_0904.JPG"/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91400" y="0"/>
            <a:ext cx="1524000" cy="1013298"/>
          </a:xfrm>
          <a:prstGeom prst="rect">
            <a:avLst/>
          </a:prstGeom>
        </p:spPr>
      </p:pic>
      <p:pic>
        <p:nvPicPr>
          <p:cNvPr id="14" name="Picture 13" descr="n13708504_39859036_484.jpg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19801" y="1"/>
            <a:ext cx="1371600" cy="1028700"/>
          </a:xfrm>
          <a:prstGeom prst="rect">
            <a:avLst/>
          </a:prstGeom>
        </p:spPr>
      </p:pic>
      <p:pic>
        <p:nvPicPr>
          <p:cNvPr id="15" name="Picture 14" descr="n13708504_39858999_8464.jpg"/>
          <p:cNvPicPr>
            <a:picLocks noChangeAspect="1"/>
          </p:cNvPicPr>
          <p:nvPr/>
        </p:nvPicPr>
        <p:blipFill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6600" y="1"/>
            <a:ext cx="1371600" cy="10287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0" y="990600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5865812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4300" y="2108121"/>
            <a:ext cx="769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/>
              <a:t>Global reputation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Great location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Vibrant campus life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High-tech facilities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Exciting courses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Diverse students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8792" y="893569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Berlin Sans FB" pitchFamily="34" charset="0"/>
              </a:rPr>
              <a:t>Discover Purdue</a:t>
            </a:r>
          </a:p>
        </p:txBody>
      </p:sp>
      <p:pic>
        <p:nvPicPr>
          <p:cNvPr id="18436" name="Picture 4" descr="http://www.woodrow.org/images/photos/TF/Purdue_1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248400" y="3032760"/>
            <a:ext cx="2743200" cy="2225040"/>
          </a:xfrm>
          <a:prstGeom prst="rect">
            <a:avLst/>
          </a:prstGeom>
          <a:noFill/>
        </p:spPr>
      </p:pic>
      <p:pic>
        <p:nvPicPr>
          <p:cNvPr id="18438" name="Picture 6" descr="http://www.purdue.edu/UNS/images/study.jpe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62400" y="3352800"/>
            <a:ext cx="2629614" cy="1755268"/>
          </a:xfrm>
          <a:prstGeom prst="rect">
            <a:avLst/>
          </a:prstGeom>
          <a:noFill/>
        </p:spPr>
      </p:pic>
      <p:pic>
        <p:nvPicPr>
          <p:cNvPr id="18442" name="Picture 10" descr="http://www.purdue.edu/UNS/images/laeb.fountain.jpe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733799" y="1781588"/>
            <a:ext cx="2544265" cy="1647412"/>
          </a:xfrm>
          <a:prstGeom prst="rect">
            <a:avLst/>
          </a:prstGeom>
          <a:noFill/>
        </p:spPr>
      </p:pic>
      <p:pic>
        <p:nvPicPr>
          <p:cNvPr id="18444" name="Picture 12" descr="http://www.purdue.edu/UNS/images/smokeview.jpe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257800" y="2292477"/>
            <a:ext cx="2514600" cy="1605153"/>
          </a:xfrm>
          <a:prstGeom prst="rect">
            <a:avLst/>
          </a:prstGeom>
          <a:noFill/>
          <a:ln w="50800" cmpd="sng"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SC_0926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0" y="0"/>
            <a:ext cx="1528267" cy="1016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5330825"/>
            <a:ext cx="3124200" cy="765175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latin typeface="Berlin Sans FB Demi" pitchFamily="34" charset="0"/>
              </a:rPr>
              <a:t>Purdue University </a:t>
            </a:r>
          </a:p>
        </p:txBody>
      </p:sp>
      <p:pic>
        <p:nvPicPr>
          <p:cNvPr id="4" name="Picture 3" descr="DSC_0891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5844702"/>
            <a:ext cx="1524000" cy="1013298"/>
          </a:xfrm>
          <a:prstGeom prst="rect">
            <a:avLst/>
          </a:prstGeom>
        </p:spPr>
      </p:pic>
      <p:pic>
        <p:nvPicPr>
          <p:cNvPr id="5" name="Picture 4" descr="DSC_1808.JP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24200" y="5844702"/>
            <a:ext cx="1524000" cy="1013298"/>
          </a:xfrm>
          <a:prstGeom prst="rect">
            <a:avLst/>
          </a:prstGeom>
        </p:spPr>
      </p:pic>
      <p:pic>
        <p:nvPicPr>
          <p:cNvPr id="6" name="Picture 5" descr="purdue pete.JP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5829300"/>
            <a:ext cx="1371600" cy="1028700"/>
          </a:xfrm>
          <a:prstGeom prst="rect">
            <a:avLst/>
          </a:prstGeom>
        </p:spPr>
      </p:pic>
      <p:pic>
        <p:nvPicPr>
          <p:cNvPr id="7" name="Picture 6" descr="DSC_1636.jp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1542" y="5867401"/>
            <a:ext cx="1520658" cy="990600"/>
          </a:xfrm>
          <a:prstGeom prst="rect">
            <a:avLst/>
          </a:prstGeom>
        </p:spPr>
      </p:pic>
      <p:pic>
        <p:nvPicPr>
          <p:cNvPr id="8" name="Picture 7" descr="DSC_0920.JPG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30137" y="5867400"/>
            <a:ext cx="1489863" cy="990600"/>
          </a:xfrm>
          <a:prstGeom prst="rect">
            <a:avLst/>
          </a:prstGeom>
        </p:spPr>
      </p:pic>
      <p:pic>
        <p:nvPicPr>
          <p:cNvPr id="10" name="Picture 9" descr="http://www.purdue.edu/orientation/pages/new_to_purdue/photos/voter.jpg"/>
          <p:cNvPicPr/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43800" y="5867400"/>
            <a:ext cx="1371600" cy="990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big_drum.jpg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0"/>
            <a:ext cx="1524000" cy="1016000"/>
          </a:xfrm>
          <a:prstGeom prst="rect">
            <a:avLst/>
          </a:prstGeom>
        </p:spPr>
      </p:pic>
      <p:pic>
        <p:nvPicPr>
          <p:cNvPr id="12" name="Picture 11" descr="autumn_leaves.jpg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0"/>
            <a:ext cx="1524000" cy="1016000"/>
          </a:xfrm>
          <a:prstGeom prst="rect">
            <a:avLst/>
          </a:prstGeom>
        </p:spPr>
      </p:pic>
      <p:pic>
        <p:nvPicPr>
          <p:cNvPr id="13" name="Picture 12" descr="DSC_0904.JPG"/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91400" y="0"/>
            <a:ext cx="1524000" cy="1013298"/>
          </a:xfrm>
          <a:prstGeom prst="rect">
            <a:avLst/>
          </a:prstGeom>
        </p:spPr>
      </p:pic>
      <p:pic>
        <p:nvPicPr>
          <p:cNvPr id="14" name="Picture 13" descr="n13708504_39859036_484.jpg"/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19801" y="1"/>
            <a:ext cx="1371600" cy="1028700"/>
          </a:xfrm>
          <a:prstGeom prst="rect">
            <a:avLst/>
          </a:prstGeom>
        </p:spPr>
      </p:pic>
      <p:pic>
        <p:nvPicPr>
          <p:cNvPr id="15" name="Picture 14" descr="n13708504_39858999_8464.jpg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6600" y="1"/>
            <a:ext cx="1371600" cy="10287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0" y="990600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5865812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3400" y="1905001"/>
            <a:ext cx="8153400" cy="342899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Lafayette/West Lafayette: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Art Museum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Historic Prophetstown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Wolf Park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Civic Theatre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Lafayette Symphony Orchestra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Indiana Dunes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Fair Oaks Dairy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Turkey Run State Park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Lake Michigan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Shipshewana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Chicago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Indianapolis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Indianapolis Zoo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Banker’s Life Fieldhouse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White River State Park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Indianapolis Motor Speedway Hall of Fame Museum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/>
              <a:t>Eiteljorg</a:t>
            </a:r>
            <a:r>
              <a:rPr lang="en-US" dirty="0"/>
              <a:t> Museum of American Indians &amp; Western Art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168" y="911469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Berlin Sans FB" pitchFamily="34" charset="0"/>
              </a:rPr>
              <a:t>Attractions</a:t>
            </a:r>
          </a:p>
        </p:txBody>
      </p:sp>
      <p:pic>
        <p:nvPicPr>
          <p:cNvPr id="6152" name="Picture 8" descr="http://farm3.static.flickr.com/2366/1767089776_d0f23931ef.jpg?v=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05400" y="4191000"/>
            <a:ext cx="1460499" cy="1095374"/>
          </a:xfrm>
          <a:prstGeom prst="rect">
            <a:avLst/>
          </a:prstGeom>
          <a:noFill/>
        </p:spPr>
      </p:pic>
      <p:pic>
        <p:nvPicPr>
          <p:cNvPr id="6154" name="Picture 10" descr="http://www.wolfpark.net/view.asp?img=aW1hZ2VzLzIwMDgvMTEvdGhtYnMvV1AwOTAzNDUuanBn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 l="5096" r="8280" b="10345"/>
          <a:stretch>
            <a:fillRect/>
          </a:stretch>
        </p:blipFill>
        <p:spPr bwMode="auto">
          <a:xfrm>
            <a:off x="152400" y="2286000"/>
            <a:ext cx="838200" cy="1281953"/>
          </a:xfrm>
          <a:prstGeom prst="rect">
            <a:avLst/>
          </a:prstGeom>
          <a:noFill/>
        </p:spPr>
      </p:pic>
      <p:pic>
        <p:nvPicPr>
          <p:cNvPr id="24" name="Picture 23" descr="chicago.jpg"/>
          <p:cNvPicPr>
            <a:picLocks noChangeAspect="1"/>
          </p:cNvPicPr>
          <p:nvPr/>
        </p:nvPicPr>
        <p:blipFill>
          <a:blip r:embed="rId17"/>
          <a:srcRect l="4213" b="6977"/>
          <a:stretch>
            <a:fillRect/>
          </a:stretch>
        </p:blipFill>
        <p:spPr>
          <a:xfrm>
            <a:off x="7303141" y="3962400"/>
            <a:ext cx="1840859" cy="1295400"/>
          </a:xfrm>
          <a:prstGeom prst="rect">
            <a:avLst/>
          </a:prstGeom>
        </p:spPr>
      </p:pic>
      <p:pic>
        <p:nvPicPr>
          <p:cNvPr id="6156" name="Picture 12" descr="http://photos-f.ak.fbcdn.net/photos-ak-sf2p/v331/238/55/528712443/n528712443_972293_3856.jpg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 t="6623" r="11316" b="17363"/>
          <a:stretch>
            <a:fillRect/>
          </a:stretch>
        </p:blipFill>
        <p:spPr bwMode="auto">
          <a:xfrm>
            <a:off x="7610475" y="1174376"/>
            <a:ext cx="1533525" cy="1752600"/>
          </a:xfrm>
          <a:prstGeom prst="rect">
            <a:avLst/>
          </a:prstGeom>
          <a:noFill/>
        </p:spPr>
      </p:pic>
      <p:pic>
        <p:nvPicPr>
          <p:cNvPr id="6158" name="Picture 14" descr="http://photos-b.ak.fbcdn.net/photos-ak-sf2p/v331/238/55/528712443/n528712443_917841_9665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lum bright="10000"/>
          </a:blip>
          <a:srcRect/>
          <a:stretch>
            <a:fillRect/>
          </a:stretch>
        </p:blipFill>
        <p:spPr bwMode="auto">
          <a:xfrm>
            <a:off x="3371850" y="1143000"/>
            <a:ext cx="1200150" cy="1600200"/>
          </a:xfrm>
          <a:prstGeom prst="rect">
            <a:avLst/>
          </a:prstGeom>
          <a:noFill/>
        </p:spPr>
      </p:pic>
      <p:pic>
        <p:nvPicPr>
          <p:cNvPr id="6160" name="Picture 16" descr="http://photos-d.ak.fbcdn.net/photos-ak-snc1/v322/107/53/585575639/n585575639_4112131_8837.jpg">
            <a:hlinkClick r:id="rId22"/>
          </p:cNvPr>
          <p:cNvPicPr>
            <a:picLocks noChangeAspect="1" noChangeArrowheads="1"/>
          </p:cNvPicPr>
          <p:nvPr/>
        </p:nvPicPr>
        <p:blipFill>
          <a:blip r:embed="rId23"/>
          <a:srcRect t="9836"/>
          <a:stretch>
            <a:fillRect/>
          </a:stretch>
        </p:blipFill>
        <p:spPr bwMode="auto">
          <a:xfrm>
            <a:off x="3124200" y="4064494"/>
            <a:ext cx="1371600" cy="1648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SC_0926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0" y="0"/>
            <a:ext cx="1528267" cy="1016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5330825"/>
            <a:ext cx="3124200" cy="765175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latin typeface="Berlin Sans FB Demi" pitchFamily="34" charset="0"/>
              </a:rPr>
              <a:t>Purdue University </a:t>
            </a:r>
          </a:p>
        </p:txBody>
      </p:sp>
      <p:pic>
        <p:nvPicPr>
          <p:cNvPr id="4" name="Picture 3" descr="DSC_0891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5844702"/>
            <a:ext cx="1524000" cy="1013298"/>
          </a:xfrm>
          <a:prstGeom prst="rect">
            <a:avLst/>
          </a:prstGeom>
        </p:spPr>
      </p:pic>
      <p:pic>
        <p:nvPicPr>
          <p:cNvPr id="5" name="Picture 4" descr="DSC_1808.JP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24200" y="5844702"/>
            <a:ext cx="1524000" cy="1013298"/>
          </a:xfrm>
          <a:prstGeom prst="rect">
            <a:avLst/>
          </a:prstGeom>
        </p:spPr>
      </p:pic>
      <p:pic>
        <p:nvPicPr>
          <p:cNvPr id="6" name="Picture 5" descr="purdue pete.JP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5829300"/>
            <a:ext cx="1371600" cy="1028700"/>
          </a:xfrm>
          <a:prstGeom prst="rect">
            <a:avLst/>
          </a:prstGeom>
        </p:spPr>
      </p:pic>
      <p:pic>
        <p:nvPicPr>
          <p:cNvPr id="7" name="Picture 6" descr="DSC_1636.jp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1542" y="5867401"/>
            <a:ext cx="1520658" cy="990600"/>
          </a:xfrm>
          <a:prstGeom prst="rect">
            <a:avLst/>
          </a:prstGeom>
        </p:spPr>
      </p:pic>
      <p:pic>
        <p:nvPicPr>
          <p:cNvPr id="8" name="Picture 7" descr="DSC_0920.JPG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30137" y="5867400"/>
            <a:ext cx="1489863" cy="990600"/>
          </a:xfrm>
          <a:prstGeom prst="rect">
            <a:avLst/>
          </a:prstGeom>
        </p:spPr>
      </p:pic>
      <p:pic>
        <p:nvPicPr>
          <p:cNvPr id="10" name="Picture 9" descr="http://www.purdue.edu/orientation/pages/new_to_purdue/photos/voter.jpg"/>
          <p:cNvPicPr/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43800" y="5867400"/>
            <a:ext cx="1371600" cy="990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big_drum.jpg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0"/>
            <a:ext cx="1524000" cy="1016000"/>
          </a:xfrm>
          <a:prstGeom prst="rect">
            <a:avLst/>
          </a:prstGeom>
        </p:spPr>
      </p:pic>
      <p:pic>
        <p:nvPicPr>
          <p:cNvPr id="12" name="Picture 11" descr="autumn_leaves.jpg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0"/>
            <a:ext cx="1524000" cy="1016000"/>
          </a:xfrm>
          <a:prstGeom prst="rect">
            <a:avLst/>
          </a:prstGeom>
        </p:spPr>
      </p:pic>
      <p:pic>
        <p:nvPicPr>
          <p:cNvPr id="13" name="Picture 12" descr="DSC_0904.JPG"/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91400" y="0"/>
            <a:ext cx="1524000" cy="1013298"/>
          </a:xfrm>
          <a:prstGeom prst="rect">
            <a:avLst/>
          </a:prstGeom>
        </p:spPr>
      </p:pic>
      <p:pic>
        <p:nvPicPr>
          <p:cNvPr id="14" name="Picture 13" descr="n13708504_39859036_484.jpg"/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19801" y="1"/>
            <a:ext cx="1371600" cy="1028700"/>
          </a:xfrm>
          <a:prstGeom prst="rect">
            <a:avLst/>
          </a:prstGeom>
        </p:spPr>
      </p:pic>
      <p:pic>
        <p:nvPicPr>
          <p:cNvPr id="15" name="Picture 14" descr="n13708504_39858999_8464.jpg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6600" y="1"/>
            <a:ext cx="1371600" cy="10287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0" y="990600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5865812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562" y="1752600"/>
            <a:ext cx="8879838" cy="5909310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u="sng" dirty="0"/>
              <a:t>Arrival to Purdue</a:t>
            </a:r>
            <a:r>
              <a:rPr lang="en-US" dirty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Fly to Chicago O’Hare Airport</a:t>
            </a:r>
          </a:p>
          <a:p>
            <a:pPr lvl="2">
              <a:buFont typeface="Arial" pitchFamily="34" charset="0"/>
              <a:buChar char="•"/>
            </a:pPr>
            <a:r>
              <a:rPr lang="en-US" dirty="0"/>
              <a:t>Express Air Coach</a:t>
            </a:r>
          </a:p>
          <a:p>
            <a:pPr lvl="2">
              <a:buFont typeface="Arial" pitchFamily="34" charset="0"/>
              <a:buChar char="•"/>
            </a:pPr>
            <a:r>
              <a:rPr lang="en-US" dirty="0"/>
              <a:t>Greyhound Bus</a:t>
            </a:r>
          </a:p>
          <a:p>
            <a:pPr lvl="2">
              <a:buFont typeface="Arial" pitchFamily="34" charset="0"/>
              <a:buChar char="•"/>
            </a:pPr>
            <a:r>
              <a:rPr lang="en-US" dirty="0"/>
              <a:t>Amtrak Train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Fly to Indianapolis Airport</a:t>
            </a:r>
          </a:p>
          <a:p>
            <a:pPr lvl="2">
              <a:buFont typeface="Arial" pitchFamily="34" charset="0"/>
              <a:buChar char="•"/>
            </a:pPr>
            <a:r>
              <a:rPr lang="en-US" dirty="0"/>
              <a:t>Lafayette Limo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Renting a car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u="sng" dirty="0"/>
              <a:t>Transportation Services</a:t>
            </a:r>
            <a:r>
              <a:rPr lang="en-US" dirty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Around Campus:</a:t>
            </a:r>
          </a:p>
          <a:p>
            <a:pPr lvl="2">
              <a:buFont typeface="Arial" pitchFamily="34" charset="0"/>
              <a:buChar char="•"/>
            </a:pPr>
            <a:r>
              <a:rPr lang="en-US" dirty="0"/>
              <a:t>Walk or Bike</a:t>
            </a:r>
          </a:p>
          <a:p>
            <a:pPr lvl="2">
              <a:buFont typeface="Arial" pitchFamily="34" charset="0"/>
              <a:buChar char="•"/>
            </a:pPr>
            <a:r>
              <a:rPr lang="en-US" dirty="0"/>
              <a:t>City Bus:</a:t>
            </a:r>
          </a:p>
          <a:p>
            <a:pPr lvl="3">
              <a:buFont typeface="Arial" pitchFamily="34" charset="0"/>
              <a:buChar char="•"/>
            </a:pPr>
            <a:r>
              <a:rPr lang="en-US" dirty="0"/>
              <a:t>Free!</a:t>
            </a:r>
          </a:p>
          <a:p>
            <a:pPr lvl="3">
              <a:buFont typeface="Arial" pitchFamily="34" charset="0"/>
              <a:buChar char="•"/>
            </a:pPr>
            <a:r>
              <a:rPr lang="en-US" dirty="0"/>
              <a:t>Many routes and times</a:t>
            </a:r>
          </a:p>
          <a:p>
            <a:pPr lvl="3">
              <a:buFont typeface="Arial" pitchFamily="34" charset="0"/>
              <a:buChar char="•"/>
            </a:pPr>
            <a:r>
              <a:rPr lang="en-US" dirty="0"/>
              <a:t>Smartphone app that tells you when the bus will be here</a:t>
            </a:r>
          </a:p>
          <a:p>
            <a:pPr lvl="3">
              <a:buFont typeface="Arial" pitchFamily="34" charset="0"/>
              <a:buChar char="•"/>
            </a:pPr>
            <a:endParaRPr lang="en-US" dirty="0"/>
          </a:p>
          <a:p>
            <a:pPr lvl="3">
              <a:buFont typeface="Arial" pitchFamily="34" charset="0"/>
              <a:buChar char="•"/>
            </a:pPr>
            <a:endParaRPr lang="en-US" dirty="0"/>
          </a:p>
          <a:p>
            <a:pPr lvl="3">
              <a:buFont typeface="Arial" pitchFamily="34" charset="0"/>
              <a:buChar char="•"/>
            </a:pPr>
            <a:endParaRPr lang="en-US" dirty="0"/>
          </a:p>
          <a:p>
            <a:pPr lvl="3">
              <a:buFont typeface="Arial" pitchFamily="34" charset="0"/>
              <a:buChar char="•"/>
            </a:pPr>
            <a:endParaRPr lang="en-US" dirty="0"/>
          </a:p>
          <a:p>
            <a:pPr lvl="3">
              <a:buFont typeface="Arial" pitchFamily="34" charset="0"/>
              <a:buChar char="•"/>
            </a:pPr>
            <a:endParaRPr lang="en-US" dirty="0"/>
          </a:p>
          <a:p>
            <a:pPr lvl="3">
              <a:buFont typeface="Arial" pitchFamily="34" charset="0"/>
              <a:buChar char="•"/>
            </a:pPr>
            <a:endParaRPr lang="en-US" dirty="0"/>
          </a:p>
          <a:p>
            <a:pPr lvl="3">
              <a:buFont typeface="Arial" pitchFamily="34" charset="0"/>
              <a:buChar char="•"/>
            </a:pPr>
            <a:endParaRPr lang="en-US" dirty="0"/>
          </a:p>
          <a:p>
            <a:pPr lvl="3">
              <a:buFont typeface="Arial" pitchFamily="34" charset="0"/>
              <a:buChar char="•"/>
            </a:pPr>
            <a:endParaRPr lang="en-US" dirty="0"/>
          </a:p>
          <a:p>
            <a:pPr lvl="3">
              <a:buFont typeface="Arial" pitchFamily="34" charset="0"/>
              <a:buChar char="•"/>
            </a:pPr>
            <a:endParaRPr lang="en-US" dirty="0"/>
          </a:p>
          <a:p>
            <a:pPr lvl="3"/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Around Lafayette/West Lafayette:</a:t>
            </a:r>
          </a:p>
          <a:p>
            <a:pPr lvl="2">
              <a:buFont typeface="Arial" pitchFamily="34" charset="0"/>
              <a:buChar char="•"/>
            </a:pPr>
            <a:r>
              <a:rPr lang="en-US" dirty="0"/>
              <a:t>City Bus – Free!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Around the United States:</a:t>
            </a:r>
          </a:p>
          <a:p>
            <a:pPr lvl="2">
              <a:buFont typeface="Arial" pitchFamily="34" charset="0"/>
              <a:buChar char="•"/>
            </a:pPr>
            <a:r>
              <a:rPr lang="en-US" dirty="0"/>
              <a:t>Train – Amtrak</a:t>
            </a:r>
          </a:p>
          <a:p>
            <a:pPr lvl="2">
              <a:buFont typeface="Arial" pitchFamily="34" charset="0"/>
              <a:buChar char="•"/>
            </a:pPr>
            <a:r>
              <a:rPr lang="en-US" dirty="0"/>
              <a:t>Bus – Greyhound</a:t>
            </a:r>
          </a:p>
          <a:p>
            <a:pPr lvl="2">
              <a:buFont typeface="Arial" pitchFamily="34" charset="0"/>
              <a:buChar char="•"/>
            </a:pPr>
            <a:r>
              <a:rPr lang="en-US" dirty="0"/>
              <a:t>Plane – Indy or Chicago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920056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Berlin Sans FB" pitchFamily="34" charset="0"/>
              </a:rPr>
              <a:t>Traveling</a:t>
            </a:r>
          </a:p>
        </p:txBody>
      </p:sp>
      <p:pic>
        <p:nvPicPr>
          <p:cNvPr id="5122" name="Picture 2" descr="Welcome to CityBus"/>
          <p:cNvPicPr>
            <a:picLocks noChangeAspect="1" noChangeArrowheads="1"/>
          </p:cNvPicPr>
          <p:nvPr/>
        </p:nvPicPr>
        <p:blipFill>
          <a:blip r:embed="rId14"/>
          <a:srcRect r="49451"/>
          <a:stretch>
            <a:fillRect/>
          </a:stretch>
        </p:blipFill>
        <p:spPr bwMode="auto">
          <a:xfrm>
            <a:off x="7702163" y="4217687"/>
            <a:ext cx="1441837" cy="1057870"/>
          </a:xfrm>
          <a:prstGeom prst="rect">
            <a:avLst/>
          </a:prstGeom>
          <a:noFill/>
        </p:spPr>
      </p:pic>
      <p:pic>
        <p:nvPicPr>
          <p:cNvPr id="5124" name="Picture 4" descr="FPSS slide imag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 l="4923" t="3200" r="8923"/>
          <a:stretch>
            <a:fillRect/>
          </a:stretch>
        </p:blipFill>
        <p:spPr bwMode="auto">
          <a:xfrm>
            <a:off x="-7714" y="4744146"/>
            <a:ext cx="2522314" cy="1090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http://photos-d.ak.fbcdn.net/photos-ak-sf2p/v331/238/55/528712443/n528712443_972347_1966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352800"/>
            <a:ext cx="2781300" cy="1828800"/>
          </a:xfrm>
          <a:prstGeom prst="rect">
            <a:avLst/>
          </a:prstGeom>
          <a:noFill/>
        </p:spPr>
      </p:pic>
      <p:pic>
        <p:nvPicPr>
          <p:cNvPr id="16" name="Picture 15" descr="DSC_0926.JP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0" y="0"/>
            <a:ext cx="1528267" cy="1016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5330825"/>
            <a:ext cx="3124200" cy="765175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latin typeface="Berlin Sans FB Demi" pitchFamily="34" charset="0"/>
              </a:rPr>
              <a:t>Purdue University </a:t>
            </a:r>
          </a:p>
        </p:txBody>
      </p:sp>
      <p:pic>
        <p:nvPicPr>
          <p:cNvPr id="4" name="Picture 3" descr="DSC_0891.JP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5844702"/>
            <a:ext cx="1524000" cy="1013298"/>
          </a:xfrm>
          <a:prstGeom prst="rect">
            <a:avLst/>
          </a:prstGeom>
        </p:spPr>
      </p:pic>
      <p:pic>
        <p:nvPicPr>
          <p:cNvPr id="5" name="Picture 4" descr="DSC_1808.JP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24200" y="5844702"/>
            <a:ext cx="1524000" cy="1013298"/>
          </a:xfrm>
          <a:prstGeom prst="rect">
            <a:avLst/>
          </a:prstGeom>
        </p:spPr>
      </p:pic>
      <p:pic>
        <p:nvPicPr>
          <p:cNvPr id="6" name="Picture 5" descr="purdue pete.JPG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5829300"/>
            <a:ext cx="1371600" cy="1028700"/>
          </a:xfrm>
          <a:prstGeom prst="rect">
            <a:avLst/>
          </a:prstGeom>
        </p:spPr>
      </p:pic>
      <p:pic>
        <p:nvPicPr>
          <p:cNvPr id="7" name="Picture 6" descr="DSC_1636.jpg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1542" y="5867401"/>
            <a:ext cx="1520658" cy="990600"/>
          </a:xfrm>
          <a:prstGeom prst="rect">
            <a:avLst/>
          </a:prstGeom>
        </p:spPr>
      </p:pic>
      <p:pic>
        <p:nvPicPr>
          <p:cNvPr id="8" name="Picture 7" descr="DSC_0920.JPG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30137" y="5867400"/>
            <a:ext cx="1489863" cy="990600"/>
          </a:xfrm>
          <a:prstGeom prst="rect">
            <a:avLst/>
          </a:prstGeom>
        </p:spPr>
      </p:pic>
      <p:pic>
        <p:nvPicPr>
          <p:cNvPr id="10" name="Picture 9" descr="http://www.purdue.edu/orientation/pages/new_to_purdue/photos/voter.jpg"/>
          <p:cNvPicPr/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43800" y="5867400"/>
            <a:ext cx="1371600" cy="990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big_drum.jpg"/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0"/>
            <a:ext cx="1524000" cy="1016000"/>
          </a:xfrm>
          <a:prstGeom prst="rect">
            <a:avLst/>
          </a:prstGeom>
        </p:spPr>
      </p:pic>
      <p:pic>
        <p:nvPicPr>
          <p:cNvPr id="12" name="Picture 11" descr="autumn_leaves.jpg"/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0"/>
            <a:ext cx="1524000" cy="1016000"/>
          </a:xfrm>
          <a:prstGeom prst="rect">
            <a:avLst/>
          </a:prstGeom>
        </p:spPr>
      </p:pic>
      <p:pic>
        <p:nvPicPr>
          <p:cNvPr id="13" name="Picture 12" descr="DSC_0904.JPG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91400" y="0"/>
            <a:ext cx="1524000" cy="1013298"/>
          </a:xfrm>
          <a:prstGeom prst="rect">
            <a:avLst/>
          </a:prstGeom>
        </p:spPr>
      </p:pic>
      <p:pic>
        <p:nvPicPr>
          <p:cNvPr id="14" name="Picture 13" descr="n13708504_39859036_484.jpg"/>
          <p:cNvPicPr>
            <a:picLocks noChangeAspect="1"/>
          </p:cNvPicPr>
          <p:nvPr/>
        </p:nvPicPr>
        <p:blipFill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19801" y="1"/>
            <a:ext cx="1371600" cy="1028700"/>
          </a:xfrm>
          <a:prstGeom prst="rect">
            <a:avLst/>
          </a:prstGeom>
        </p:spPr>
      </p:pic>
      <p:pic>
        <p:nvPicPr>
          <p:cNvPr id="15" name="Picture 14" descr="n13708504_39858999_8464.jpg"/>
          <p:cNvPicPr>
            <a:picLocks noChangeAspect="1"/>
          </p:cNvPicPr>
          <p:nvPr/>
        </p:nvPicPr>
        <p:blipFill>
          <a:blip r:embed="rId1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6600" y="1"/>
            <a:ext cx="1371600" cy="10287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0" y="990600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5865812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9875" y="1872363"/>
            <a:ext cx="3879850" cy="252376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Campus employment: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20 hours or less per week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Student job postings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Academic Training: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Field of academic program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Equal to the length of time registered as Purdue student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922986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Berlin Sans FB" pitchFamily="34" charset="0"/>
              </a:rPr>
              <a:t>Employment</a:t>
            </a:r>
          </a:p>
        </p:txBody>
      </p:sp>
      <p:pic>
        <p:nvPicPr>
          <p:cNvPr id="3080" name="Picture 8" descr="http://photos-d.ak.fbcdn.net/photos-ak-snc1/v344/238/55/528712443/n528712443_1031251_2546.jpg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286500" y="1295401"/>
            <a:ext cx="2743200" cy="2057400"/>
          </a:xfrm>
          <a:prstGeom prst="rect">
            <a:avLst/>
          </a:prstGeom>
          <a:noFill/>
        </p:spPr>
      </p:pic>
      <p:pic>
        <p:nvPicPr>
          <p:cNvPr id="3082" name="Picture 10" descr="http://photos-h.ak.fbcdn.net/photos-ak-sf2p/v356/238/55/528712443/n528712443_1031239_1621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419600" y="1295400"/>
            <a:ext cx="1879600" cy="1409700"/>
          </a:xfrm>
          <a:prstGeom prst="rect">
            <a:avLst/>
          </a:prstGeom>
          <a:noFill/>
        </p:spPr>
      </p:pic>
      <p:pic>
        <p:nvPicPr>
          <p:cNvPr id="3084" name="Picture 12" descr="http://photos-c.ak.fbcdn.net/photos-ak-sf2p/v331/238/55/528712443/n528712443_972338_3302.jpg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419600" y="2667000"/>
            <a:ext cx="1885950" cy="2514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47800" y="493493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2"/>
              </a:rPr>
              <a:t>Job Postings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SC_0926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0" y="0"/>
            <a:ext cx="1528267" cy="1016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5330825"/>
            <a:ext cx="3124200" cy="765175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latin typeface="Berlin Sans FB Demi" pitchFamily="34" charset="0"/>
              </a:rPr>
              <a:t>Purdue University </a:t>
            </a:r>
          </a:p>
        </p:txBody>
      </p:sp>
      <p:pic>
        <p:nvPicPr>
          <p:cNvPr id="4" name="Picture 3" descr="DSC_0891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5844702"/>
            <a:ext cx="1524000" cy="1013298"/>
          </a:xfrm>
          <a:prstGeom prst="rect">
            <a:avLst/>
          </a:prstGeom>
        </p:spPr>
      </p:pic>
      <p:pic>
        <p:nvPicPr>
          <p:cNvPr id="5" name="Picture 4" descr="DSC_1808.JP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24200" y="5844702"/>
            <a:ext cx="1524000" cy="1013298"/>
          </a:xfrm>
          <a:prstGeom prst="rect">
            <a:avLst/>
          </a:prstGeom>
        </p:spPr>
      </p:pic>
      <p:pic>
        <p:nvPicPr>
          <p:cNvPr id="6" name="Picture 5" descr="purdue pete.JP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5829300"/>
            <a:ext cx="1371600" cy="1028700"/>
          </a:xfrm>
          <a:prstGeom prst="rect">
            <a:avLst/>
          </a:prstGeom>
        </p:spPr>
      </p:pic>
      <p:pic>
        <p:nvPicPr>
          <p:cNvPr id="7" name="Picture 6" descr="DSC_1636.jp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1542" y="5867401"/>
            <a:ext cx="1520658" cy="990600"/>
          </a:xfrm>
          <a:prstGeom prst="rect">
            <a:avLst/>
          </a:prstGeom>
        </p:spPr>
      </p:pic>
      <p:pic>
        <p:nvPicPr>
          <p:cNvPr id="8" name="Picture 7" descr="DSC_0920.JPG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30137" y="5867400"/>
            <a:ext cx="1489863" cy="990600"/>
          </a:xfrm>
          <a:prstGeom prst="rect">
            <a:avLst/>
          </a:prstGeom>
        </p:spPr>
      </p:pic>
      <p:pic>
        <p:nvPicPr>
          <p:cNvPr id="10" name="Picture 9" descr="http://www.purdue.edu/orientation/pages/new_to_purdue/photos/voter.jpg"/>
          <p:cNvPicPr/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43800" y="5867400"/>
            <a:ext cx="1371600" cy="990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big_drum.jpg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0"/>
            <a:ext cx="1524000" cy="1016000"/>
          </a:xfrm>
          <a:prstGeom prst="rect">
            <a:avLst/>
          </a:prstGeom>
        </p:spPr>
      </p:pic>
      <p:pic>
        <p:nvPicPr>
          <p:cNvPr id="12" name="Picture 11" descr="autumn_leaves.jpg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0"/>
            <a:ext cx="1524000" cy="1016000"/>
          </a:xfrm>
          <a:prstGeom prst="rect">
            <a:avLst/>
          </a:prstGeom>
        </p:spPr>
      </p:pic>
      <p:pic>
        <p:nvPicPr>
          <p:cNvPr id="13" name="Picture 12" descr="DSC_0904.JPG"/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91400" y="0"/>
            <a:ext cx="1524000" cy="1013298"/>
          </a:xfrm>
          <a:prstGeom prst="rect">
            <a:avLst/>
          </a:prstGeom>
        </p:spPr>
      </p:pic>
      <p:pic>
        <p:nvPicPr>
          <p:cNvPr id="14" name="Picture 13" descr="n13708504_39859036_484.jpg"/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19801" y="1"/>
            <a:ext cx="1371600" cy="1028700"/>
          </a:xfrm>
          <a:prstGeom prst="rect">
            <a:avLst/>
          </a:prstGeom>
        </p:spPr>
      </p:pic>
      <p:pic>
        <p:nvPicPr>
          <p:cNvPr id="15" name="Picture 14" descr="n13708504_39858999_8464.jpg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6600" y="1"/>
            <a:ext cx="1371600" cy="10287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0" y="990600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5865812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72000" y="1257666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14"/>
              </a:rPr>
              <a:t>http://www.purdue.edu/campus_map/</a:t>
            </a:r>
            <a:r>
              <a:rPr lang="en-US" b="1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932633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Berlin Sans FB" pitchFamily="34" charset="0"/>
              </a:rPr>
              <a:t>Purdue Map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42152"/>
            <a:ext cx="5143500" cy="3429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2480354"/>
            <a:ext cx="33147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SC_0926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0" y="0"/>
            <a:ext cx="1528267" cy="1016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5330825"/>
            <a:ext cx="3124200" cy="765175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latin typeface="Berlin Sans FB Demi" pitchFamily="34" charset="0"/>
              </a:rPr>
              <a:t>Purdue University </a:t>
            </a:r>
          </a:p>
        </p:txBody>
      </p:sp>
      <p:pic>
        <p:nvPicPr>
          <p:cNvPr id="4" name="Picture 3" descr="DSC_0891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5844702"/>
            <a:ext cx="1524000" cy="1013298"/>
          </a:xfrm>
          <a:prstGeom prst="rect">
            <a:avLst/>
          </a:prstGeom>
        </p:spPr>
      </p:pic>
      <p:pic>
        <p:nvPicPr>
          <p:cNvPr id="5" name="Picture 4" descr="DSC_1808.JP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24200" y="5844702"/>
            <a:ext cx="1524000" cy="1013298"/>
          </a:xfrm>
          <a:prstGeom prst="rect">
            <a:avLst/>
          </a:prstGeom>
        </p:spPr>
      </p:pic>
      <p:pic>
        <p:nvPicPr>
          <p:cNvPr id="6" name="Picture 5" descr="purdue pete.JP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5829300"/>
            <a:ext cx="1371600" cy="1028700"/>
          </a:xfrm>
          <a:prstGeom prst="rect">
            <a:avLst/>
          </a:prstGeom>
        </p:spPr>
      </p:pic>
      <p:pic>
        <p:nvPicPr>
          <p:cNvPr id="7" name="Picture 6" descr="DSC_1636.jp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1542" y="5867401"/>
            <a:ext cx="1520658" cy="990600"/>
          </a:xfrm>
          <a:prstGeom prst="rect">
            <a:avLst/>
          </a:prstGeom>
        </p:spPr>
      </p:pic>
      <p:pic>
        <p:nvPicPr>
          <p:cNvPr id="8" name="Picture 7" descr="DSC_0920.JPG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30137" y="5867400"/>
            <a:ext cx="1489863" cy="990600"/>
          </a:xfrm>
          <a:prstGeom prst="rect">
            <a:avLst/>
          </a:prstGeom>
        </p:spPr>
      </p:pic>
      <p:pic>
        <p:nvPicPr>
          <p:cNvPr id="10" name="Picture 9" descr="http://www.purdue.edu/orientation/pages/new_to_purdue/photos/voter.jpg"/>
          <p:cNvPicPr/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43800" y="5867400"/>
            <a:ext cx="1371600" cy="990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big_drum.jpg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0"/>
            <a:ext cx="1524000" cy="1016000"/>
          </a:xfrm>
          <a:prstGeom prst="rect">
            <a:avLst/>
          </a:prstGeom>
        </p:spPr>
      </p:pic>
      <p:pic>
        <p:nvPicPr>
          <p:cNvPr id="12" name="Picture 11" descr="autumn_leaves.jpg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0"/>
            <a:ext cx="1524000" cy="1016000"/>
          </a:xfrm>
          <a:prstGeom prst="rect">
            <a:avLst/>
          </a:prstGeom>
        </p:spPr>
      </p:pic>
      <p:pic>
        <p:nvPicPr>
          <p:cNvPr id="13" name="Picture 12" descr="DSC_0904.JPG"/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91400" y="0"/>
            <a:ext cx="1524000" cy="1013298"/>
          </a:xfrm>
          <a:prstGeom prst="rect">
            <a:avLst/>
          </a:prstGeom>
        </p:spPr>
      </p:pic>
      <p:pic>
        <p:nvPicPr>
          <p:cNvPr id="14" name="Picture 13" descr="n13708504_39859036_484.jpg"/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19801" y="1"/>
            <a:ext cx="1371600" cy="1028700"/>
          </a:xfrm>
          <a:prstGeom prst="rect">
            <a:avLst/>
          </a:prstGeom>
        </p:spPr>
      </p:pic>
      <p:pic>
        <p:nvPicPr>
          <p:cNvPr id="15" name="Picture 14" descr="n13708504_39858999_8464.jpg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6600" y="1"/>
            <a:ext cx="1371600" cy="10287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0" y="990600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5865812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3577" y="1823013"/>
            <a:ext cx="8153400" cy="424731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2400" b="1" dirty="0"/>
              <a:t>Contact your International Office</a:t>
            </a:r>
          </a:p>
          <a:p>
            <a:pPr algn="ctr"/>
            <a:endParaRPr lang="en-US" sz="1200" dirty="0"/>
          </a:p>
          <a:p>
            <a:pPr algn="ctr"/>
            <a:r>
              <a:rPr lang="en-US" dirty="0"/>
              <a:t>Kara Hartman</a:t>
            </a:r>
          </a:p>
          <a:p>
            <a:pPr lvl="1" algn="ctr"/>
            <a:r>
              <a:rPr lang="en-US" dirty="0"/>
              <a:t>Study Abroad Manager</a:t>
            </a:r>
          </a:p>
          <a:p>
            <a:pPr lvl="1" algn="ctr"/>
            <a:endParaRPr lang="en-US" sz="1000" dirty="0"/>
          </a:p>
          <a:p>
            <a:pPr algn="ctr"/>
            <a:r>
              <a:rPr lang="en-US" dirty="0"/>
              <a:t>International Programs in Agriculture</a:t>
            </a:r>
          </a:p>
          <a:p>
            <a:pPr algn="ctr"/>
            <a:r>
              <a:rPr lang="en-US" dirty="0"/>
              <a:t>615 West State Street, AGAD 26</a:t>
            </a:r>
          </a:p>
          <a:p>
            <a:pPr algn="ctr"/>
            <a:r>
              <a:rPr lang="en-US" dirty="0"/>
              <a:t>West Lafayette, IN  47907, USA</a:t>
            </a:r>
          </a:p>
          <a:p>
            <a:pPr algn="ctr"/>
            <a:r>
              <a:rPr lang="en-US" dirty="0"/>
              <a:t>Phone: 765-494-8458</a:t>
            </a:r>
          </a:p>
          <a:p>
            <a:pPr algn="ctr"/>
            <a:r>
              <a:rPr lang="en-US" dirty="0"/>
              <a:t>Fax: 765-494-9613</a:t>
            </a:r>
          </a:p>
          <a:p>
            <a:pPr algn="ctr"/>
            <a:r>
              <a:rPr lang="en-US" dirty="0"/>
              <a:t>Email: </a:t>
            </a:r>
            <a:r>
              <a:rPr lang="en-US" b="1" dirty="0">
                <a:hlinkClick r:id="rId14"/>
              </a:rPr>
              <a:t>AgAbroad@purdue.edu</a:t>
            </a:r>
            <a:endParaRPr lang="en-US" b="1" dirty="0"/>
          </a:p>
          <a:p>
            <a:pPr algn="ctr"/>
            <a:endParaRPr lang="en-US" dirty="0"/>
          </a:p>
          <a:p>
            <a:pPr algn="ctr"/>
            <a:r>
              <a:rPr lang="en-US" b="1" dirty="0">
                <a:hlinkClick r:id="rId15"/>
              </a:rPr>
              <a:t>www.ag.purdue.edu/ipia/studyabroad</a:t>
            </a:r>
            <a:endParaRPr lang="en-US" b="1" dirty="0"/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4300" y="981419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Berlin Sans FB" pitchFamily="34" charset="0"/>
              </a:rPr>
              <a:t>Purdue University Exchange Program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SC_0926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0" y="0"/>
            <a:ext cx="1528267" cy="1016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5330825"/>
            <a:ext cx="3124200" cy="765175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latin typeface="Berlin Sans FB Demi" pitchFamily="34" charset="0"/>
              </a:rPr>
              <a:t>Purdue University </a:t>
            </a:r>
          </a:p>
        </p:txBody>
      </p:sp>
      <p:pic>
        <p:nvPicPr>
          <p:cNvPr id="4" name="Picture 3" descr="DSC_0891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5844702"/>
            <a:ext cx="1524000" cy="1013298"/>
          </a:xfrm>
          <a:prstGeom prst="rect">
            <a:avLst/>
          </a:prstGeom>
        </p:spPr>
      </p:pic>
      <p:pic>
        <p:nvPicPr>
          <p:cNvPr id="5" name="Picture 4" descr="DSC_1808.JP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24200" y="5844702"/>
            <a:ext cx="1524000" cy="1013298"/>
          </a:xfrm>
          <a:prstGeom prst="rect">
            <a:avLst/>
          </a:prstGeom>
        </p:spPr>
      </p:pic>
      <p:pic>
        <p:nvPicPr>
          <p:cNvPr id="6" name="Picture 5" descr="purdue pete.JP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5829300"/>
            <a:ext cx="1371600" cy="1028700"/>
          </a:xfrm>
          <a:prstGeom prst="rect">
            <a:avLst/>
          </a:prstGeom>
        </p:spPr>
      </p:pic>
      <p:pic>
        <p:nvPicPr>
          <p:cNvPr id="7" name="Picture 6" descr="DSC_1636.jp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1542" y="5867401"/>
            <a:ext cx="1520658" cy="990600"/>
          </a:xfrm>
          <a:prstGeom prst="rect">
            <a:avLst/>
          </a:prstGeom>
        </p:spPr>
      </p:pic>
      <p:pic>
        <p:nvPicPr>
          <p:cNvPr id="8" name="Picture 7" descr="DSC_0920.JPG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30137" y="5867400"/>
            <a:ext cx="1489863" cy="990600"/>
          </a:xfrm>
          <a:prstGeom prst="rect">
            <a:avLst/>
          </a:prstGeom>
        </p:spPr>
      </p:pic>
      <p:pic>
        <p:nvPicPr>
          <p:cNvPr id="10" name="Picture 9" descr="http://www.purdue.edu/orientation/pages/new_to_purdue/photos/voter.jpg"/>
          <p:cNvPicPr/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43800" y="5867400"/>
            <a:ext cx="1371600" cy="990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big_drum.jpg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0"/>
            <a:ext cx="1524000" cy="1016000"/>
          </a:xfrm>
          <a:prstGeom prst="rect">
            <a:avLst/>
          </a:prstGeom>
        </p:spPr>
      </p:pic>
      <p:pic>
        <p:nvPicPr>
          <p:cNvPr id="12" name="Picture 11" descr="autumn_leaves.jpg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0"/>
            <a:ext cx="1524000" cy="1016000"/>
          </a:xfrm>
          <a:prstGeom prst="rect">
            <a:avLst/>
          </a:prstGeom>
        </p:spPr>
      </p:pic>
      <p:pic>
        <p:nvPicPr>
          <p:cNvPr id="13" name="Picture 12" descr="DSC_0904.JPG"/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91400" y="0"/>
            <a:ext cx="1524000" cy="1013298"/>
          </a:xfrm>
          <a:prstGeom prst="rect">
            <a:avLst/>
          </a:prstGeom>
        </p:spPr>
      </p:pic>
      <p:pic>
        <p:nvPicPr>
          <p:cNvPr id="14" name="Picture 13" descr="n13708504_39859036_484.jpg"/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19801" y="1"/>
            <a:ext cx="1371600" cy="1028700"/>
          </a:xfrm>
          <a:prstGeom prst="rect">
            <a:avLst/>
          </a:prstGeom>
        </p:spPr>
      </p:pic>
      <p:pic>
        <p:nvPicPr>
          <p:cNvPr id="15" name="Picture 14" descr="n13708504_39858999_8464.jpg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6600" y="1"/>
            <a:ext cx="1371600" cy="10287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0" y="990600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5865812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8600" y="1880933"/>
            <a:ext cx="769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Broaden your academic experience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Be more marketable towards employers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Gain lifetime friendships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Increase understanding of the world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Explore new interests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Appreciate your country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Influence the rest of your life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5862" y="883334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Berlin Sans FB" pitchFamily="34" charset="0"/>
              </a:rPr>
              <a:t>Reasons to Study Abroad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76800" y="3773759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Learn about yourself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Gain self confidence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Make extraordinary memories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Have fun!</a:t>
            </a:r>
          </a:p>
        </p:txBody>
      </p:sp>
      <p:pic>
        <p:nvPicPr>
          <p:cNvPr id="26" name="Picture 4" descr="Catering and Events Photo Gallery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45045" y="1219199"/>
            <a:ext cx="1798955" cy="1351787"/>
          </a:xfrm>
          <a:prstGeom prst="rect">
            <a:avLst/>
          </a:prstGeom>
          <a:noFill/>
        </p:spPr>
      </p:pic>
      <p:pic>
        <p:nvPicPr>
          <p:cNvPr id="27" name="Picture 2" descr="http://photos-h.ak.fbcdn.net/photos-ak-sf2p/v331/238/55/528712443/n528712443_917791_5227.jpg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 l="16556" t="11037" r="662" b="11700"/>
          <a:stretch>
            <a:fillRect/>
          </a:stretch>
        </p:blipFill>
        <p:spPr bwMode="auto">
          <a:xfrm>
            <a:off x="7304600" y="2514600"/>
            <a:ext cx="1763200" cy="1234240"/>
          </a:xfrm>
          <a:prstGeom prst="rect">
            <a:avLst/>
          </a:prstGeom>
          <a:noFill/>
        </p:spPr>
      </p:pic>
      <p:pic>
        <p:nvPicPr>
          <p:cNvPr id="28" name="Picture 4" descr="http://photos-443.ll.facebook.com/photos-ll-sf2p/v331/238/55/528712443/n528712443_954734_6292.jpg">
            <a:hlinkClick r:id="rId15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24171" y="1656246"/>
            <a:ext cx="1616268" cy="1212201"/>
          </a:xfrm>
          <a:prstGeom prst="rect">
            <a:avLst/>
          </a:prstGeom>
          <a:noFill/>
        </p:spPr>
      </p:pic>
      <p:pic>
        <p:nvPicPr>
          <p:cNvPr id="29" name="Picture 6" descr="http://photos-h.ak.fbcdn.net/photos-ak-snc1/v314/238/55/528712443/n528712443_887135_2166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988651" y="2855209"/>
            <a:ext cx="1351788" cy="101384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allAtOnce"/>
      <p:bldP spid="2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Documents and Settings\fnr12\Desktop\Pacific Northwest\Picture 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267200"/>
            <a:ext cx="24381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 descr="C:\Documents and Settings\fnr12\Desktop\Feast of the Hunter's Moon\Picture 0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972" y="3276600"/>
            <a:ext cx="274282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DSC_0926.JP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0" y="0"/>
            <a:ext cx="1528267" cy="1016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5330825"/>
            <a:ext cx="3124200" cy="765175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latin typeface="Berlin Sans FB Demi" pitchFamily="34" charset="0"/>
              </a:rPr>
              <a:t>Purdue University </a:t>
            </a:r>
          </a:p>
        </p:txBody>
      </p:sp>
      <p:pic>
        <p:nvPicPr>
          <p:cNvPr id="4" name="Picture 3" descr="DSC_0891.JP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5844702"/>
            <a:ext cx="1524000" cy="1013298"/>
          </a:xfrm>
          <a:prstGeom prst="rect">
            <a:avLst/>
          </a:prstGeom>
        </p:spPr>
      </p:pic>
      <p:pic>
        <p:nvPicPr>
          <p:cNvPr id="5" name="Picture 4" descr="DSC_1808.JP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24200" y="5844702"/>
            <a:ext cx="1524000" cy="1013298"/>
          </a:xfrm>
          <a:prstGeom prst="rect">
            <a:avLst/>
          </a:prstGeom>
        </p:spPr>
      </p:pic>
      <p:pic>
        <p:nvPicPr>
          <p:cNvPr id="6" name="Picture 5" descr="purdue pete.JPG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5829300"/>
            <a:ext cx="1371600" cy="1028700"/>
          </a:xfrm>
          <a:prstGeom prst="rect">
            <a:avLst/>
          </a:prstGeom>
        </p:spPr>
      </p:pic>
      <p:pic>
        <p:nvPicPr>
          <p:cNvPr id="7" name="Picture 6" descr="DSC_1636.jpg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1542" y="5867401"/>
            <a:ext cx="1520658" cy="990600"/>
          </a:xfrm>
          <a:prstGeom prst="rect">
            <a:avLst/>
          </a:prstGeom>
        </p:spPr>
      </p:pic>
      <p:pic>
        <p:nvPicPr>
          <p:cNvPr id="8" name="Picture 7" descr="DSC_0920.JPG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30137" y="5867400"/>
            <a:ext cx="1489863" cy="990600"/>
          </a:xfrm>
          <a:prstGeom prst="rect">
            <a:avLst/>
          </a:prstGeom>
        </p:spPr>
      </p:pic>
      <p:pic>
        <p:nvPicPr>
          <p:cNvPr id="10" name="Picture 9" descr="http://www.purdue.edu/orientation/pages/new_to_purdue/photos/voter.jpg"/>
          <p:cNvPicPr/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43800" y="5867400"/>
            <a:ext cx="1371600" cy="990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big_drum.jpg"/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0"/>
            <a:ext cx="1524000" cy="1016000"/>
          </a:xfrm>
          <a:prstGeom prst="rect">
            <a:avLst/>
          </a:prstGeom>
        </p:spPr>
      </p:pic>
      <p:pic>
        <p:nvPicPr>
          <p:cNvPr id="12" name="Picture 11" descr="autumn_leaves.jpg"/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0"/>
            <a:ext cx="1524000" cy="1016000"/>
          </a:xfrm>
          <a:prstGeom prst="rect">
            <a:avLst/>
          </a:prstGeom>
        </p:spPr>
      </p:pic>
      <p:pic>
        <p:nvPicPr>
          <p:cNvPr id="13" name="Picture 12" descr="DSC_0904.JPG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91400" y="0"/>
            <a:ext cx="1524000" cy="1013298"/>
          </a:xfrm>
          <a:prstGeom prst="rect">
            <a:avLst/>
          </a:prstGeom>
        </p:spPr>
      </p:pic>
      <p:pic>
        <p:nvPicPr>
          <p:cNvPr id="14" name="Picture 13" descr="n13708504_39859036_484.jpg"/>
          <p:cNvPicPr>
            <a:picLocks noChangeAspect="1"/>
          </p:cNvPicPr>
          <p:nvPr/>
        </p:nvPicPr>
        <p:blipFill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19801" y="1"/>
            <a:ext cx="1371600" cy="1028700"/>
          </a:xfrm>
          <a:prstGeom prst="rect">
            <a:avLst/>
          </a:prstGeom>
        </p:spPr>
      </p:pic>
      <p:pic>
        <p:nvPicPr>
          <p:cNvPr id="15" name="Picture 14" descr="n13708504_39858999_8464.jpg"/>
          <p:cNvPicPr>
            <a:picLocks noChangeAspect="1"/>
          </p:cNvPicPr>
          <p:nvPr/>
        </p:nvPicPr>
        <p:blipFill>
          <a:blip r:embed="rId1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6600" y="1"/>
            <a:ext cx="1371600" cy="10287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0" y="990600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5865812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5800" y="12954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“Studying abroad for me means finding a second home and new friends somewhere else in the world. For me a dream came true at Purdue!”</a:t>
            </a:r>
          </a:p>
          <a:p>
            <a:pPr algn="ctr"/>
            <a:r>
              <a:rPr lang="en-US" sz="2400" dirty="0"/>
              <a:t>Anna </a:t>
            </a:r>
            <a:r>
              <a:rPr lang="en-US" sz="2400" dirty="0" err="1"/>
              <a:t>Pichler</a:t>
            </a:r>
            <a:r>
              <a:rPr lang="en-US" sz="2400" dirty="0"/>
              <a:t> - Austria</a:t>
            </a:r>
          </a:p>
        </p:txBody>
      </p:sp>
      <p:pic>
        <p:nvPicPr>
          <p:cNvPr id="25" name="Picture 2" descr="C:\Documents and Settings\fnr12\Desktop\Chicago\Picture 053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2438400"/>
            <a:ext cx="2590800" cy="185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 descr="C:\Documents and Settings\fnr12\Desktop\Trip to Washington D.C\Lincoln memorial-trip to Washington 8-2007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61242" y="2057400"/>
            <a:ext cx="228275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 descr="C:\Documents and Settings\fnr12\Desktop\Happy Halloween!\Picture 054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90800" y="2895600"/>
            <a:ext cx="2569937" cy="19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6" descr="C:\Documents and Settings\fnr12\Desktop\Stephens'Property&amp; Eli Lilly Wildlife Area\Picture 056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4267199"/>
            <a:ext cx="1981200" cy="157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" descr="C:\Documents and Settings\fnr12\Desktop\Lake Michigan\Picture 203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934201" y="3733800"/>
            <a:ext cx="2209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7315200" y="990600"/>
            <a:ext cx="236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</a:rPr>
              <a:t>           </a:t>
            </a:r>
            <a:r>
              <a:rPr lang="en-US" sz="2000" b="1" dirty="0">
                <a:solidFill>
                  <a:prstClr val="black"/>
                </a:solidFill>
                <a:hlinkClick r:id="rId21"/>
              </a:rPr>
              <a:t>YouTube</a:t>
            </a:r>
            <a:endParaRPr lang="en-US" sz="20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SC_0926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0" y="0"/>
            <a:ext cx="1528267" cy="1016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5330825"/>
            <a:ext cx="3124200" cy="765175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latin typeface="Berlin Sans FB Demi" pitchFamily="34" charset="0"/>
              </a:rPr>
              <a:t>Purdue University </a:t>
            </a:r>
          </a:p>
        </p:txBody>
      </p:sp>
      <p:pic>
        <p:nvPicPr>
          <p:cNvPr id="4" name="Picture 3" descr="DSC_0891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5844702"/>
            <a:ext cx="1524000" cy="1013298"/>
          </a:xfrm>
          <a:prstGeom prst="rect">
            <a:avLst/>
          </a:prstGeom>
        </p:spPr>
      </p:pic>
      <p:pic>
        <p:nvPicPr>
          <p:cNvPr id="5" name="Picture 4" descr="DSC_1808.JP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24200" y="5844702"/>
            <a:ext cx="1524000" cy="1013298"/>
          </a:xfrm>
          <a:prstGeom prst="rect">
            <a:avLst/>
          </a:prstGeom>
        </p:spPr>
      </p:pic>
      <p:pic>
        <p:nvPicPr>
          <p:cNvPr id="6" name="Picture 5" descr="purdue pete.JP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5829300"/>
            <a:ext cx="1371600" cy="1028700"/>
          </a:xfrm>
          <a:prstGeom prst="rect">
            <a:avLst/>
          </a:prstGeom>
        </p:spPr>
      </p:pic>
      <p:pic>
        <p:nvPicPr>
          <p:cNvPr id="7" name="Picture 6" descr="DSC_1636.jp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1542" y="5867401"/>
            <a:ext cx="1520658" cy="990600"/>
          </a:xfrm>
          <a:prstGeom prst="rect">
            <a:avLst/>
          </a:prstGeom>
        </p:spPr>
      </p:pic>
      <p:pic>
        <p:nvPicPr>
          <p:cNvPr id="8" name="Picture 7" descr="DSC_0920.JPG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30137" y="5867400"/>
            <a:ext cx="1489863" cy="990600"/>
          </a:xfrm>
          <a:prstGeom prst="rect">
            <a:avLst/>
          </a:prstGeom>
        </p:spPr>
      </p:pic>
      <p:pic>
        <p:nvPicPr>
          <p:cNvPr id="10" name="Picture 9" descr="http://www.purdue.edu/orientation/pages/new_to_purdue/photos/voter.jpg"/>
          <p:cNvPicPr/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43800" y="5867400"/>
            <a:ext cx="1371600" cy="990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big_drum.jpg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0"/>
            <a:ext cx="1524000" cy="1016000"/>
          </a:xfrm>
          <a:prstGeom prst="rect">
            <a:avLst/>
          </a:prstGeom>
        </p:spPr>
      </p:pic>
      <p:pic>
        <p:nvPicPr>
          <p:cNvPr id="12" name="Picture 11" descr="autumn_leaves.jpg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0"/>
            <a:ext cx="1524000" cy="1016000"/>
          </a:xfrm>
          <a:prstGeom prst="rect">
            <a:avLst/>
          </a:prstGeom>
        </p:spPr>
      </p:pic>
      <p:pic>
        <p:nvPicPr>
          <p:cNvPr id="13" name="Picture 12" descr="DSC_0904.JPG"/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91400" y="0"/>
            <a:ext cx="1524000" cy="1013298"/>
          </a:xfrm>
          <a:prstGeom prst="rect">
            <a:avLst/>
          </a:prstGeom>
        </p:spPr>
      </p:pic>
      <p:pic>
        <p:nvPicPr>
          <p:cNvPr id="14" name="Picture 13" descr="n13708504_39859036_484.jpg"/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19801" y="1"/>
            <a:ext cx="1371600" cy="1028700"/>
          </a:xfrm>
          <a:prstGeom prst="rect">
            <a:avLst/>
          </a:prstGeom>
        </p:spPr>
      </p:pic>
      <p:pic>
        <p:nvPicPr>
          <p:cNvPr id="15" name="Picture 14" descr="n13708504_39858999_8464.jpg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6600" y="1"/>
            <a:ext cx="1371600" cy="10287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0" y="990600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5865812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8690" y="1600200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u="sng" dirty="0"/>
              <a:t>Location</a:t>
            </a:r>
            <a:r>
              <a:rPr lang="en-US" sz="2000" dirty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West Lafayette, Indiana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Between Chicago and Indianapolis</a:t>
            </a:r>
          </a:p>
          <a:p>
            <a:pPr lvl="1"/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u="sng" dirty="0"/>
              <a:t>Population</a:t>
            </a:r>
            <a:r>
              <a:rPr lang="en-US" sz="2000" dirty="0"/>
              <a:t>: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Lafayette/West Lafayette: 97,000 people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u="sng" dirty="0"/>
              <a:t>Climate</a:t>
            </a:r>
            <a:r>
              <a:rPr lang="en-US" sz="2000" dirty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4 seasons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Hot, humid summers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Snowy, icy winters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Colorful falls and springs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23446" y="8998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Berlin Sans FB" pitchFamily="34" charset="0"/>
              </a:rPr>
              <a:t>Location &amp; Climate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/>
          <a:srcRect r="65767" b="73024"/>
          <a:stretch>
            <a:fillRect/>
          </a:stretch>
        </p:blipFill>
        <p:spPr bwMode="auto">
          <a:xfrm>
            <a:off x="6122377" y="1288881"/>
            <a:ext cx="3033849" cy="19132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38456"/>
              </p:ext>
            </p:extLst>
          </p:nvPr>
        </p:nvGraphicFramePr>
        <p:xfrm>
          <a:off x="5333999" y="3442988"/>
          <a:ext cx="3810001" cy="1738612"/>
        </p:xfrm>
        <a:graphic>
          <a:graphicData uri="http://schemas.openxmlformats.org/drawingml/2006/table">
            <a:tbl>
              <a:tblPr/>
              <a:tblGrid>
                <a:gridCol w="993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2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4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1858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 </a:t>
                      </a:r>
                      <a:endParaRPr lang="en-US" sz="1400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Jan</a:t>
                      </a:r>
                      <a:endParaRPr lang="en-US" sz="1400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Apr</a:t>
                      </a:r>
                      <a:endParaRPr lang="en-US" sz="1400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Jul</a:t>
                      </a:r>
                      <a:endParaRPr lang="en-US" sz="1400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Oct</a:t>
                      </a:r>
                      <a:endParaRPr lang="en-US" sz="1400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23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Avg. High 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-0.5°C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16.1°C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30°C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18.3°C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49"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Avg. Low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-9.4°C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4.4°C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17.8°C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5.6°C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807"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Mean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-4.4°C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10.6°C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23.9°C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12.2°C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575"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Avg. Precip.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4.3 cm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9.1 cm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9.4 cm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6.35 cm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SC_0926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0" y="0"/>
            <a:ext cx="1528267" cy="1016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5330825"/>
            <a:ext cx="3124200" cy="765175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latin typeface="Berlin Sans FB Demi" pitchFamily="34" charset="0"/>
              </a:rPr>
              <a:t>Purdue University </a:t>
            </a:r>
          </a:p>
        </p:txBody>
      </p:sp>
      <p:pic>
        <p:nvPicPr>
          <p:cNvPr id="4" name="Picture 3" descr="DSC_0891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5844702"/>
            <a:ext cx="1524000" cy="1013298"/>
          </a:xfrm>
          <a:prstGeom prst="rect">
            <a:avLst/>
          </a:prstGeom>
        </p:spPr>
      </p:pic>
      <p:pic>
        <p:nvPicPr>
          <p:cNvPr id="5" name="Picture 4" descr="DSC_1808.JP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24200" y="5844702"/>
            <a:ext cx="1524000" cy="1013298"/>
          </a:xfrm>
          <a:prstGeom prst="rect">
            <a:avLst/>
          </a:prstGeom>
        </p:spPr>
      </p:pic>
      <p:pic>
        <p:nvPicPr>
          <p:cNvPr id="6" name="Picture 5" descr="purdue pete.JP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5829300"/>
            <a:ext cx="1371600" cy="1028700"/>
          </a:xfrm>
          <a:prstGeom prst="rect">
            <a:avLst/>
          </a:prstGeom>
        </p:spPr>
      </p:pic>
      <p:pic>
        <p:nvPicPr>
          <p:cNvPr id="7" name="Picture 6" descr="DSC_1636.jp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1542" y="5867401"/>
            <a:ext cx="1520658" cy="990600"/>
          </a:xfrm>
          <a:prstGeom prst="rect">
            <a:avLst/>
          </a:prstGeom>
        </p:spPr>
      </p:pic>
      <p:pic>
        <p:nvPicPr>
          <p:cNvPr id="8" name="Picture 7" descr="DSC_0920.JPG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30137" y="5867400"/>
            <a:ext cx="1489863" cy="990600"/>
          </a:xfrm>
          <a:prstGeom prst="rect">
            <a:avLst/>
          </a:prstGeom>
        </p:spPr>
      </p:pic>
      <p:pic>
        <p:nvPicPr>
          <p:cNvPr id="10" name="Picture 9" descr="http://www.purdue.edu/orientation/pages/new_to_purdue/photos/voter.jpg"/>
          <p:cNvPicPr/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43800" y="5867400"/>
            <a:ext cx="1371600" cy="990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big_drum.jpg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0"/>
            <a:ext cx="1524000" cy="1016000"/>
          </a:xfrm>
          <a:prstGeom prst="rect">
            <a:avLst/>
          </a:prstGeom>
        </p:spPr>
      </p:pic>
      <p:pic>
        <p:nvPicPr>
          <p:cNvPr id="12" name="Picture 11" descr="autumn_leaves.jpg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0"/>
            <a:ext cx="1524000" cy="1016000"/>
          </a:xfrm>
          <a:prstGeom prst="rect">
            <a:avLst/>
          </a:prstGeom>
        </p:spPr>
      </p:pic>
      <p:pic>
        <p:nvPicPr>
          <p:cNvPr id="13" name="Picture 12" descr="DSC_0904.JPG"/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91400" y="0"/>
            <a:ext cx="1524000" cy="1013298"/>
          </a:xfrm>
          <a:prstGeom prst="rect">
            <a:avLst/>
          </a:prstGeom>
        </p:spPr>
      </p:pic>
      <p:pic>
        <p:nvPicPr>
          <p:cNvPr id="14" name="Picture 13" descr="n13708504_39859036_484.jpg"/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19801" y="1"/>
            <a:ext cx="1371600" cy="1028700"/>
          </a:xfrm>
          <a:prstGeom prst="rect">
            <a:avLst/>
          </a:prstGeom>
        </p:spPr>
      </p:pic>
      <p:pic>
        <p:nvPicPr>
          <p:cNvPr id="15" name="Picture 14" descr="n13708504_39858999_8464.jpg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6600" y="1"/>
            <a:ext cx="1371600" cy="10287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0" y="990600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5865812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3556" y="1737872"/>
            <a:ext cx="5257800" cy="258532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40,000 students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50 states and 127 foreign countries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Ranks 3</a:t>
            </a:r>
            <a:r>
              <a:rPr lang="en-US" baseline="30000" dirty="0"/>
              <a:t>rd</a:t>
            </a:r>
            <a:r>
              <a:rPr lang="en-US" dirty="0"/>
              <a:t> among other U.S. public institutions in       international enrollment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9,303 international students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International student body comprises 23% of the total number of enrolled students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57% males vs. 43% females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918036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Berlin Sans FB" pitchFamily="34" charset="0"/>
              </a:rPr>
              <a:t>Student Demographics</a:t>
            </a:r>
          </a:p>
        </p:txBody>
      </p:sp>
      <p:pic>
        <p:nvPicPr>
          <p:cNvPr id="19" name="Picture 18" descr="n13708504_39859030_6207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59500" y="1737872"/>
            <a:ext cx="2997199" cy="2247900"/>
          </a:xfrm>
          <a:prstGeom prst="rect">
            <a:avLst/>
          </a:prstGeom>
        </p:spPr>
      </p:pic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665551209"/>
              </p:ext>
            </p:extLst>
          </p:nvPr>
        </p:nvGraphicFramePr>
        <p:xfrm>
          <a:off x="2057400" y="3187700"/>
          <a:ext cx="4914900" cy="275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SC_0926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0" y="0"/>
            <a:ext cx="1528267" cy="1016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5330825"/>
            <a:ext cx="3124200" cy="765175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latin typeface="Berlin Sans FB Demi" pitchFamily="34" charset="0"/>
              </a:rPr>
              <a:t>Purdue University </a:t>
            </a:r>
          </a:p>
        </p:txBody>
      </p:sp>
      <p:pic>
        <p:nvPicPr>
          <p:cNvPr id="4" name="Picture 3" descr="DSC_0891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5844702"/>
            <a:ext cx="1524000" cy="1013298"/>
          </a:xfrm>
          <a:prstGeom prst="rect">
            <a:avLst/>
          </a:prstGeom>
        </p:spPr>
      </p:pic>
      <p:pic>
        <p:nvPicPr>
          <p:cNvPr id="5" name="Picture 4" descr="DSC_1808.JP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24200" y="5844702"/>
            <a:ext cx="1524000" cy="1013298"/>
          </a:xfrm>
          <a:prstGeom prst="rect">
            <a:avLst/>
          </a:prstGeom>
        </p:spPr>
      </p:pic>
      <p:pic>
        <p:nvPicPr>
          <p:cNvPr id="6" name="Picture 5" descr="purdue pete.JP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5829300"/>
            <a:ext cx="1371600" cy="1028700"/>
          </a:xfrm>
          <a:prstGeom prst="rect">
            <a:avLst/>
          </a:prstGeom>
        </p:spPr>
      </p:pic>
      <p:pic>
        <p:nvPicPr>
          <p:cNvPr id="7" name="Picture 6" descr="DSC_1636.jp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1542" y="5867401"/>
            <a:ext cx="1520658" cy="990600"/>
          </a:xfrm>
          <a:prstGeom prst="rect">
            <a:avLst/>
          </a:prstGeom>
        </p:spPr>
      </p:pic>
      <p:pic>
        <p:nvPicPr>
          <p:cNvPr id="8" name="Picture 7" descr="DSC_0920.JPG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30137" y="5867400"/>
            <a:ext cx="1489863" cy="990600"/>
          </a:xfrm>
          <a:prstGeom prst="rect">
            <a:avLst/>
          </a:prstGeom>
        </p:spPr>
      </p:pic>
      <p:pic>
        <p:nvPicPr>
          <p:cNvPr id="10" name="Picture 9" descr="http://www.purdue.edu/orientation/pages/new_to_purdue/photos/voter.jpg"/>
          <p:cNvPicPr/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43800" y="5867400"/>
            <a:ext cx="1371600" cy="990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big_drum.jpg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0"/>
            <a:ext cx="1524000" cy="1016000"/>
          </a:xfrm>
          <a:prstGeom prst="rect">
            <a:avLst/>
          </a:prstGeom>
        </p:spPr>
      </p:pic>
      <p:pic>
        <p:nvPicPr>
          <p:cNvPr id="12" name="Picture 11" descr="autumn_leaves.jpg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0"/>
            <a:ext cx="1524000" cy="1016000"/>
          </a:xfrm>
          <a:prstGeom prst="rect">
            <a:avLst/>
          </a:prstGeom>
        </p:spPr>
      </p:pic>
      <p:pic>
        <p:nvPicPr>
          <p:cNvPr id="13" name="Picture 12" descr="DSC_0904.JPG"/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91400" y="0"/>
            <a:ext cx="1524000" cy="1013298"/>
          </a:xfrm>
          <a:prstGeom prst="rect">
            <a:avLst/>
          </a:prstGeom>
        </p:spPr>
      </p:pic>
      <p:pic>
        <p:nvPicPr>
          <p:cNvPr id="14" name="Picture 13" descr="n13708504_39859036_484.jpg"/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19801" y="1"/>
            <a:ext cx="1371600" cy="1028700"/>
          </a:xfrm>
          <a:prstGeom prst="rect">
            <a:avLst/>
          </a:prstGeom>
        </p:spPr>
      </p:pic>
      <p:pic>
        <p:nvPicPr>
          <p:cNvPr id="15" name="Picture 14" descr="n13708504_39858999_8464.jpg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6600" y="1"/>
            <a:ext cx="1371600" cy="10287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0" y="990600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5865812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918036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Berlin Sans FB" pitchFamily="34" charset="0"/>
              </a:rPr>
              <a:t>Student Demographics</a:t>
            </a: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619619431"/>
              </p:ext>
            </p:extLst>
          </p:nvPr>
        </p:nvGraphicFramePr>
        <p:xfrm>
          <a:off x="114301" y="1665239"/>
          <a:ext cx="6573715" cy="4448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15000" y="2272975"/>
            <a:ext cx="3124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latin typeface="Berlin Sans FB" panose="020E0602020502020306" pitchFamily="34" charset="0"/>
              </a:rPr>
              <a:t>International Student Breakdown at Purdue </a:t>
            </a:r>
          </a:p>
        </p:txBody>
      </p:sp>
    </p:spTree>
    <p:extLst>
      <p:ext uri="{BB962C8B-B14F-4D97-AF65-F5344CB8AC3E}">
        <p14:creationId xmlns:p14="http://schemas.microsoft.com/office/powerpoint/2010/main" val="3116250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SC_0926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0" y="0"/>
            <a:ext cx="1528267" cy="1016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5330825"/>
            <a:ext cx="3124200" cy="765175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latin typeface="Berlin Sans FB Demi" pitchFamily="34" charset="0"/>
              </a:rPr>
              <a:t>Purdue University </a:t>
            </a:r>
          </a:p>
        </p:txBody>
      </p:sp>
      <p:pic>
        <p:nvPicPr>
          <p:cNvPr id="4" name="Picture 3" descr="DSC_0891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5844702"/>
            <a:ext cx="1524000" cy="1013298"/>
          </a:xfrm>
          <a:prstGeom prst="rect">
            <a:avLst/>
          </a:prstGeom>
        </p:spPr>
      </p:pic>
      <p:pic>
        <p:nvPicPr>
          <p:cNvPr id="5" name="Picture 4" descr="DSC_1808.JP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24200" y="5844702"/>
            <a:ext cx="1524000" cy="1013298"/>
          </a:xfrm>
          <a:prstGeom prst="rect">
            <a:avLst/>
          </a:prstGeom>
        </p:spPr>
      </p:pic>
      <p:pic>
        <p:nvPicPr>
          <p:cNvPr id="6" name="Picture 5" descr="purdue pete.JP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5829300"/>
            <a:ext cx="1371600" cy="1028700"/>
          </a:xfrm>
          <a:prstGeom prst="rect">
            <a:avLst/>
          </a:prstGeom>
        </p:spPr>
      </p:pic>
      <p:pic>
        <p:nvPicPr>
          <p:cNvPr id="7" name="Picture 6" descr="DSC_1636.jp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1542" y="5867401"/>
            <a:ext cx="1520658" cy="990600"/>
          </a:xfrm>
          <a:prstGeom prst="rect">
            <a:avLst/>
          </a:prstGeom>
        </p:spPr>
      </p:pic>
      <p:pic>
        <p:nvPicPr>
          <p:cNvPr id="8" name="Picture 7" descr="DSC_0920.JPG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30137" y="5867400"/>
            <a:ext cx="1489863" cy="990600"/>
          </a:xfrm>
          <a:prstGeom prst="rect">
            <a:avLst/>
          </a:prstGeom>
        </p:spPr>
      </p:pic>
      <p:pic>
        <p:nvPicPr>
          <p:cNvPr id="10" name="Picture 9" descr="http://www.purdue.edu/orientation/pages/new_to_purdue/photos/voter.jpg"/>
          <p:cNvPicPr/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43800" y="5867400"/>
            <a:ext cx="1371600" cy="990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big_drum.jpg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0"/>
            <a:ext cx="1524000" cy="1016000"/>
          </a:xfrm>
          <a:prstGeom prst="rect">
            <a:avLst/>
          </a:prstGeom>
        </p:spPr>
      </p:pic>
      <p:pic>
        <p:nvPicPr>
          <p:cNvPr id="12" name="Picture 11" descr="autumn_leaves.jpg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0"/>
            <a:ext cx="1524000" cy="1016000"/>
          </a:xfrm>
          <a:prstGeom prst="rect">
            <a:avLst/>
          </a:prstGeom>
        </p:spPr>
      </p:pic>
      <p:pic>
        <p:nvPicPr>
          <p:cNvPr id="13" name="Picture 12" descr="DSC_0904.JPG"/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91400" y="0"/>
            <a:ext cx="1524000" cy="1013298"/>
          </a:xfrm>
          <a:prstGeom prst="rect">
            <a:avLst/>
          </a:prstGeom>
        </p:spPr>
      </p:pic>
      <p:pic>
        <p:nvPicPr>
          <p:cNvPr id="14" name="Picture 13" descr="n13708504_39859036_484.jpg"/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19801" y="1"/>
            <a:ext cx="1371600" cy="1028700"/>
          </a:xfrm>
          <a:prstGeom prst="rect">
            <a:avLst/>
          </a:prstGeom>
        </p:spPr>
      </p:pic>
      <p:pic>
        <p:nvPicPr>
          <p:cNvPr id="15" name="Picture 14" descr="n13708504_39858999_8464.jpg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6600" y="1"/>
            <a:ext cx="1371600" cy="10287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0" y="990600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5865812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4734" y="1840523"/>
            <a:ext cx="7622931" cy="341632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Requirements of courses:</a:t>
            </a:r>
          </a:p>
          <a:p>
            <a:pPr lvl="1"/>
            <a:r>
              <a:rPr lang="en-US" dirty="0"/>
              <a:t>1.) Attend class</a:t>
            </a:r>
          </a:p>
          <a:p>
            <a:pPr lvl="1"/>
            <a:r>
              <a:rPr lang="en-US" dirty="0"/>
              <a:t>2.) Participate </a:t>
            </a:r>
          </a:p>
          <a:p>
            <a:pPr lvl="1"/>
            <a:r>
              <a:rPr lang="en-US" dirty="0"/>
              <a:t>3.) Take short quizzes</a:t>
            </a:r>
          </a:p>
          <a:p>
            <a:pPr lvl="1"/>
            <a:r>
              <a:rPr lang="en-US" dirty="0"/>
              <a:t>4.) Do homework</a:t>
            </a:r>
          </a:p>
          <a:p>
            <a:pPr lvl="1"/>
            <a:r>
              <a:rPr lang="en-US" dirty="0"/>
              <a:t>5.) Complete exams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True/False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Multiple choice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Short answer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Essay</a:t>
            </a:r>
          </a:p>
          <a:p>
            <a:pPr lvl="1"/>
            <a:r>
              <a:rPr lang="en-US" dirty="0"/>
              <a:t>6.) Take midterm and final exams </a:t>
            </a:r>
          </a:p>
          <a:p>
            <a:pPr lvl="1"/>
            <a:r>
              <a:rPr lang="en-US" dirty="0"/>
              <a:t>7.) Get grades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031" y="894532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Berlin Sans FB" pitchFamily="34" charset="0"/>
              </a:rPr>
              <a:t>Academics</a:t>
            </a:r>
          </a:p>
        </p:txBody>
      </p:sp>
      <p:pic>
        <p:nvPicPr>
          <p:cNvPr id="19" name="Picture 18" descr="u_hall.jpg"/>
          <p:cNvPicPr>
            <a:picLocks noChangeAspect="1"/>
          </p:cNvPicPr>
          <p:nvPr/>
        </p:nvPicPr>
        <p:blipFill>
          <a:blip r:embed="rId14" cstate="print">
            <a:lum bright="10000"/>
          </a:blip>
          <a:stretch>
            <a:fillRect/>
          </a:stretch>
        </p:blipFill>
        <p:spPr>
          <a:xfrm>
            <a:off x="5133975" y="1136013"/>
            <a:ext cx="2057400" cy="1371600"/>
          </a:xfrm>
          <a:prstGeom prst="rect">
            <a:avLst/>
          </a:prstGeom>
        </p:spPr>
      </p:pic>
      <p:pic>
        <p:nvPicPr>
          <p:cNvPr id="14337" name="Picture 1" descr="hovd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41210" y="1438449"/>
            <a:ext cx="1219200" cy="1828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3" name="Picture 22" descr="memorial_mall.jpg"/>
          <p:cNvPicPr>
            <a:picLocks noChangeAspect="1"/>
          </p:cNvPicPr>
          <p:nvPr/>
        </p:nvPicPr>
        <p:blipFill>
          <a:blip r:embed="rId16" cstate="print">
            <a:lum bright="10000"/>
          </a:blip>
          <a:srcRect r="10000"/>
          <a:stretch>
            <a:fillRect/>
          </a:stretch>
        </p:blipFill>
        <p:spPr>
          <a:xfrm>
            <a:off x="4236015" y="2614338"/>
            <a:ext cx="2057400" cy="1524000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377354" y="3449641"/>
            <a:ext cx="2788215" cy="192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SC_0926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0" y="0"/>
            <a:ext cx="1528267" cy="1016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5330825"/>
            <a:ext cx="3124200" cy="765175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latin typeface="Berlin Sans FB Demi" pitchFamily="34" charset="0"/>
              </a:rPr>
              <a:t>Purdue University </a:t>
            </a:r>
          </a:p>
        </p:txBody>
      </p:sp>
      <p:pic>
        <p:nvPicPr>
          <p:cNvPr id="4" name="Picture 3" descr="DSC_0891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5844702"/>
            <a:ext cx="1524000" cy="1013298"/>
          </a:xfrm>
          <a:prstGeom prst="rect">
            <a:avLst/>
          </a:prstGeom>
        </p:spPr>
      </p:pic>
      <p:pic>
        <p:nvPicPr>
          <p:cNvPr id="5" name="Picture 4" descr="DSC_1808.JP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24200" y="5844702"/>
            <a:ext cx="1524000" cy="1013298"/>
          </a:xfrm>
          <a:prstGeom prst="rect">
            <a:avLst/>
          </a:prstGeom>
        </p:spPr>
      </p:pic>
      <p:pic>
        <p:nvPicPr>
          <p:cNvPr id="6" name="Picture 5" descr="purdue pete.JP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5829300"/>
            <a:ext cx="1371600" cy="1028700"/>
          </a:xfrm>
          <a:prstGeom prst="rect">
            <a:avLst/>
          </a:prstGeom>
        </p:spPr>
      </p:pic>
      <p:pic>
        <p:nvPicPr>
          <p:cNvPr id="7" name="Picture 6" descr="DSC_1636.jp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1542" y="5867401"/>
            <a:ext cx="1520658" cy="990600"/>
          </a:xfrm>
          <a:prstGeom prst="rect">
            <a:avLst/>
          </a:prstGeom>
        </p:spPr>
      </p:pic>
      <p:pic>
        <p:nvPicPr>
          <p:cNvPr id="8" name="Picture 7" descr="DSC_0920.JPG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30137" y="5867400"/>
            <a:ext cx="1489863" cy="990600"/>
          </a:xfrm>
          <a:prstGeom prst="rect">
            <a:avLst/>
          </a:prstGeom>
        </p:spPr>
      </p:pic>
      <p:pic>
        <p:nvPicPr>
          <p:cNvPr id="10" name="Picture 9" descr="http://www.purdue.edu/orientation/pages/new_to_purdue/photos/voter.jpg"/>
          <p:cNvPicPr/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43800" y="5867400"/>
            <a:ext cx="1371600" cy="990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big_drum.jpg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0"/>
            <a:ext cx="1524000" cy="1016000"/>
          </a:xfrm>
          <a:prstGeom prst="rect">
            <a:avLst/>
          </a:prstGeom>
        </p:spPr>
      </p:pic>
      <p:pic>
        <p:nvPicPr>
          <p:cNvPr id="12" name="Picture 11" descr="autumn_leaves.jpg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0" y="0"/>
            <a:ext cx="1524000" cy="1016000"/>
          </a:xfrm>
          <a:prstGeom prst="rect">
            <a:avLst/>
          </a:prstGeom>
        </p:spPr>
      </p:pic>
      <p:pic>
        <p:nvPicPr>
          <p:cNvPr id="13" name="Picture 12" descr="DSC_0904.JPG"/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91400" y="0"/>
            <a:ext cx="1524000" cy="1013298"/>
          </a:xfrm>
          <a:prstGeom prst="rect">
            <a:avLst/>
          </a:prstGeom>
        </p:spPr>
      </p:pic>
      <p:pic>
        <p:nvPicPr>
          <p:cNvPr id="14" name="Picture 13" descr="n13708504_39859036_484.jpg"/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19801" y="1"/>
            <a:ext cx="1371600" cy="1028700"/>
          </a:xfrm>
          <a:prstGeom prst="rect">
            <a:avLst/>
          </a:prstGeom>
        </p:spPr>
      </p:pic>
      <p:pic>
        <p:nvPicPr>
          <p:cNvPr id="15" name="Picture 14" descr="n13708504_39858999_8464.jpg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6600" y="1"/>
            <a:ext cx="1371600" cy="10287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0" y="990600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5865812"/>
            <a:ext cx="9144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883543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Berlin Sans FB" pitchFamily="34" charset="0"/>
              </a:rPr>
              <a:t>Courses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1449" y="4331375"/>
            <a:ext cx="346710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400</a:t>
            </a:r>
            <a:r>
              <a:rPr lang="en-US" dirty="0">
                <a:solidFill>
                  <a:prstClr val="black"/>
                </a:solidFill>
              </a:rPr>
              <a:t> undergraduate majors</a:t>
            </a:r>
          </a:p>
          <a:p>
            <a:pPr lvl="0"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5,800</a:t>
            </a:r>
            <a:r>
              <a:rPr lang="en-US" dirty="0">
                <a:solidFill>
                  <a:prstClr val="black"/>
                </a:solidFill>
              </a:rPr>
              <a:t> courses</a:t>
            </a:r>
          </a:p>
          <a:p>
            <a:pPr lvl="0"/>
            <a:r>
              <a:rPr lang="en-US" b="1" dirty="0">
                <a:solidFill>
                  <a:prstClr val="black"/>
                </a:solidFill>
              </a:rPr>
              <a:t>          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  <a:hlinkClick r:id="rId14"/>
              </a:rPr>
              <a:t>Course Catalog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23" name="Picture 22" descr="boilermaker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96400" y="2667000"/>
            <a:ext cx="1515326" cy="1566549"/>
          </a:xfrm>
          <a:prstGeom prst="rect">
            <a:avLst/>
          </a:prstGeom>
        </p:spPr>
      </p:pic>
      <p:pic>
        <p:nvPicPr>
          <p:cNvPr id="15362" name="Picture 2" descr="http://photos-h.ak.fbcdn.net/photos-ak-sf2p/v331/238/55/528712443/n528712443_972303_6259.jpg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 t="12362" r="7285"/>
          <a:stretch>
            <a:fillRect/>
          </a:stretch>
        </p:blipFill>
        <p:spPr bwMode="auto">
          <a:xfrm>
            <a:off x="6629400" y="1049810"/>
            <a:ext cx="2514600" cy="1782672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157758"/>
              </p:ext>
            </p:extLst>
          </p:nvPr>
        </p:nvGraphicFramePr>
        <p:xfrm>
          <a:off x="228600" y="1827943"/>
          <a:ext cx="6096000" cy="22504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33779803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40237844"/>
                    </a:ext>
                  </a:extLst>
                </a:gridCol>
              </a:tblGrid>
              <a:tr h="241886">
                <a:tc>
                  <a:txBody>
                    <a:bodyPr/>
                    <a:lstStyle/>
                    <a:p>
                      <a:pPr algn="ctr"/>
                      <a:r>
                        <a:rPr lang="en-US" sz="2000" i="1" u="none" dirty="0">
                          <a:solidFill>
                            <a:schemeClr val="bg1"/>
                          </a:solidFill>
                        </a:rPr>
                        <a:t>11 Schools</a:t>
                      </a:r>
                      <a:r>
                        <a:rPr lang="en-US" sz="2000" i="1" u="none" baseline="0" dirty="0">
                          <a:solidFill>
                            <a:schemeClr val="bg1"/>
                          </a:solidFill>
                        </a:rPr>
                        <a:t> within Purdue:</a:t>
                      </a:r>
                      <a:endParaRPr lang="en-US" sz="2000" i="1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Liberal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Arts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41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Agriculture</a:t>
                      </a:r>
                      <a:r>
                        <a:rPr lang="en-US" baseline="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769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Education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Pharmacy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951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Engineering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535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Exploratory</a:t>
                      </a:r>
                      <a:r>
                        <a:rPr lang="en-US" baseline="0" dirty="0"/>
                        <a:t>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Technology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828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Health and Human</a:t>
                      </a:r>
                      <a:r>
                        <a:rPr lang="en-US" baseline="0" dirty="0"/>
                        <a:t> Sciences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Veterinary</a:t>
                      </a:r>
                      <a:r>
                        <a:rPr lang="en-US" baseline="0" dirty="0"/>
                        <a:t> Medicine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117647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995261"/>
            <a:ext cx="2514600" cy="16764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5 - &amp;quot;Purdue University &amp;quot;&quot;/&gt;&lt;property id=&quot;20307&quot; value=&quot;263&quot;/&gt;&lt;/object&gt;&lt;object type=&quot;3&quot; unique_id=&quot;10005&quot;&gt;&lt;property id=&quot;20148&quot; value=&quot;5&quot;/&gt;&lt;property id=&quot;20300&quot; value=&quot;Slide 9 - &amp;quot;Purdue University &amp;quot;&quot;/&gt;&lt;property id=&quot;20307&quot; value=&quot;260&quot;/&gt;&lt;/object&gt;&lt;object type=&quot;3&quot; unique_id=&quot;10006&quot;&gt;&lt;property id=&quot;20148&quot; value=&quot;5&quot;/&gt;&lt;property id=&quot;20300&quot; value=&quot;Slide 16 - &amp;quot;Purdue University &amp;quot;&quot;/&gt;&lt;property id=&quot;20307&quot; value=&quot;261&quot;/&gt;&lt;/object&gt;&lt;object type=&quot;3&quot; unique_id=&quot;10007&quot;&gt;&lt;property id=&quot;20148&quot; value=&quot;5&quot;/&gt;&lt;property id=&quot;20300&quot; value=&quot;Slide 7 - &amp;quot;Purdue University &amp;quot;&quot;/&gt;&lt;property id=&quot;20307&quot; value=&quot;264&quot;/&gt;&lt;/object&gt;&lt;object type=&quot;3&quot; unique_id=&quot;10008&quot;&gt;&lt;property id=&quot;20148&quot; value=&quot;5&quot;/&gt;&lt;property id=&quot;20300&quot; value=&quot;Slide 8 - &amp;quot;Purdue University &amp;quot;&quot;/&gt;&lt;property id=&quot;20307&quot; value=&quot;265&quot;/&gt;&lt;/object&gt;&lt;object type=&quot;3&quot; unique_id=&quot;10009&quot;&gt;&lt;property id=&quot;20148&quot; value=&quot;5&quot;/&gt;&lt;property id=&quot;20300&quot; value=&quot;Slide 10 - &amp;quot;Purdue University &amp;quot;&quot;/&gt;&lt;property id=&quot;20307&quot; value=&quot;267&quot;/&gt;&lt;/object&gt;&lt;object type=&quot;3&quot; unique_id=&quot;10010&quot;&gt;&lt;property id=&quot;20148&quot; value=&quot;5&quot;/&gt;&lt;property id=&quot;20300&quot; value=&quot;Slide 11 - &amp;quot;Purdue University &amp;quot;&quot;/&gt;&lt;property id=&quot;20307&quot; value=&quot;268&quot;/&gt;&lt;/object&gt;&lt;object type=&quot;3&quot; unique_id=&quot;10011&quot;&gt;&lt;property id=&quot;20148&quot; value=&quot;5&quot;/&gt;&lt;property id=&quot;20300&quot; value=&quot;Slide 12 - &amp;quot;Purdue University &amp;quot;&quot;/&gt;&lt;property id=&quot;20307&quot; value=&quot;269&quot;/&gt;&lt;/object&gt;&lt;object type=&quot;3&quot; unique_id=&quot;10012&quot;&gt;&lt;property id=&quot;20148&quot; value=&quot;5&quot;/&gt;&lt;property id=&quot;20300&quot; value=&quot;Slide 22 - &amp;quot;Purdue University &amp;quot;&quot;/&gt;&lt;property id=&quot;20307&quot; value=&quot;266&quot;/&gt;&lt;/object&gt;&lt;object type=&quot;3&quot; unique_id=&quot;10167&quot;&gt;&lt;property id=&quot;20148&quot; value=&quot;5&quot;/&gt;&lt;property id=&quot;20300&quot; value=&quot;Slide 1 - &amp;quot;Purdue University &amp;quot;&quot;/&gt;&lt;property id=&quot;20307&quot; value=&quot;276&quot;/&gt;&lt;/object&gt;&lt;object type=&quot;3&quot; unique_id=&quot;10168&quot;&gt;&lt;property id=&quot;20148&quot; value=&quot;5&quot;/&gt;&lt;property id=&quot;20300&quot; value=&quot;Slide 2 - &amp;quot;Purdue University &amp;quot;&quot;/&gt;&lt;property id=&quot;20307&quot; value=&quot;277&quot;/&gt;&lt;/object&gt;&lt;object type=&quot;3&quot; unique_id=&quot;10169&quot;&gt;&lt;property id=&quot;20148&quot; value=&quot;5&quot;/&gt;&lt;property id=&quot;20300&quot; value=&quot;Slide 6 - &amp;quot;Purdue University &amp;quot;&quot;/&gt;&lt;property id=&quot;20307&quot; value=&quot;275&quot;/&gt;&lt;/object&gt;&lt;object type=&quot;3&quot; unique_id=&quot;10170&quot;&gt;&lt;property id=&quot;20148&quot; value=&quot;5&quot;/&gt;&lt;property id=&quot;20300&quot; value=&quot;Slide 13 - &amp;quot;Purdue University &amp;quot;&quot;/&gt;&lt;property id=&quot;20307&quot; value=&quot;270&quot;/&gt;&lt;/object&gt;&lt;object type=&quot;3&quot; unique_id=&quot;10171&quot;&gt;&lt;property id=&quot;20148&quot; value=&quot;5&quot;/&gt;&lt;property id=&quot;20300&quot; value=&quot;Slide 19 - &amp;quot;Purdue University &amp;quot;&quot;/&gt;&lt;property id=&quot;20307&quot; value=&quot;271&quot;/&gt;&lt;/object&gt;&lt;object type=&quot;3&quot; unique_id=&quot;10172&quot;&gt;&lt;property id=&quot;20148&quot; value=&quot;5&quot;/&gt;&lt;property id=&quot;20300&quot; value=&quot;Slide 15 - &amp;quot;Purdue University &amp;quot;&quot;/&gt;&lt;property id=&quot;20307&quot; value=&quot;272&quot;/&gt;&lt;/object&gt;&lt;object type=&quot;3&quot; unique_id=&quot;10173&quot;&gt;&lt;property id=&quot;20148&quot; value=&quot;5&quot;/&gt;&lt;property id=&quot;20300&quot; value=&quot;Slide 20 - &amp;quot;Purdue University &amp;quot;&quot;/&gt;&lt;property id=&quot;20307&quot; value=&quot;273&quot;/&gt;&lt;/object&gt;&lt;object type=&quot;3&quot; unique_id=&quot;10174&quot;&gt;&lt;property id=&quot;20148&quot; value=&quot;5&quot;/&gt;&lt;property id=&quot;20300&quot; value=&quot;Slide 17 - &amp;quot;Purdue University &amp;quot;&quot;/&gt;&lt;property id=&quot;20307&quot; value=&quot;274&quot;/&gt;&lt;/object&gt;&lt;object type=&quot;3&quot; unique_id=&quot;10232&quot;&gt;&lt;property id=&quot;20148&quot; value=&quot;5&quot;/&gt;&lt;property id=&quot;20300&quot; value=&quot;Slide 18 - &amp;quot;Purdue University &amp;quot;&quot;/&gt;&lt;property id=&quot;20307&quot; value=&quot;278&quot;/&gt;&lt;/object&gt;&lt;object type=&quot;3&quot; unique_id=&quot;10233&quot;&gt;&lt;property id=&quot;20148&quot; value=&quot;5&quot;/&gt;&lt;property id=&quot;20300&quot; value=&quot;Slide 21 - &amp;quot;Purdue University &amp;quot;&quot;/&gt;&lt;property id=&quot;20307&quot; value=&quot;279&quot;/&gt;&lt;/object&gt;&lt;object type=&quot;3&quot; unique_id=&quot;10318&quot;&gt;&lt;property id=&quot;20148&quot; value=&quot;5&quot;/&gt;&lt;property id=&quot;20300&quot; value=&quot;Slide 14 - &amp;quot;Purdue University &amp;quot;&quot;/&gt;&lt;property id=&quot;20307&quot; value=&quot;280&quot;/&gt;&lt;/object&gt;&lt;object type=&quot;3&quot; unique_id=&quot;10451&quot;&gt;&lt;property id=&quot;20148&quot; value=&quot;5&quot;/&gt;&lt;property id=&quot;20300&quot; value=&quot;Slide 3 - &amp;quot;Purdue University &amp;quot;&quot;/&gt;&lt;property id=&quot;20307&quot; value=&quot;281&quot;/&gt;&lt;/object&gt;&lt;object type=&quot;3&quot; unique_id=&quot;10659&quot;&gt;&lt;property id=&quot;20148&quot; value=&quot;5&quot;/&gt;&lt;property id=&quot;20300&quot; value=&quot;Slide 4 - &amp;quot;Purdue University &amp;quot;&quot;/&gt;&lt;property id=&quot;20307&quot; value=&quot;282&quot;/&gt;&lt;/object&gt;&lt;/object&gt;&lt;/object&gt;&lt;/database&gt;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959</TotalTime>
  <Words>1109</Words>
  <Application>Microsoft Office PowerPoint</Application>
  <PresentationFormat>On-screen Show (4:3)</PresentationFormat>
  <Paragraphs>353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Berlin Sans FB</vt:lpstr>
      <vt:lpstr>Berlin Sans FB Demi</vt:lpstr>
      <vt:lpstr>Calibri</vt:lpstr>
      <vt:lpstr>Franklin Gothic Book</vt:lpstr>
      <vt:lpstr>Franklin Gothic Medium</vt:lpstr>
      <vt:lpstr>Wingdings 2</vt:lpstr>
      <vt:lpstr>Trek</vt:lpstr>
      <vt:lpstr>Purdue University </vt:lpstr>
      <vt:lpstr>Purdue University </vt:lpstr>
      <vt:lpstr>Purdue University </vt:lpstr>
      <vt:lpstr>Purdue University </vt:lpstr>
      <vt:lpstr>Purdue University </vt:lpstr>
      <vt:lpstr>Purdue University </vt:lpstr>
      <vt:lpstr>Purdue University </vt:lpstr>
      <vt:lpstr>Purdue University </vt:lpstr>
      <vt:lpstr>Purdue University </vt:lpstr>
      <vt:lpstr>Purdue University </vt:lpstr>
      <vt:lpstr>Purdue University </vt:lpstr>
      <vt:lpstr>Purdue University </vt:lpstr>
      <vt:lpstr>Purdue University </vt:lpstr>
      <vt:lpstr>Purdue University </vt:lpstr>
      <vt:lpstr>Purdue University </vt:lpstr>
      <vt:lpstr>Purdue University </vt:lpstr>
      <vt:lpstr>Purdue University </vt:lpstr>
      <vt:lpstr>Purdue University </vt:lpstr>
      <vt:lpstr>Purdue University </vt:lpstr>
      <vt:lpstr>Purdue University </vt:lpstr>
      <vt:lpstr>Purdue University </vt:lpstr>
      <vt:lpstr>Purdue University </vt:lpstr>
      <vt:lpstr>Purdue University </vt:lpstr>
      <vt:lpstr>Purdue University </vt:lpstr>
    </vt:vector>
  </TitlesOfParts>
  <Company>Agriculture Information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Kara Hartman</dc:creator>
  <cp:lastModifiedBy>Hartman, Kara J</cp:lastModifiedBy>
  <cp:revision>138</cp:revision>
  <dcterms:created xsi:type="dcterms:W3CDTF">2008-11-10T23:49:49Z</dcterms:created>
  <dcterms:modified xsi:type="dcterms:W3CDTF">2020-09-10T17:31:41Z</dcterms:modified>
</cp:coreProperties>
</file>