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436" r:id="rId4"/>
    <p:sldId id="625" r:id="rId5"/>
    <p:sldId id="627" r:id="rId6"/>
    <p:sldId id="382" r:id="rId7"/>
    <p:sldId id="628" r:id="rId8"/>
    <p:sldId id="629" r:id="rId9"/>
    <p:sldId id="630" r:id="rId10"/>
    <p:sldId id="260" r:id="rId11"/>
    <p:sldId id="609" r:id="rId12"/>
    <p:sldId id="612" r:id="rId13"/>
    <p:sldId id="615" r:id="rId14"/>
    <p:sldId id="611" r:id="rId15"/>
    <p:sldId id="622" r:id="rId16"/>
    <p:sldId id="62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27"/>
    <p:restoredTop sz="80940"/>
  </p:normalViewPr>
  <p:slideViewPr>
    <p:cSldViewPr snapToGrid="0">
      <p:cViewPr varScale="1">
        <p:scale>
          <a:sx n="107" d="100"/>
          <a:sy n="107" d="100"/>
        </p:scale>
        <p:origin x="2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454F7-8D66-B040-9133-85EE8AB80CCE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9176C-480F-274A-B0B9-301706031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32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3F49E-591E-474E-8B76-1EF0B4B6A1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2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CF17-E7BC-CA48-8DC5-41C68B9F18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9176C-480F-274A-B0B9-3017060316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7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9176C-480F-274A-B0B9-3017060316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9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C89D-6D38-BA4D-9417-62DC9B7C8F9C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E084-8194-934B-B204-04B8781AE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0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C89D-6D38-BA4D-9417-62DC9B7C8F9C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E084-8194-934B-B204-04B8781AE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C89D-6D38-BA4D-9417-62DC9B7C8F9C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E084-8194-934B-B204-04B8781AE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44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572267" y="1700769"/>
            <a:ext cx="818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496667"/>
            <a:ext cx="11360800" cy="9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958433"/>
            <a:ext cx="11360800" cy="41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667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C89D-6D38-BA4D-9417-62DC9B7C8F9C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E084-8194-934B-B204-04B8781AE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87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C89D-6D38-BA4D-9417-62DC9B7C8F9C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E084-8194-934B-B204-04B8781AE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2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C89D-6D38-BA4D-9417-62DC9B7C8F9C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E084-8194-934B-B204-04B8781AE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45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C89D-6D38-BA4D-9417-62DC9B7C8F9C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E084-8194-934B-B204-04B8781AE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4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C89D-6D38-BA4D-9417-62DC9B7C8F9C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E084-8194-934B-B204-04B8781AE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5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C89D-6D38-BA4D-9417-62DC9B7C8F9C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E084-8194-934B-B204-04B8781AE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2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C89D-6D38-BA4D-9417-62DC9B7C8F9C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E084-8194-934B-B204-04B8781AE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66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1C89D-6D38-BA4D-9417-62DC9B7C8F9C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E084-8194-934B-B204-04B8781AE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1C89D-6D38-BA4D-9417-62DC9B7C8F9C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7E084-8194-934B-B204-04B8781AE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374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tiff"/><Relationship Id="rId9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6DB627-7F96-0DDE-E724-17063E871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600" cy="6858000"/>
          </a:xfrm>
          <a:prstGeom prst="rect">
            <a:avLst/>
          </a:prstGeom>
        </p:spPr>
      </p:pic>
      <p:sp>
        <p:nvSpPr>
          <p:cNvPr id="4" name="officeArt object" descr="Rural Utopias">
            <a:extLst>
              <a:ext uri="{FF2B5EF4-FFF2-40B4-BE49-F238E27FC236}">
                <a16:creationId xmlns:a16="http://schemas.microsoft.com/office/drawing/2014/main" id="{2A09C8DE-5B80-7743-4D64-2A8318ACEEBA}"/>
              </a:ext>
            </a:extLst>
          </p:cNvPr>
          <p:cNvSpPr txBox="1"/>
          <p:nvPr/>
        </p:nvSpPr>
        <p:spPr>
          <a:xfrm>
            <a:off x="840726" y="2054753"/>
            <a:ext cx="10510548" cy="1567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500" dirty="0">
                <a:effectLst/>
                <a:latin typeface="Merriweather" panose="02060503050406030704" pitchFamily="18" charset="77"/>
                <a:ea typeface="Arial Unicode MS" panose="020B0604020202020204" pitchFamily="34" charset="-128"/>
              </a:rPr>
              <a:t>Co-producing sustainability transformations: fostering collective imagination</a:t>
            </a:r>
          </a:p>
        </p:txBody>
      </p:sp>
      <p:pic>
        <p:nvPicPr>
          <p:cNvPr id="5" name="officeArt object" descr="Image">
            <a:extLst>
              <a:ext uri="{FF2B5EF4-FFF2-40B4-BE49-F238E27FC236}">
                <a16:creationId xmlns:a16="http://schemas.microsoft.com/office/drawing/2014/main" id="{6A5BEE10-9BC0-8623-28C0-8B0B5E5BE0B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372" y="5776924"/>
            <a:ext cx="909783" cy="9010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Picture 2" descr="Legal information - Numworx">
            <a:extLst>
              <a:ext uri="{FF2B5EF4-FFF2-40B4-BE49-F238E27FC236}">
                <a16:creationId xmlns:a16="http://schemas.microsoft.com/office/drawing/2014/main" id="{4F32C5F4-25CB-3211-1375-01CFDE96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8629" y="5824195"/>
            <a:ext cx="2952276" cy="80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AFAABA-8288-C48E-320D-32B08ACFEA08}"/>
              </a:ext>
            </a:extLst>
          </p:cNvPr>
          <p:cNvSpPr txBox="1"/>
          <p:nvPr/>
        </p:nvSpPr>
        <p:spPr>
          <a:xfrm>
            <a:off x="2513503" y="4019657"/>
            <a:ext cx="67393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Merriweather" panose="02060503050406030704" pitchFamily="18" charset="77"/>
              </a:rPr>
              <a:t>Josie Chambers</a:t>
            </a:r>
          </a:p>
          <a:p>
            <a:pPr algn="ctr"/>
            <a:r>
              <a:rPr lang="en-US" sz="2400" dirty="0">
                <a:latin typeface="Merriweather" panose="02060503050406030704" pitchFamily="18" charset="77"/>
              </a:rPr>
              <a:t>Assistant Professor | Urban Futures Studio</a:t>
            </a:r>
          </a:p>
          <a:p>
            <a:pPr algn="ctr"/>
            <a:r>
              <a:rPr lang="en-US" sz="2400" i="1" dirty="0" err="1">
                <a:latin typeface="Merriweather" panose="02060503050406030704" pitchFamily="18" charset="77"/>
              </a:rPr>
              <a:t>j.m.chambers@uu.nl</a:t>
            </a:r>
            <a:endParaRPr lang="en-US" sz="2400" dirty="0">
              <a:latin typeface="Merriweather" panose="02060503050406030704" pitchFamily="18" charset="77"/>
            </a:endParaRPr>
          </a:p>
          <a:p>
            <a:pPr algn="ctr"/>
            <a:r>
              <a:rPr lang="en-US" sz="2400" dirty="0">
                <a:latin typeface="Merriweather" panose="02060503050406030704" pitchFamily="18" charset="77"/>
              </a:rPr>
              <a:t>16.11.23</a:t>
            </a:r>
          </a:p>
        </p:txBody>
      </p:sp>
    </p:spTree>
    <p:extLst>
      <p:ext uri="{BB962C8B-B14F-4D97-AF65-F5344CB8AC3E}">
        <p14:creationId xmlns:p14="http://schemas.microsoft.com/office/powerpoint/2010/main" val="3863247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A86514E-1CA7-7A7A-A14F-9EC85DFA6A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0" y="-1"/>
            <a:ext cx="930812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4A0AC1-A3EB-751B-5FB2-8CEB0B2B2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643" y="3949952"/>
            <a:ext cx="5256627" cy="2964310"/>
          </a:xfrm>
          <a:prstGeom prst="rect">
            <a:avLst/>
          </a:prstGeom>
          <a:effectLst>
            <a:softEdge rad="92535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D67B8C5-6950-ED76-B52D-34A0DD266DA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460545" cy="1500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Merriweather" panose="02060503050406030704" pitchFamily="18" charset="77"/>
              </a:rPr>
              <a:t>The role of artistic approaches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82E2D0-45E4-D96F-64B5-D146F8C144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121" y="-1"/>
            <a:ext cx="2912013" cy="4085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31B7B8-14D9-76C9-2D1F-C1DE985230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42004"/>
            <a:ext cx="4407612" cy="311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9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0CE28-F509-A78E-6FCA-42DAF33FB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600" cy="6858000"/>
          </a:xfrm>
          <a:prstGeom prst="rect">
            <a:avLst/>
          </a:prstGeom>
        </p:spPr>
      </p:pic>
      <p:sp>
        <p:nvSpPr>
          <p:cNvPr id="2" name="officeArt object" descr="Rural Utopias">
            <a:extLst>
              <a:ext uri="{FF2B5EF4-FFF2-40B4-BE49-F238E27FC236}">
                <a16:creationId xmlns:a16="http://schemas.microsoft.com/office/drawing/2014/main" id="{642A5818-090A-B3E4-2E58-516450A1E611}"/>
              </a:ext>
            </a:extLst>
          </p:cNvPr>
          <p:cNvSpPr txBox="1"/>
          <p:nvPr/>
        </p:nvSpPr>
        <p:spPr>
          <a:xfrm>
            <a:off x="1175522" y="1217306"/>
            <a:ext cx="9784688" cy="1398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7000" dirty="0">
                <a:effectLst/>
                <a:latin typeface="Larken" pitchFamily="2" charset="0"/>
                <a:ea typeface="Arial Unicode MS" panose="020B0604020202020204" pitchFamily="34" charset="-128"/>
              </a:rPr>
              <a:t>Utopia as 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7E5622-83D8-15D7-1174-E2D007EE175C}"/>
              </a:ext>
            </a:extLst>
          </p:cNvPr>
          <p:cNvSpPr txBox="1"/>
          <p:nvPr/>
        </p:nvSpPr>
        <p:spPr>
          <a:xfrm>
            <a:off x="2307490" y="2840866"/>
            <a:ext cx="786345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Larken Light" pitchFamily="2" charset="0"/>
                <a:ea typeface="Source Sans Pro" panose="020B0503030403020204" pitchFamily="34" charset="0"/>
                <a:cs typeface="Times New Roman" panose="02020603050405020304" pitchFamily="18" charset="0"/>
              </a:rPr>
              <a:t>“Utopia must be understood not as a blueprint or plan,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Larken Light" pitchFamily="2" charset="0"/>
                <a:ea typeface="Source Sans Pro" panose="020B0503030403020204" pitchFamily="34" charset="0"/>
                <a:cs typeface="Times New Roman" panose="02020603050405020304" pitchFamily="18" charset="0"/>
              </a:rPr>
              <a:t>but as a method of exploring potential alternative futures…</a:t>
            </a:r>
          </a:p>
          <a:p>
            <a:r>
              <a:rPr lang="en-US" sz="2400" dirty="0">
                <a:effectLst/>
                <a:latin typeface="Larken Ligh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Utopia is a form of speculative sociology of the future.</a:t>
            </a:r>
            <a:r>
              <a:rPr lang="en-US" sz="2400" dirty="0">
                <a:effectLst/>
                <a:latin typeface="Larken Light" pitchFamily="2" charset="0"/>
                <a:ea typeface="Source Sans Pro" panose="020B0503030403020204" pitchFamily="34" charset="0"/>
                <a:cs typeface="Times New Roman" panose="02020603050405020304" pitchFamily="18" charset="0"/>
              </a:rPr>
              <a:t>”</a:t>
            </a:r>
          </a:p>
          <a:p>
            <a:endParaRPr lang="en-US" sz="2400" dirty="0">
              <a:latin typeface="Larken Light" pitchFamily="2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Larken Thin" pitchFamily="2" charset="0"/>
                <a:ea typeface="Calibri" panose="020F0502020204030204" pitchFamily="34" charset="0"/>
              </a:rPr>
              <a:t>“Music, art and literature not only carry utopian desire but offer</a:t>
            </a:r>
            <a:r>
              <a:rPr lang="en-US" sz="2400" dirty="0">
                <a:latin typeface="Larken Thin" pitchFamily="2" charset="0"/>
                <a:ea typeface="Calibri" panose="020F0502020204030204" pitchFamily="34" charset="0"/>
              </a:rPr>
              <a:t> a</a:t>
            </a:r>
            <a:r>
              <a:rPr lang="en-US" sz="2400" dirty="0">
                <a:effectLst/>
                <a:latin typeface="Larken Thin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glimpse of what it is that is missing."</a:t>
            </a:r>
            <a:br>
              <a:rPr lang="en-US" sz="2600" dirty="0">
                <a:effectLst/>
                <a:latin typeface="Larken Light" pitchFamily="2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endParaRPr lang="en-US" sz="2600" dirty="0">
              <a:effectLst/>
              <a:latin typeface="Larken Light" pitchFamily="2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Larken Light" pitchFamily="2" charset="0"/>
                <a:ea typeface="Source Sans Pro" panose="020B0503030403020204" pitchFamily="34" charset="0"/>
                <a:cs typeface="Times New Roman" panose="02020603050405020304" pitchFamily="18" charset="0"/>
              </a:rPr>
              <a:t>												- Ruth </a:t>
            </a:r>
            <a:r>
              <a:rPr lang="en-US" sz="2600" dirty="0" err="1">
                <a:latin typeface="Larken Light" pitchFamily="2" charset="0"/>
                <a:ea typeface="Source Sans Pro" panose="020B0503030403020204" pitchFamily="34" charset="0"/>
                <a:cs typeface="Times New Roman" panose="02020603050405020304" pitchFamily="18" charset="0"/>
              </a:rPr>
              <a:t>Levitas</a:t>
            </a:r>
            <a:endParaRPr lang="en-US" sz="2600" dirty="0">
              <a:effectLst/>
              <a:latin typeface="Larken Light" pitchFamily="2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ristol University Press | About Ruth Levitas">
            <a:extLst>
              <a:ext uri="{FF2B5EF4-FFF2-40B4-BE49-F238E27FC236}">
                <a16:creationId xmlns:a16="http://schemas.microsoft.com/office/drawing/2014/main" id="{FE7D9FAF-D2EA-94D2-9A38-73162CB23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7576" y="4712676"/>
            <a:ext cx="1984424" cy="21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35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0CE28-F509-A78E-6FCA-42DAF33FB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6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B1F50A-6338-C6B0-1562-1B5EA835B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844" y="-14990"/>
            <a:ext cx="12214834" cy="687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fficeArt object" descr="Rural Utopias">
            <a:extLst>
              <a:ext uri="{FF2B5EF4-FFF2-40B4-BE49-F238E27FC236}">
                <a16:creationId xmlns:a16="http://schemas.microsoft.com/office/drawing/2014/main" id="{642A5818-090A-B3E4-2E58-516450A1E611}"/>
              </a:ext>
            </a:extLst>
          </p:cNvPr>
          <p:cNvSpPr txBox="1"/>
          <p:nvPr/>
        </p:nvSpPr>
        <p:spPr>
          <a:xfrm>
            <a:off x="1175522" y="1217306"/>
            <a:ext cx="9784688" cy="1398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t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7000" dirty="0">
                <a:effectLst/>
                <a:latin typeface="Larken" pitchFamily="2" charset="0"/>
                <a:ea typeface="Arial Unicode MS" panose="020B0604020202020204" pitchFamily="34" charset="-128"/>
              </a:rPr>
              <a:t>Utopia as method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714AA7-05E2-044E-98F2-F8B71D53C63A}"/>
              </a:ext>
            </a:extLst>
          </p:cNvPr>
          <p:cNvSpPr txBox="1"/>
          <p:nvPr/>
        </p:nvSpPr>
        <p:spPr>
          <a:xfrm>
            <a:off x="3008549" y="2873329"/>
            <a:ext cx="47471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highlight>
                  <a:srgbClr val="000000"/>
                </a:highlight>
                <a:latin typeface="Larken Light" pitchFamily="2" charset="0"/>
              </a:rPr>
              <a:t>Politics of imagination?</a:t>
            </a:r>
          </a:p>
          <a:p>
            <a:r>
              <a:rPr lang="en-US" sz="3000" dirty="0">
                <a:highlight>
                  <a:srgbClr val="000000"/>
                </a:highlight>
                <a:latin typeface="Larken Light" pitchFamily="2" charset="0"/>
                <a:ea typeface="Times New Roman" panose="02020603050405020304" pitchFamily="18" charset="0"/>
              </a:rPr>
              <a:t>Politics of disruption?</a:t>
            </a:r>
          </a:p>
          <a:p>
            <a:r>
              <a:rPr lang="en-US" sz="3000" dirty="0">
                <a:highlight>
                  <a:srgbClr val="000000"/>
                </a:highlight>
                <a:latin typeface="Larken Light" pitchFamily="2" charset="0"/>
                <a:ea typeface="Times New Roman" panose="02020603050405020304" pitchFamily="18" charset="0"/>
              </a:rPr>
              <a:t>Politics of representation?</a:t>
            </a:r>
          </a:p>
          <a:p>
            <a:r>
              <a:rPr lang="en-US" sz="3000" dirty="0">
                <a:highlight>
                  <a:srgbClr val="000000"/>
                </a:highlight>
                <a:latin typeface="Larken Light" pitchFamily="2" charset="0"/>
              </a:rPr>
              <a:t>Politics of emancipation?</a:t>
            </a:r>
          </a:p>
          <a:p>
            <a:r>
              <a:rPr lang="en-US" sz="3000" dirty="0">
                <a:highlight>
                  <a:srgbClr val="000000"/>
                </a:highlight>
                <a:latin typeface="Larken Light" pitchFamily="2" charset="0"/>
              </a:rPr>
              <a:t>Politics of deliberation?</a:t>
            </a:r>
          </a:p>
          <a:p>
            <a:r>
              <a:rPr lang="en-US" sz="3000" dirty="0">
                <a:highlight>
                  <a:srgbClr val="000000"/>
                </a:highlight>
                <a:latin typeface="Larken Light" pitchFamily="2" charset="0"/>
              </a:rPr>
              <a:t>Politics of prefiguration?</a:t>
            </a:r>
          </a:p>
        </p:txBody>
      </p:sp>
    </p:spTree>
    <p:extLst>
      <p:ext uri="{BB962C8B-B14F-4D97-AF65-F5344CB8AC3E}">
        <p14:creationId xmlns:p14="http://schemas.microsoft.com/office/powerpoint/2010/main" val="3399246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E9F9BA-25E5-A1D1-BBC9-99A5BF10F2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6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F8A37C-6866-1FBF-0D76-A1F6D0CB8AFB}"/>
              </a:ext>
            </a:extLst>
          </p:cNvPr>
          <p:cNvSpPr txBox="1"/>
          <p:nvPr/>
        </p:nvSpPr>
        <p:spPr>
          <a:xfrm>
            <a:off x="638606" y="511509"/>
            <a:ext cx="29065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dirty="0">
                <a:latin typeface="Larken" pitchFamily="2" charset="0"/>
              </a:rPr>
              <a:t>Utopia as </a:t>
            </a:r>
            <a:r>
              <a:rPr lang="en-US" sz="5000" i="1" dirty="0">
                <a:latin typeface="Larken" pitchFamily="2" charset="0"/>
              </a:rPr>
              <a:t>method: </a:t>
            </a:r>
            <a:r>
              <a:rPr lang="en-US" sz="5000" dirty="0">
                <a:latin typeface="Larken" pitchFamily="2" charset="0"/>
              </a:rPr>
              <a:t>three modes</a:t>
            </a:r>
            <a:endParaRPr lang="en-US" sz="5000" dirty="0">
              <a:effectLst/>
              <a:latin typeface="Larken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C91BE-0642-240B-7889-9402008D046F}"/>
              </a:ext>
            </a:extLst>
          </p:cNvPr>
          <p:cNvSpPr txBox="1"/>
          <p:nvPr/>
        </p:nvSpPr>
        <p:spPr>
          <a:xfrm>
            <a:off x="3784210" y="3935889"/>
            <a:ext cx="3291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Larken" pitchFamily="2" charset="0"/>
              </a:rPr>
              <a:t>Architectural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5A65BA-54FE-4582-3490-B1710D0CB40B}"/>
              </a:ext>
            </a:extLst>
          </p:cNvPr>
          <p:cNvSpPr txBox="1"/>
          <p:nvPr/>
        </p:nvSpPr>
        <p:spPr>
          <a:xfrm>
            <a:off x="3751644" y="4608362"/>
            <a:ext cx="463939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dirty="0">
                <a:effectLst/>
                <a:latin typeface="Larken Thin" pitchFamily="2" charset="0"/>
                <a:ea typeface="Source Sans Pro" panose="020B0503030403020204" pitchFamily="34" charset="0"/>
              </a:rPr>
              <a:t>“the imagination of potential alternative scenarios for the future, acknowledging the assumptions about and consequences for the people who might inhabit them</a:t>
            </a:r>
            <a:r>
              <a:rPr lang="en-US" sz="1900" dirty="0">
                <a:latin typeface="Larken Thin" pitchFamily="2" charset="0"/>
                <a:ea typeface="Source Sans Pro" panose="020B0503030403020204" pitchFamily="34" charset="0"/>
              </a:rPr>
              <a:t>"</a:t>
            </a:r>
            <a:endParaRPr lang="en-US" sz="1900" dirty="0">
              <a:effectLst/>
              <a:latin typeface="Larken Thin" pitchFamily="2" charset="0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DAE0D-79FD-30BD-BBFA-21448A37529E}"/>
              </a:ext>
            </a:extLst>
          </p:cNvPr>
          <p:cNvSpPr txBox="1"/>
          <p:nvPr/>
        </p:nvSpPr>
        <p:spPr>
          <a:xfrm>
            <a:off x="683556" y="3450442"/>
            <a:ext cx="2733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Larken Thin" pitchFamily="2" charset="0"/>
                <a:ea typeface="Source Sans Pro" panose="020B0503030403020204" pitchFamily="34" charset="0"/>
              </a:rPr>
              <a:t>Analytical </a:t>
            </a:r>
            <a:r>
              <a:rPr lang="en-US" sz="2000" i="1" dirty="0">
                <a:effectLst/>
                <a:latin typeface="Larken Thin" pitchFamily="2" charset="0"/>
                <a:ea typeface="Source Sans Pro" panose="020B0503030403020204" pitchFamily="34" charset="0"/>
              </a:rPr>
              <a:t>and</a:t>
            </a:r>
            <a:r>
              <a:rPr lang="en-US" sz="2000" dirty="0">
                <a:effectLst/>
                <a:latin typeface="Larken Thin" pitchFamily="2" charset="0"/>
                <a:ea typeface="Source Sans Pro" panose="020B0503030403020204" pitchFamily="34" charset="0"/>
              </a:rPr>
              <a:t> practical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DA5D2-21E2-CF7A-4C06-09D8D0D76094}"/>
              </a:ext>
            </a:extLst>
          </p:cNvPr>
          <p:cNvSpPr txBox="1"/>
          <p:nvPr/>
        </p:nvSpPr>
        <p:spPr>
          <a:xfrm>
            <a:off x="3800963" y="5974322"/>
            <a:ext cx="3001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highlight>
                  <a:srgbClr val="000000"/>
                </a:highlight>
                <a:latin typeface="Larken Medium" pitchFamily="2" charset="0"/>
              </a:rPr>
              <a:t>Making utopias visible</a:t>
            </a:r>
          </a:p>
        </p:txBody>
      </p:sp>
      <p:pic>
        <p:nvPicPr>
          <p:cNvPr id="1026" name="Picture 2" descr="The Dispossessed: An Ambiguous Utopia by Ursula K. Le Guin | Goodreads">
            <a:extLst>
              <a:ext uri="{FF2B5EF4-FFF2-40B4-BE49-F238E27FC236}">
                <a16:creationId xmlns:a16="http://schemas.microsoft.com/office/drawing/2014/main" id="{2358EEBE-6032-1179-F94F-735826D82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5326" y="228357"/>
            <a:ext cx="2128718" cy="35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979E3-C59C-0DF6-F1B6-358938B8EF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6522" y="223624"/>
            <a:ext cx="3109799" cy="3523139"/>
          </a:xfrm>
          <a:prstGeom prst="rect">
            <a:avLst/>
          </a:prstGeom>
        </p:spPr>
      </p:pic>
      <p:pic>
        <p:nvPicPr>
          <p:cNvPr id="18" name="Picture 2" descr="undefined">
            <a:extLst>
              <a:ext uri="{FF2B5EF4-FFF2-40B4-BE49-F238E27FC236}">
                <a16:creationId xmlns:a16="http://schemas.microsoft.com/office/drawing/2014/main" id="{E22BFF78-B6F6-D910-CA1A-AA3FC24BC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7356" y="3970388"/>
            <a:ext cx="3433134" cy="25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36B3D3-D8BF-4D87-3E4D-7494D711C7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799" y="247807"/>
            <a:ext cx="2909825" cy="31260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4A5C28-4891-2302-268A-918DD1D580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78" y="3962866"/>
            <a:ext cx="2927448" cy="25528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40FFA6-3BAF-CBAB-323E-D08B2A12575C}"/>
              </a:ext>
            </a:extLst>
          </p:cNvPr>
          <p:cNvSpPr txBox="1"/>
          <p:nvPr/>
        </p:nvSpPr>
        <p:spPr>
          <a:xfrm>
            <a:off x="9037561" y="3391321"/>
            <a:ext cx="310979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</a:t>
            </a:r>
            <a:r>
              <a:rPr lang="en-US" sz="1500" dirty="0" err="1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dutchcyclinglifestyle.com</a:t>
            </a:r>
            <a:endParaRPr lang="en-US" sz="1500" dirty="0">
              <a:highlight>
                <a:srgbClr val="0000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D1C631-17BD-86A7-A82C-56CDA4B50795}"/>
              </a:ext>
            </a:extLst>
          </p:cNvPr>
          <p:cNvSpPr txBox="1"/>
          <p:nvPr/>
        </p:nvSpPr>
        <p:spPr>
          <a:xfrm>
            <a:off x="8719023" y="6197087"/>
            <a:ext cx="310979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Living Streets – Ghent, Belgium</a:t>
            </a:r>
          </a:p>
        </p:txBody>
      </p:sp>
    </p:spTree>
    <p:extLst>
      <p:ext uri="{BB962C8B-B14F-4D97-AF65-F5344CB8AC3E}">
        <p14:creationId xmlns:p14="http://schemas.microsoft.com/office/powerpoint/2010/main" val="19296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E9F9BA-25E5-A1D1-BBC9-99A5BF10F2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600" cy="6858000"/>
          </a:xfrm>
          <a:prstGeom prst="rect">
            <a:avLst/>
          </a:prstGeom>
        </p:spPr>
      </p:pic>
      <p:pic>
        <p:nvPicPr>
          <p:cNvPr id="3" name="Picture 2" descr="Hand Drawn Arrows PNG Image Transparent | OnlyGFX.com">
            <a:extLst>
              <a:ext uri="{FF2B5EF4-FFF2-40B4-BE49-F238E27FC236}">
                <a16:creationId xmlns:a16="http://schemas.microsoft.com/office/drawing/2014/main" id="{D3082EB0-17D6-539B-DB07-0F3BBA7E2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9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81405" flipH="1">
            <a:off x="8683498" y="678051"/>
            <a:ext cx="1606614" cy="14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nd Drawn Arrows PNG Image Transparent | OnlyGFX.com">
            <a:extLst>
              <a:ext uri="{FF2B5EF4-FFF2-40B4-BE49-F238E27FC236}">
                <a16:creationId xmlns:a16="http://schemas.microsoft.com/office/drawing/2014/main" id="{069EB5B8-C117-F855-4428-75DC5EC73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99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9051" flipH="1">
            <a:off x="8255676" y="4758247"/>
            <a:ext cx="1606614" cy="14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and Drawn Arrows PNG Image Transparent | OnlyGFX.com">
            <a:extLst>
              <a:ext uri="{FF2B5EF4-FFF2-40B4-BE49-F238E27FC236}">
                <a16:creationId xmlns:a16="http://schemas.microsoft.com/office/drawing/2014/main" id="{B82762A3-687F-BB6B-F3C4-9055344B6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99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5994" flipH="1">
            <a:off x="3702984" y="2128745"/>
            <a:ext cx="1606614" cy="147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D5519B-5C44-A30D-F66F-DF111EBFE897}"/>
              </a:ext>
            </a:extLst>
          </p:cNvPr>
          <p:cNvSpPr txBox="1"/>
          <p:nvPr/>
        </p:nvSpPr>
        <p:spPr>
          <a:xfrm>
            <a:off x="5183187" y="607939"/>
            <a:ext cx="3463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Larken" pitchFamily="2" charset="0"/>
              </a:rPr>
              <a:t>Archaeological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8A37C-6866-1FBF-0D76-A1F6D0CB8AFB}"/>
              </a:ext>
            </a:extLst>
          </p:cNvPr>
          <p:cNvSpPr txBox="1"/>
          <p:nvPr/>
        </p:nvSpPr>
        <p:spPr>
          <a:xfrm>
            <a:off x="638606" y="511509"/>
            <a:ext cx="29065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dirty="0">
                <a:latin typeface="Larken" pitchFamily="2" charset="0"/>
              </a:rPr>
              <a:t>Utopia as </a:t>
            </a:r>
            <a:r>
              <a:rPr lang="en-US" sz="5000" i="1" dirty="0">
                <a:latin typeface="Larken" pitchFamily="2" charset="0"/>
              </a:rPr>
              <a:t>method: </a:t>
            </a:r>
            <a:r>
              <a:rPr lang="en-US" sz="5000" dirty="0">
                <a:latin typeface="Larken" pitchFamily="2" charset="0"/>
              </a:rPr>
              <a:t>three modes</a:t>
            </a:r>
            <a:endParaRPr lang="en-US" sz="5000" dirty="0">
              <a:effectLst/>
              <a:latin typeface="Larken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7C5BB-86AB-200C-2E6F-B5C570C4B03D}"/>
              </a:ext>
            </a:extLst>
          </p:cNvPr>
          <p:cNvSpPr txBox="1"/>
          <p:nvPr/>
        </p:nvSpPr>
        <p:spPr>
          <a:xfrm>
            <a:off x="8890901" y="2019554"/>
            <a:ext cx="2865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Larken" pitchFamily="2" charset="0"/>
              </a:rPr>
              <a:t>Ontological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C91BE-0642-240B-7889-9402008D046F}"/>
              </a:ext>
            </a:extLst>
          </p:cNvPr>
          <p:cNvSpPr txBox="1"/>
          <p:nvPr/>
        </p:nvSpPr>
        <p:spPr>
          <a:xfrm>
            <a:off x="3784210" y="3935889"/>
            <a:ext cx="3291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Larken" pitchFamily="2" charset="0"/>
              </a:rPr>
              <a:t>Architectural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A8CA3A-F052-68FB-7970-2D4079CB9A0B}"/>
              </a:ext>
            </a:extLst>
          </p:cNvPr>
          <p:cNvSpPr txBox="1"/>
          <p:nvPr/>
        </p:nvSpPr>
        <p:spPr>
          <a:xfrm>
            <a:off x="5141606" y="1306722"/>
            <a:ext cx="3453656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dirty="0">
                <a:effectLst/>
                <a:latin typeface="Larken Thin" pitchFamily="2" charset="0"/>
                <a:ea typeface="Source Sans Pro" panose="020B0503030403020204" pitchFamily="34" charset="0"/>
              </a:rPr>
              <a:t>“piecing together the images of the good society that are embedded in political </a:t>
            </a:r>
            <a:r>
              <a:rPr lang="en-US" sz="1900" dirty="0" err="1">
                <a:effectLst/>
                <a:latin typeface="Larken Thin" pitchFamily="2" charset="0"/>
                <a:ea typeface="Source Sans Pro" panose="020B0503030403020204" pitchFamily="34" charset="0"/>
              </a:rPr>
              <a:t>programmes</a:t>
            </a:r>
            <a:r>
              <a:rPr lang="en-US" sz="1900" dirty="0">
                <a:effectLst/>
                <a:latin typeface="Larken Thin" pitchFamily="2" charset="0"/>
                <a:ea typeface="Source Sans Pro" panose="020B0503030403020204" pitchFamily="34" charset="0"/>
              </a:rPr>
              <a:t> and social and economic policies”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7CFF1E-8CF1-8198-331D-F4B935F4E69A}"/>
              </a:ext>
            </a:extLst>
          </p:cNvPr>
          <p:cNvSpPr txBox="1"/>
          <p:nvPr/>
        </p:nvSpPr>
        <p:spPr>
          <a:xfrm>
            <a:off x="8440357" y="2785606"/>
            <a:ext cx="328786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dirty="0">
                <a:latin typeface="Larken Thin" pitchFamily="2" charset="0"/>
              </a:rPr>
              <a:t>”a</a:t>
            </a:r>
            <a:r>
              <a:rPr lang="en-US" sz="1900" dirty="0">
                <a:effectLst/>
                <a:latin typeface="Larken Thin" pitchFamily="2" charset="0"/>
              </a:rPr>
              <a:t>ll utopias, whether explicit or implicit have an embedded idea of what it means to be human, what is good for us and makes us happy”</a:t>
            </a:r>
          </a:p>
          <a:p>
            <a:endParaRPr lang="en-US" sz="1900" dirty="0">
              <a:effectLst/>
              <a:latin typeface="Larken Thin" pitchFamily="2" charset="0"/>
              <a:ea typeface="Source Sans Pro" panose="020B05030304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5A65BA-54FE-4582-3490-B1710D0CB40B}"/>
              </a:ext>
            </a:extLst>
          </p:cNvPr>
          <p:cNvSpPr txBox="1"/>
          <p:nvPr/>
        </p:nvSpPr>
        <p:spPr>
          <a:xfrm>
            <a:off x="3751644" y="4608362"/>
            <a:ext cx="463939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dirty="0">
                <a:effectLst/>
                <a:latin typeface="Larken Thin" pitchFamily="2" charset="0"/>
                <a:ea typeface="Source Sans Pro" panose="020B0503030403020204" pitchFamily="34" charset="0"/>
              </a:rPr>
              <a:t>“the imagination of potential alternative scenarios for the future, acknowledging the assumptions about and consequences for the people who might inhabit them</a:t>
            </a:r>
            <a:r>
              <a:rPr lang="en-US" sz="1900" dirty="0">
                <a:latin typeface="Larken Thin" pitchFamily="2" charset="0"/>
                <a:ea typeface="Source Sans Pro" panose="020B0503030403020204" pitchFamily="34" charset="0"/>
              </a:rPr>
              <a:t>"</a:t>
            </a:r>
            <a:endParaRPr lang="en-US" sz="1900" dirty="0">
              <a:effectLst/>
              <a:latin typeface="Larken Thin" pitchFamily="2" charset="0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DAE0D-79FD-30BD-BBFA-21448A37529E}"/>
              </a:ext>
            </a:extLst>
          </p:cNvPr>
          <p:cNvSpPr txBox="1"/>
          <p:nvPr/>
        </p:nvSpPr>
        <p:spPr>
          <a:xfrm>
            <a:off x="683556" y="3450442"/>
            <a:ext cx="2733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Larken Thin" pitchFamily="2" charset="0"/>
                <a:ea typeface="Source Sans Pro" panose="020B0503030403020204" pitchFamily="34" charset="0"/>
              </a:rPr>
              <a:t>Analytical </a:t>
            </a:r>
            <a:r>
              <a:rPr lang="en-US" sz="2000" i="1" dirty="0">
                <a:effectLst/>
                <a:latin typeface="Larken Thin" pitchFamily="2" charset="0"/>
                <a:ea typeface="Source Sans Pro" panose="020B0503030403020204" pitchFamily="34" charset="0"/>
              </a:rPr>
              <a:t>and</a:t>
            </a:r>
            <a:r>
              <a:rPr lang="en-US" sz="2000" dirty="0">
                <a:effectLst/>
                <a:latin typeface="Larken Thin" pitchFamily="2" charset="0"/>
                <a:ea typeface="Source Sans Pro" panose="020B0503030403020204" pitchFamily="34" charset="0"/>
              </a:rPr>
              <a:t> practical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DA5D2-21E2-CF7A-4C06-09D8D0D76094}"/>
              </a:ext>
            </a:extLst>
          </p:cNvPr>
          <p:cNvSpPr txBox="1"/>
          <p:nvPr/>
        </p:nvSpPr>
        <p:spPr>
          <a:xfrm>
            <a:off x="3800963" y="5974322"/>
            <a:ext cx="3001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highlight>
                  <a:srgbClr val="000000"/>
                </a:highlight>
                <a:latin typeface="Larken Medium" pitchFamily="2" charset="0"/>
              </a:rPr>
              <a:t>Making utopias visible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129B37-CC8F-F651-9378-BA5D17711730}"/>
              </a:ext>
            </a:extLst>
          </p:cNvPr>
          <p:cNvSpPr txBox="1"/>
          <p:nvPr/>
        </p:nvSpPr>
        <p:spPr>
          <a:xfrm>
            <a:off x="8455995" y="4402258"/>
            <a:ext cx="3001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highlight>
                  <a:srgbClr val="000000"/>
                </a:highlight>
                <a:latin typeface="Larken Medium" pitchFamily="2" charset="0"/>
              </a:rPr>
              <a:t>Making utopias experienced &amp; felt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316989-3B68-C4D0-B470-08360F7AAAD1}"/>
              </a:ext>
            </a:extLst>
          </p:cNvPr>
          <p:cNvSpPr txBox="1"/>
          <p:nvPr/>
        </p:nvSpPr>
        <p:spPr>
          <a:xfrm>
            <a:off x="5181336" y="2908941"/>
            <a:ext cx="2733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highlight>
                  <a:srgbClr val="000000"/>
                </a:highlight>
                <a:latin typeface="Larken Medium" pitchFamily="2" charset="0"/>
              </a:rPr>
              <a:t>Subjecting all utopias to critique</a:t>
            </a:r>
          </a:p>
        </p:txBody>
      </p:sp>
    </p:spTree>
    <p:extLst>
      <p:ext uri="{BB962C8B-B14F-4D97-AF65-F5344CB8AC3E}">
        <p14:creationId xmlns:p14="http://schemas.microsoft.com/office/powerpoint/2010/main" val="2717035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2">
            <a:extLst>
              <a:ext uri="{FF2B5EF4-FFF2-40B4-BE49-F238E27FC236}">
                <a16:creationId xmlns:a16="http://schemas.microsoft.com/office/drawing/2014/main" id="{C8D8ED19-CB65-E4D8-3102-8F85DA980A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9107" y="0"/>
            <a:ext cx="6161649" cy="6857999"/>
          </a:xfrm>
          <a:prstGeom prst="rect">
            <a:avLst/>
          </a:prstGeom>
        </p:spPr>
      </p:pic>
      <p:pic>
        <p:nvPicPr>
          <p:cNvPr id="3" name="Picture 2" descr="Theatre of the Oppressed - Wikipedia">
            <a:extLst>
              <a:ext uri="{FF2B5EF4-FFF2-40B4-BE49-F238E27FC236}">
                <a16:creationId xmlns:a16="http://schemas.microsoft.com/office/drawing/2014/main" id="{E2A77FA0-34E5-1538-36D4-D078D871A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604910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E316B2-2C35-78E6-BF6D-8EF174FF81D1}"/>
              </a:ext>
            </a:extLst>
          </p:cNvPr>
          <p:cNvSpPr txBox="1"/>
          <p:nvPr/>
        </p:nvSpPr>
        <p:spPr>
          <a:xfrm>
            <a:off x="638605" y="511509"/>
            <a:ext cx="1110791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dirty="0">
                <a:latin typeface="Larken" pitchFamily="2" charset="0"/>
              </a:rPr>
              <a:t>Utopia as imaginative political process?</a:t>
            </a:r>
            <a:endParaRPr lang="en-US" sz="5000" dirty="0">
              <a:effectLst/>
              <a:latin typeface="Larken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0EB132-4F87-E385-2CB1-2973628876E2}"/>
              </a:ext>
            </a:extLst>
          </p:cNvPr>
          <p:cNvSpPr txBox="1"/>
          <p:nvPr/>
        </p:nvSpPr>
        <p:spPr>
          <a:xfrm>
            <a:off x="638605" y="5486967"/>
            <a:ext cx="51363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highlight>
                  <a:srgbClr val="000000"/>
                </a:highlight>
                <a:latin typeface="Larken" pitchFamily="2" charset="0"/>
              </a:rPr>
              <a:t>Subverting dystopia</a:t>
            </a:r>
          </a:p>
          <a:p>
            <a:r>
              <a:rPr lang="en-US" sz="3000" i="1" dirty="0">
                <a:highlight>
                  <a:srgbClr val="000000"/>
                </a:highlight>
                <a:latin typeface="Larken" pitchFamily="2" charset="0"/>
              </a:rPr>
              <a:t>(e.g. theater of the oppressed)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B0ECCB-0C1C-3FD2-8031-F74330F336E0}"/>
              </a:ext>
            </a:extLst>
          </p:cNvPr>
          <p:cNvSpPr txBox="1"/>
          <p:nvPr/>
        </p:nvSpPr>
        <p:spPr>
          <a:xfrm>
            <a:off x="7153622" y="5486966"/>
            <a:ext cx="43059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highlight>
                  <a:srgbClr val="000000"/>
                </a:highlight>
                <a:latin typeface="Larken" pitchFamily="2" charset="0"/>
              </a:rPr>
              <a:t>Co-designing utopia</a:t>
            </a:r>
          </a:p>
          <a:p>
            <a:r>
              <a:rPr lang="en-US" sz="3000" i="1" dirty="0">
                <a:highlight>
                  <a:srgbClr val="000000"/>
                </a:highlight>
                <a:latin typeface="Larken" pitchFamily="2" charset="0"/>
              </a:rPr>
              <a:t>(e.g. possible landscapes)</a:t>
            </a:r>
          </a:p>
        </p:txBody>
      </p:sp>
    </p:spTree>
    <p:extLst>
      <p:ext uri="{BB962C8B-B14F-4D97-AF65-F5344CB8AC3E}">
        <p14:creationId xmlns:p14="http://schemas.microsoft.com/office/powerpoint/2010/main" val="3343095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E9F9BA-25E5-A1D1-BBC9-99A5BF10F2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6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F8A37C-6866-1FBF-0D76-A1F6D0CB8AFB}"/>
              </a:ext>
            </a:extLst>
          </p:cNvPr>
          <p:cNvSpPr txBox="1"/>
          <p:nvPr/>
        </p:nvSpPr>
        <p:spPr>
          <a:xfrm>
            <a:off x="638603" y="511509"/>
            <a:ext cx="894149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dirty="0">
                <a:latin typeface="Larken" pitchFamily="2" charset="0"/>
              </a:rPr>
              <a:t>The ‘how’ of transformation?</a:t>
            </a:r>
            <a:endParaRPr lang="en-US" sz="5000" dirty="0">
              <a:effectLst/>
              <a:latin typeface="Larken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E3FE40-7E7C-7A76-36FA-42D53EC5D06D}"/>
              </a:ext>
            </a:extLst>
          </p:cNvPr>
          <p:cNvSpPr txBox="1"/>
          <p:nvPr/>
        </p:nvSpPr>
        <p:spPr>
          <a:xfrm>
            <a:off x="602992" y="5144663"/>
            <a:ext cx="30181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000" dirty="0">
                <a:latin typeface="Larken Thin" pitchFamily="2" charset="0"/>
                <a:ea typeface="Source Sans Pro" panose="020B0503030403020204" pitchFamily="34" charset="0"/>
              </a:rPr>
              <a:t>Creative modes for imagining together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9CD1440F-BE0F-A64B-4331-361F9D8FBFD1}"/>
              </a:ext>
            </a:extLst>
          </p:cNvPr>
          <p:cNvSpPr/>
          <p:nvPr/>
        </p:nvSpPr>
        <p:spPr>
          <a:xfrm>
            <a:off x="3869762" y="2513718"/>
            <a:ext cx="4688952" cy="3591659"/>
          </a:xfrm>
          <a:custGeom>
            <a:avLst/>
            <a:gdLst>
              <a:gd name="connsiteX0" fmla="*/ 0 w 4688952"/>
              <a:gd name="connsiteY0" fmla="*/ 3591659 h 3591659"/>
              <a:gd name="connsiteX1" fmla="*/ 2344476 w 4688952"/>
              <a:gd name="connsiteY1" fmla="*/ 0 h 3591659"/>
              <a:gd name="connsiteX2" fmla="*/ 4688952 w 4688952"/>
              <a:gd name="connsiteY2" fmla="*/ 3591659 h 3591659"/>
              <a:gd name="connsiteX3" fmla="*/ 0 w 4688952"/>
              <a:gd name="connsiteY3" fmla="*/ 3591659 h 359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952" h="3591659" extrusionOk="0">
                <a:moveTo>
                  <a:pt x="0" y="3591659"/>
                </a:moveTo>
                <a:cubicBezTo>
                  <a:pt x="586800" y="2909757"/>
                  <a:pt x="2195410" y="440604"/>
                  <a:pt x="2344476" y="0"/>
                </a:cubicBezTo>
                <a:cubicBezTo>
                  <a:pt x="2879063" y="1062071"/>
                  <a:pt x="4230336" y="2733660"/>
                  <a:pt x="4688952" y="3591659"/>
                </a:cubicBezTo>
                <a:cubicBezTo>
                  <a:pt x="3243578" y="3726259"/>
                  <a:pt x="2187113" y="3434463"/>
                  <a:pt x="0" y="3591659"/>
                </a:cubicBezTo>
                <a:close/>
              </a:path>
            </a:pathLst>
          </a:custGeom>
          <a:noFill/>
          <a:ln w="571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triangl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765B5-42AF-4B3A-3A33-8A832DB550B7}"/>
              </a:ext>
            </a:extLst>
          </p:cNvPr>
          <p:cNvSpPr txBox="1"/>
          <p:nvPr/>
        </p:nvSpPr>
        <p:spPr>
          <a:xfrm>
            <a:off x="4085049" y="1397197"/>
            <a:ext cx="42583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Larken Thin" pitchFamily="2" charset="0"/>
                <a:ea typeface="Source Sans Pro" panose="020B0503030403020204" pitchFamily="34" charset="0"/>
              </a:rPr>
              <a:t>Social critiques of ‘utopian’ imaginaries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CF03A-6147-ECC3-B21A-9AC076118159}"/>
              </a:ext>
            </a:extLst>
          </p:cNvPr>
          <p:cNvSpPr txBox="1"/>
          <p:nvPr/>
        </p:nvSpPr>
        <p:spPr>
          <a:xfrm>
            <a:off x="4859051" y="4309547"/>
            <a:ext cx="271037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i="1" dirty="0">
                <a:latin typeface="Larken Thin" pitchFamily="2" charset="0"/>
                <a:ea typeface="Source Sans Pro" panose="020B0503030403020204" pitchFamily="34" charset="0"/>
              </a:rPr>
              <a:t>Speculative </a:t>
            </a:r>
          </a:p>
          <a:p>
            <a:pPr algn="ctr"/>
            <a:r>
              <a:rPr lang="en-US" sz="3000" b="1" i="1" dirty="0">
                <a:latin typeface="Larken Thin" pitchFamily="2" charset="0"/>
                <a:ea typeface="Source Sans Pro" panose="020B0503030403020204" pitchFamily="34" charset="0"/>
              </a:rPr>
              <a:t>co-production of the future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975CB-E41A-3771-F2D2-CB6023BF1482}"/>
              </a:ext>
            </a:extLst>
          </p:cNvPr>
          <p:cNvSpPr txBox="1"/>
          <p:nvPr/>
        </p:nvSpPr>
        <p:spPr>
          <a:xfrm>
            <a:off x="8807339" y="5144663"/>
            <a:ext cx="34112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Larken Thin" pitchFamily="2" charset="0"/>
                <a:ea typeface="Source Sans Pro" panose="020B0503030403020204" pitchFamily="34" charset="0"/>
              </a:rPr>
              <a:t>Active </a:t>
            </a:r>
          </a:p>
          <a:p>
            <a:r>
              <a:rPr lang="en-US" sz="3000" dirty="0">
                <a:latin typeface="Larken Thin" pitchFamily="2" charset="0"/>
                <a:ea typeface="Source Sans Pro" panose="020B0503030403020204" pitchFamily="34" charset="0"/>
              </a:rPr>
              <a:t>prefigurative experimentation </a:t>
            </a:r>
          </a:p>
        </p:txBody>
      </p:sp>
    </p:spTree>
    <p:extLst>
      <p:ext uri="{BB962C8B-B14F-4D97-AF65-F5344CB8AC3E}">
        <p14:creationId xmlns:p14="http://schemas.microsoft.com/office/powerpoint/2010/main" val="2582009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5D8C2B-1FE3-8BDF-8F5C-78DC0AC89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068" y="0"/>
            <a:ext cx="12188951" cy="68380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59F9AA7-F179-E8E0-908C-E4FBCA7D6E2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544951" cy="1500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Merriweather" panose="02060503050406030704" pitchFamily="18" charset="77"/>
              </a:rPr>
              <a:t>My journey into co-production</a:t>
            </a:r>
          </a:p>
        </p:txBody>
      </p:sp>
    </p:spTree>
    <p:extLst>
      <p:ext uri="{BB962C8B-B14F-4D97-AF65-F5344CB8AC3E}">
        <p14:creationId xmlns:p14="http://schemas.microsoft.com/office/powerpoint/2010/main" val="101712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841A5B-3D5B-BDF8-2E1A-3EFFC9A794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822" y="1696196"/>
            <a:ext cx="8800739" cy="4653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55CEBC-52ED-7649-AC4D-7552D08BD3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57" y="1688044"/>
            <a:ext cx="2543510" cy="1397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1CDC81-1032-524E-BA55-EE1AA7C244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59" y="4966225"/>
            <a:ext cx="2542427" cy="13928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B112CD-3272-384E-A049-CB407BD04C4A}"/>
              </a:ext>
            </a:extLst>
          </p:cNvPr>
          <p:cNvSpPr/>
          <p:nvPr/>
        </p:nvSpPr>
        <p:spPr>
          <a:xfrm>
            <a:off x="429561" y="5976742"/>
            <a:ext cx="377337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International dialogues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8D479A-0172-7A44-A1E8-30B1FAC1AC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59" y="3322383"/>
            <a:ext cx="2542427" cy="13973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567D21-6068-9F41-ABDD-7A3F23FF8C52}"/>
              </a:ext>
            </a:extLst>
          </p:cNvPr>
          <p:cNvSpPr/>
          <p:nvPr/>
        </p:nvSpPr>
        <p:spPr>
          <a:xfrm>
            <a:off x="475132" y="4348326"/>
            <a:ext cx="27843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Learning networks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99A02-E2D7-AE4B-A24F-3D793326EA98}"/>
              </a:ext>
            </a:extLst>
          </p:cNvPr>
          <p:cNvSpPr/>
          <p:nvPr/>
        </p:nvSpPr>
        <p:spPr>
          <a:xfrm>
            <a:off x="475132" y="2706498"/>
            <a:ext cx="265826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Co-management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2A0000F-6F38-6A45-8FBB-25D32FFB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45" y="214027"/>
            <a:ext cx="11353800" cy="805305"/>
          </a:xfrm>
        </p:spPr>
        <p:txBody>
          <a:bodyPr/>
          <a:lstStyle/>
          <a:p>
            <a:r>
              <a:rPr lang="en-US" sz="3400" dirty="0">
                <a:latin typeface="Merriweather" panose="02060503050406030704" pitchFamily="18" charset="77"/>
                <a:ea typeface="Source Sans Pro" panose="020B0503030403020204" pitchFamily="34" charset="0"/>
              </a:rPr>
              <a:t>Analysis of 32 cases of knowledge/action-making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6B0BEE-C064-FB42-B819-8C5D149B5FF6}"/>
              </a:ext>
            </a:extLst>
          </p:cNvPr>
          <p:cNvSpPr txBox="1"/>
          <p:nvPr/>
        </p:nvSpPr>
        <p:spPr>
          <a:xfrm>
            <a:off x="3161002" y="5507575"/>
            <a:ext cx="3289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spanned 4+ disciplines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Most spanned 3+ sectors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2/3 led by &gt;50% women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C30535-8463-DEE9-3866-4753B85ABA95}"/>
              </a:ext>
            </a:extLst>
          </p:cNvPr>
          <p:cNvSpPr txBox="1"/>
          <p:nvPr/>
        </p:nvSpPr>
        <p:spPr>
          <a:xfrm>
            <a:off x="826719" y="1019333"/>
            <a:ext cx="1052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Opening the black box -- What does ‘co-production’ mean? What does it do?</a:t>
            </a:r>
          </a:p>
        </p:txBody>
      </p:sp>
    </p:spTree>
    <p:extLst>
      <p:ext uri="{BB962C8B-B14F-4D97-AF65-F5344CB8AC3E}">
        <p14:creationId xmlns:p14="http://schemas.microsoft.com/office/powerpoint/2010/main" val="2112422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99ED3-14F6-6068-9CCB-659D8A7DFF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357" y="0"/>
            <a:ext cx="60796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16A22-6E5A-60D5-0D1B-96963DA86D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6079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45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28929-79DE-80C2-97E7-455E920B0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24" y="111907"/>
            <a:ext cx="10515600" cy="1083847"/>
          </a:xfrm>
        </p:spPr>
        <p:txBody>
          <a:bodyPr>
            <a:normAutofit/>
          </a:bodyPr>
          <a:lstStyle/>
          <a:p>
            <a:r>
              <a:rPr lang="en-US" sz="4000" i="1" dirty="0">
                <a:latin typeface="Merriweather" panose="02060503050406030704" pitchFamily="18" charset="77"/>
              </a:rPr>
              <a:t>Plurality of approaches is important…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D92829-BE37-60E1-C7A4-0A6B6A5FFA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367" y="1076069"/>
            <a:ext cx="7515633" cy="5768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2875F-F28D-C0C4-7A0F-85D4067A2B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6620"/>
            <a:ext cx="4614546" cy="25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2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D81335-250C-9F4E-89E3-B27D354B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11557"/>
            <a:ext cx="11146536" cy="1325563"/>
          </a:xfrm>
        </p:spPr>
        <p:txBody>
          <a:bodyPr>
            <a:normAutofit/>
          </a:bodyPr>
          <a:lstStyle/>
          <a:p>
            <a:r>
              <a:rPr lang="en-US" sz="3800" i="1" dirty="0">
                <a:latin typeface="Merriweather" panose="02060503050406030704" pitchFamily="18" charset="77"/>
              </a:rPr>
              <a:t>… but each mode poses opportunities and risks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FD4F3-84A3-4245-90F8-FF114B1D14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24" y="1166912"/>
            <a:ext cx="3621278" cy="367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813E4D-C7E1-E642-A6F8-D3EEB18E24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333" y="1166913"/>
            <a:ext cx="3642930" cy="3678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054174-78A8-E246-BDA0-0115CF08A2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880" y="1166911"/>
            <a:ext cx="3621166" cy="3678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200B12-DAC2-0547-9F8E-231E5E2837DF}"/>
              </a:ext>
            </a:extLst>
          </p:cNvPr>
          <p:cNvSpPr txBox="1"/>
          <p:nvPr/>
        </p:nvSpPr>
        <p:spPr>
          <a:xfrm>
            <a:off x="8522665" y="4984356"/>
            <a:ext cx="289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Knowledge production to inform &amp; justify decisions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7A2E07-CFAA-F24E-8351-E7DE355D3A58}"/>
              </a:ext>
            </a:extLst>
          </p:cNvPr>
          <p:cNvSpPr txBox="1"/>
          <p:nvPr/>
        </p:nvSpPr>
        <p:spPr>
          <a:xfrm>
            <a:off x="900534" y="4989687"/>
            <a:ext cx="342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Reframing, collective empowerment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05E7D-87D1-1D42-9E05-3E8AE1E826DC}"/>
              </a:ext>
            </a:extLst>
          </p:cNvPr>
          <p:cNvSpPr txBox="1"/>
          <p:nvPr/>
        </p:nvSpPr>
        <p:spPr>
          <a:xfrm>
            <a:off x="4693302" y="4972166"/>
            <a:ext cx="33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Reframing, networks, institution-building, policy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6F42F1A-D80C-A2CB-CECD-105F23BB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078" y="5006865"/>
            <a:ext cx="311661" cy="31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15EF89-2547-CF08-6564-D6DE1D364F61}"/>
              </a:ext>
            </a:extLst>
          </p:cNvPr>
          <p:cNvSpPr txBox="1"/>
          <p:nvPr/>
        </p:nvSpPr>
        <p:spPr>
          <a:xfrm>
            <a:off x="889738" y="5757991"/>
            <a:ext cx="304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’Echo chambers’, external blockers of progress</a:t>
            </a:r>
          </a:p>
        </p:txBody>
      </p:sp>
      <p:pic>
        <p:nvPicPr>
          <p:cNvPr id="11" name="Picture 2" descr="Risk Red - Canadian Liver Foundation">
            <a:extLst>
              <a:ext uri="{FF2B5EF4-FFF2-40B4-BE49-F238E27FC236}">
                <a16:creationId xmlns:a16="http://schemas.microsoft.com/office/drawing/2014/main" id="{EBFBD54F-B4DD-C009-3A08-54201550F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16" y="5802080"/>
            <a:ext cx="340723" cy="34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0B5AC6-BE30-FDF0-1673-63DF7F78FC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087" y="2846333"/>
            <a:ext cx="966301" cy="7244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1885" y="2624089"/>
            <a:ext cx="852028" cy="8049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2BA625-C309-306A-C870-C7028DB15EA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371" y="2774952"/>
            <a:ext cx="1219444" cy="738455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2534485-B5F7-4CF9-AC29-3FA3987D9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4880" y="5006865"/>
            <a:ext cx="311661" cy="31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409C89F-20CB-2522-A84D-68DEF35F8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5221" y="5006865"/>
            <a:ext cx="311661" cy="31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A23FA1-D25E-2C49-E6B3-4484A716BD28}"/>
              </a:ext>
            </a:extLst>
          </p:cNvPr>
          <p:cNvSpPr txBox="1"/>
          <p:nvPr/>
        </p:nvSpPr>
        <p:spPr>
          <a:xfrm>
            <a:off x="4663105" y="5757991"/>
            <a:ext cx="304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Requires skilled navigation of positionality &amp; power</a:t>
            </a:r>
          </a:p>
        </p:txBody>
      </p:sp>
      <p:pic>
        <p:nvPicPr>
          <p:cNvPr id="21" name="Picture 2" descr="Risk Red - Canadian Liver Foundation">
            <a:extLst>
              <a:ext uri="{FF2B5EF4-FFF2-40B4-BE49-F238E27FC236}">
                <a16:creationId xmlns:a16="http://schemas.microsoft.com/office/drawing/2014/main" id="{BBC33EFE-46D6-585D-BE26-63FCCBA0E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2383" y="5802080"/>
            <a:ext cx="340723" cy="34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4C7EF52-096B-772C-C3E0-992013F012BB}"/>
              </a:ext>
            </a:extLst>
          </p:cNvPr>
          <p:cNvSpPr txBox="1"/>
          <p:nvPr/>
        </p:nvSpPr>
        <p:spPr>
          <a:xfrm>
            <a:off x="8416882" y="5757991"/>
            <a:ext cx="304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reinforce power &amp; blame marginalized actors</a:t>
            </a:r>
          </a:p>
        </p:txBody>
      </p:sp>
      <p:pic>
        <p:nvPicPr>
          <p:cNvPr id="23" name="Picture 2" descr="Risk Red - Canadian Liver Foundation">
            <a:extLst>
              <a:ext uri="{FF2B5EF4-FFF2-40B4-BE49-F238E27FC236}">
                <a16:creationId xmlns:a16="http://schemas.microsoft.com/office/drawing/2014/main" id="{15DCABB2-27D4-E466-39DC-667F65EF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6160" y="5802080"/>
            <a:ext cx="340723" cy="34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947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0815B4-F0BF-F0DD-234F-52E1F29BAB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3378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698D03-90F1-7EB1-58B8-E3A73BB079B7}"/>
              </a:ext>
            </a:extLst>
          </p:cNvPr>
          <p:cNvSpPr txBox="1"/>
          <p:nvPr/>
        </p:nvSpPr>
        <p:spPr>
          <a:xfrm>
            <a:off x="6747169" y="6446464"/>
            <a:ext cx="6205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www.youtube.com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watch?v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=4JfwUJZL4wo</a:t>
            </a:r>
          </a:p>
        </p:txBody>
      </p:sp>
    </p:spTree>
    <p:extLst>
      <p:ext uri="{BB962C8B-B14F-4D97-AF65-F5344CB8AC3E}">
        <p14:creationId xmlns:p14="http://schemas.microsoft.com/office/powerpoint/2010/main" val="641322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>
            <a:extLst>
              <a:ext uri="{FF2B5EF4-FFF2-40B4-BE49-F238E27FC236}">
                <a16:creationId xmlns:a16="http://schemas.microsoft.com/office/drawing/2014/main" id="{CE3F1C0F-1861-422D-8CA6-517B46677B58}"/>
              </a:ext>
            </a:extLst>
          </p:cNvPr>
          <p:cNvSpPr/>
          <p:nvPr/>
        </p:nvSpPr>
        <p:spPr>
          <a:xfrm>
            <a:off x="472440" y="1394241"/>
            <a:ext cx="11258957" cy="1550847"/>
          </a:xfrm>
          <a:prstGeom prst="rightArrow">
            <a:avLst>
              <a:gd name="adj1" fmla="val 34046"/>
              <a:gd name="adj2" fmla="val 81908"/>
            </a:avLst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1E422A-3EEC-7154-A252-7C8A83CE0CA0}"/>
              </a:ext>
            </a:extLst>
          </p:cNvPr>
          <p:cNvSpPr txBox="1"/>
          <p:nvPr/>
        </p:nvSpPr>
        <p:spPr>
          <a:xfrm>
            <a:off x="2787449" y="1946445"/>
            <a:ext cx="186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Merriweather" panose="02060503050406030704" pitchFamily="18" charset="77"/>
              </a:rPr>
              <a:t>Stakeholder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D9439-5E10-5E90-2F48-DFC0B03FD1EE}"/>
              </a:ext>
            </a:extLst>
          </p:cNvPr>
          <p:cNvSpPr txBox="1"/>
          <p:nvPr/>
        </p:nvSpPr>
        <p:spPr>
          <a:xfrm>
            <a:off x="2781735" y="4559511"/>
            <a:ext cx="157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Rational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7763C-1CA1-35A7-B75F-A14F2B1A8029}"/>
              </a:ext>
            </a:extLst>
          </p:cNvPr>
          <p:cNvSpPr txBox="1"/>
          <p:nvPr/>
        </p:nvSpPr>
        <p:spPr>
          <a:xfrm>
            <a:off x="2812982" y="3478631"/>
            <a:ext cx="1380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Western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99440-A5B0-D413-8EA5-AF4CE4720ACD}"/>
              </a:ext>
            </a:extLst>
          </p:cNvPr>
          <p:cNvSpPr txBox="1"/>
          <p:nvPr/>
        </p:nvSpPr>
        <p:spPr>
          <a:xfrm>
            <a:off x="5540328" y="1948325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Merriweather" panose="02060503050406030704" pitchFamily="18" charset="77"/>
              </a:rPr>
              <a:t>Stakeholding</a:t>
            </a:r>
            <a:endParaRPr lang="en-US" sz="2400" i="1" dirty="0">
              <a:solidFill>
                <a:schemeClr val="bg1"/>
              </a:solidFill>
              <a:latin typeface="Merriweather" panose="020605030504060307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734419-0F0D-9D31-4DDC-C8551E7FE004}"/>
              </a:ext>
            </a:extLst>
          </p:cNvPr>
          <p:cNvSpPr txBox="1"/>
          <p:nvPr/>
        </p:nvSpPr>
        <p:spPr>
          <a:xfrm>
            <a:off x="5534614" y="4559511"/>
            <a:ext cx="128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B1932-CA19-B2D5-22FA-96FCBFCFE83B}"/>
              </a:ext>
            </a:extLst>
          </p:cNvPr>
          <p:cNvSpPr txBox="1"/>
          <p:nvPr/>
        </p:nvSpPr>
        <p:spPr>
          <a:xfrm>
            <a:off x="5528491" y="3478631"/>
            <a:ext cx="127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Plurality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D126B8-388E-0E16-4685-D164D5B9C1A6}"/>
              </a:ext>
            </a:extLst>
          </p:cNvPr>
          <p:cNvSpPr txBox="1">
            <a:spLocks/>
          </p:cNvSpPr>
          <p:nvPr/>
        </p:nvSpPr>
        <p:spPr>
          <a:xfrm>
            <a:off x="472440" y="478302"/>
            <a:ext cx="11302218" cy="8588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i="1" dirty="0">
                <a:latin typeface="Merriweather" panose="02060503050406030704" pitchFamily="18" charset="77"/>
              </a:rPr>
              <a:t>Critical shifts to enable sustainability transformations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AAC9A4-8312-DD88-46A6-3AE580E1E082}"/>
              </a:ext>
            </a:extLst>
          </p:cNvPr>
          <p:cNvSpPr txBox="1"/>
          <p:nvPr/>
        </p:nvSpPr>
        <p:spPr>
          <a:xfrm>
            <a:off x="8371859" y="1946445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Merriweather" panose="02060503050406030704" pitchFamily="18" charset="77"/>
              </a:rPr>
              <a:t>Dreamholding</a:t>
            </a:r>
            <a:endParaRPr lang="en-US" sz="2400" i="1" dirty="0">
              <a:solidFill>
                <a:schemeClr val="bg1"/>
              </a:solidFill>
              <a:latin typeface="Merriweather" panose="02060503050406030704" pitchFamily="18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152A9-6C47-E69F-7170-26FFE93852C5}"/>
              </a:ext>
            </a:extLst>
          </p:cNvPr>
          <p:cNvSpPr txBox="1"/>
          <p:nvPr/>
        </p:nvSpPr>
        <p:spPr>
          <a:xfrm>
            <a:off x="8360022" y="3478630"/>
            <a:ext cx="2026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Decolonizing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9ED9DF-B415-0915-514E-069E49BA6458}"/>
              </a:ext>
            </a:extLst>
          </p:cNvPr>
          <p:cNvSpPr txBox="1"/>
          <p:nvPr/>
        </p:nvSpPr>
        <p:spPr>
          <a:xfrm>
            <a:off x="8371859" y="4559511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Imagining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D839B2-1C73-6079-5034-EF3F5CBCB064}"/>
              </a:ext>
            </a:extLst>
          </p:cNvPr>
          <p:cNvSpPr txBox="1"/>
          <p:nvPr/>
        </p:nvSpPr>
        <p:spPr>
          <a:xfrm>
            <a:off x="460603" y="3264585"/>
            <a:ext cx="1737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Merriweather" panose="02060503050406030704" pitchFamily="18" charset="77"/>
              </a:rPr>
              <a:t>Who is valued?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46784A-6678-6D7A-144F-CD104095455D}"/>
              </a:ext>
            </a:extLst>
          </p:cNvPr>
          <p:cNvSpPr txBox="1"/>
          <p:nvPr/>
        </p:nvSpPr>
        <p:spPr>
          <a:xfrm>
            <a:off x="472440" y="4278210"/>
            <a:ext cx="1726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Merriweather" panose="02060503050406030704" pitchFamily="18" charset="77"/>
              </a:rPr>
              <a:t>How do we know?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7530D4-D089-D584-1B31-DF783C45721A}"/>
              </a:ext>
            </a:extLst>
          </p:cNvPr>
          <p:cNvSpPr txBox="1"/>
          <p:nvPr/>
        </p:nvSpPr>
        <p:spPr>
          <a:xfrm>
            <a:off x="460603" y="5515767"/>
            <a:ext cx="2157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Merriweather" panose="02060503050406030704" pitchFamily="18" charset="77"/>
              </a:rPr>
              <a:t>Temporal orientation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E4A2A0-82D7-2266-CC5E-1CD904B30365}"/>
              </a:ext>
            </a:extLst>
          </p:cNvPr>
          <p:cNvSpPr txBox="1"/>
          <p:nvPr/>
        </p:nvSpPr>
        <p:spPr>
          <a:xfrm>
            <a:off x="2812982" y="5625591"/>
            <a:ext cx="138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Past 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itchFamily="2" charset="2"/>
              </a:rPr>
              <a:t>--&gt;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669572-7F69-7BF8-8012-4CD2E44AE524}"/>
              </a:ext>
            </a:extLst>
          </p:cNvPr>
          <p:cNvSpPr txBox="1"/>
          <p:nvPr/>
        </p:nvSpPr>
        <p:spPr>
          <a:xfrm>
            <a:off x="5565861" y="5625591"/>
            <a:ext cx="169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 --&gt;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594C9C-8EF6-C8B1-4AA9-6DC5145A5A99}"/>
              </a:ext>
            </a:extLst>
          </p:cNvPr>
          <p:cNvSpPr txBox="1"/>
          <p:nvPr/>
        </p:nvSpPr>
        <p:spPr>
          <a:xfrm>
            <a:off x="8403106" y="5625591"/>
            <a:ext cx="2603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Past --&gt; &lt;-- future</a:t>
            </a:r>
          </a:p>
        </p:txBody>
      </p:sp>
    </p:spTree>
    <p:extLst>
      <p:ext uri="{BB962C8B-B14F-4D97-AF65-F5344CB8AC3E}">
        <p14:creationId xmlns:p14="http://schemas.microsoft.com/office/powerpoint/2010/main" val="3808148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People dislike AI art because it threatens their humanity: study">
            <a:extLst>
              <a:ext uri="{FF2B5EF4-FFF2-40B4-BE49-F238E27FC236}">
                <a16:creationId xmlns:a16="http://schemas.microsoft.com/office/drawing/2014/main" id="{18B80892-87AC-6444-535F-2E4147721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 bwMode="auto">
          <a:xfrm>
            <a:off x="2536424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308BE-4148-32AA-D2F5-5083AF5D7F4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latin typeface="Merriweather" panose="02060503050406030704" pitchFamily="18" charset="77"/>
              </a:rPr>
              <a:t>Fostering collective imagination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41819-D5FB-CA82-9764-698F8F09261E}"/>
              </a:ext>
            </a:extLst>
          </p:cNvPr>
          <p:cNvSpPr txBox="1">
            <a:spLocks/>
          </p:cNvSpPr>
          <p:nvPr/>
        </p:nvSpPr>
        <p:spPr>
          <a:xfrm>
            <a:off x="838200" y="2630152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“Imagination is never very free” (Whitehead 1978)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 are in danger of utopia serving as a prison that furthers the “incremental impoverishment of what might be called Western imagination” (Jacoby 2005)</a:t>
            </a:r>
            <a:endParaRPr lang="en-US" sz="2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5C0A1-DBAB-CD45-7597-452448FE7165}"/>
              </a:ext>
            </a:extLst>
          </p:cNvPr>
          <p:cNvSpPr txBox="1"/>
          <p:nvPr/>
        </p:nvSpPr>
        <p:spPr>
          <a:xfrm>
            <a:off x="8225413" y="5669127"/>
            <a:ext cx="47471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highlight>
                  <a:srgbClr val="000000"/>
                </a:highlight>
                <a:latin typeface="Larken Light" pitchFamily="2" charset="0"/>
                <a:ea typeface="Times New Roman" panose="02020603050405020304" pitchFamily="18" charset="0"/>
              </a:rPr>
              <a:t>Politics of escapism?</a:t>
            </a:r>
          </a:p>
          <a:p>
            <a:r>
              <a:rPr lang="en-US" sz="3000" dirty="0">
                <a:highlight>
                  <a:srgbClr val="000000"/>
                </a:highlight>
                <a:latin typeface="Larken Light" pitchFamily="2" charset="0"/>
              </a:rPr>
              <a:t>Politics of inevitability?</a:t>
            </a:r>
          </a:p>
        </p:txBody>
      </p:sp>
    </p:spTree>
    <p:extLst>
      <p:ext uri="{BB962C8B-B14F-4D97-AF65-F5344CB8AC3E}">
        <p14:creationId xmlns:p14="http://schemas.microsoft.com/office/powerpoint/2010/main" val="3580213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1EDD2A1CBCDB479FF5DB99EC0814E5" ma:contentTypeVersion="13" ma:contentTypeDescription="Een nieuw document maken." ma:contentTypeScope="" ma:versionID="e66af299450a5c2313631d227690d570">
  <xsd:schema xmlns:xsd="http://www.w3.org/2001/XMLSchema" xmlns:xs="http://www.w3.org/2001/XMLSchema" xmlns:p="http://schemas.microsoft.com/office/2006/metadata/properties" xmlns:ns2="73f991bf-397b-47ae-942f-d361f748e65d" xmlns:ns3="c71e2727-a67d-472e-b29c-508a95b5e70a" targetNamespace="http://schemas.microsoft.com/office/2006/metadata/properties" ma:root="true" ma:fieldsID="7f5665a99abc4d2cc45e6a889a2ff7fc" ns2:_="" ns3:_="">
    <xsd:import namespace="73f991bf-397b-47ae-942f-d361f748e65d"/>
    <xsd:import namespace="c71e2727-a67d-472e-b29c-508a95b5e7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f991bf-397b-47ae-942f-d361f748e6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5ec99919-4982-4388-8a64-83a11d2ca2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e2727-a67d-472e-b29c-508a95b5e70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2fdd07f-a630-4a58-a3ed-9fd4e88cc101}" ma:internalName="TaxCatchAll" ma:showField="CatchAllData" ma:web="c71e2727-a67d-472e-b29c-508a95b5e7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f991bf-397b-47ae-942f-d361f748e65d">
      <Terms xmlns="http://schemas.microsoft.com/office/infopath/2007/PartnerControls"/>
    </lcf76f155ced4ddcb4097134ff3c332f>
    <TaxCatchAll xmlns="c71e2727-a67d-472e-b29c-508a95b5e70a" xsi:nil="true"/>
  </documentManagement>
</p:properties>
</file>

<file path=customXml/itemProps1.xml><?xml version="1.0" encoding="utf-8"?>
<ds:datastoreItem xmlns:ds="http://schemas.openxmlformats.org/officeDocument/2006/customXml" ds:itemID="{26E3352C-2399-44B3-8931-AF8E0D6519B8}"/>
</file>

<file path=customXml/itemProps2.xml><?xml version="1.0" encoding="utf-8"?>
<ds:datastoreItem xmlns:ds="http://schemas.openxmlformats.org/officeDocument/2006/customXml" ds:itemID="{CE32A2FD-025A-44BA-8033-78C88A006777}"/>
</file>

<file path=customXml/itemProps3.xml><?xml version="1.0" encoding="utf-8"?>
<ds:datastoreItem xmlns:ds="http://schemas.openxmlformats.org/officeDocument/2006/customXml" ds:itemID="{0BDDA4F5-00AC-4463-BF4A-CFA6B82C287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5538</TotalTime>
  <Words>542</Words>
  <Application>Microsoft Macintosh PowerPoint</Application>
  <PresentationFormat>Widescreen</PresentationFormat>
  <Paragraphs>93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Larken</vt:lpstr>
      <vt:lpstr>Larken Light</vt:lpstr>
      <vt:lpstr>Larken Medium</vt:lpstr>
      <vt:lpstr>Larken Thin</vt:lpstr>
      <vt:lpstr>Merriweather</vt:lpstr>
      <vt:lpstr>Open Sans</vt:lpstr>
      <vt:lpstr>Open Sans Light</vt:lpstr>
      <vt:lpstr>Source Sans Pro</vt:lpstr>
      <vt:lpstr>Office Theme</vt:lpstr>
      <vt:lpstr>PowerPoint Presentation</vt:lpstr>
      <vt:lpstr>PowerPoint Presentation</vt:lpstr>
      <vt:lpstr>Analysis of 32 cases of knowledge/action-making</vt:lpstr>
      <vt:lpstr>PowerPoint Presentation</vt:lpstr>
      <vt:lpstr>Plurality of approaches is important… </vt:lpstr>
      <vt:lpstr>… but each mode poses opportunities and risks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Josie Chambers</dc:creator>
  <cp:lastModifiedBy>Josephine Chambers</cp:lastModifiedBy>
  <cp:revision>534</cp:revision>
  <dcterms:created xsi:type="dcterms:W3CDTF">2022-12-08T19:08:05Z</dcterms:created>
  <dcterms:modified xsi:type="dcterms:W3CDTF">2023-11-15T23:08:57Z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0x010100161EDD2A1CBCDB479FF5DB99EC0814E5</vt:lpwstr>
  </property>
</Properties>
</file>