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27"/>
  </p:notesMasterIdLst>
  <p:sldIdLst>
    <p:sldId id="272" r:id="rId3"/>
    <p:sldId id="295" r:id="rId4"/>
    <p:sldId id="305" r:id="rId5"/>
    <p:sldId id="670" r:id="rId6"/>
    <p:sldId id="719" r:id="rId7"/>
    <p:sldId id="722" r:id="rId8"/>
    <p:sldId id="706" r:id="rId9"/>
    <p:sldId id="703" r:id="rId10"/>
    <p:sldId id="701" r:id="rId11"/>
    <p:sldId id="707" r:id="rId12"/>
    <p:sldId id="723" r:id="rId13"/>
    <p:sldId id="725" r:id="rId14"/>
    <p:sldId id="702" r:id="rId15"/>
    <p:sldId id="705" r:id="rId16"/>
    <p:sldId id="666" r:id="rId17"/>
    <p:sldId id="663" r:id="rId18"/>
    <p:sldId id="661" r:id="rId19"/>
    <p:sldId id="655" r:id="rId20"/>
    <p:sldId id="718" r:id="rId21"/>
    <p:sldId id="664" r:id="rId22"/>
    <p:sldId id="660" r:id="rId23"/>
    <p:sldId id="717" r:id="rId24"/>
    <p:sldId id="724" r:id="rId25"/>
    <p:sldId id="303" r:id="rId2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orient="horz" pos="4085">
          <p15:clr>
            <a:srgbClr val="A4A3A4"/>
          </p15:clr>
        </p15:guide>
        <p15:guide id="6" pos="339">
          <p15:clr>
            <a:srgbClr val="A4A3A4"/>
          </p15:clr>
        </p15:guide>
        <p15:guide id="7" pos="5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8" y="58"/>
      </p:cViewPr>
      <p:guideLst>
        <p:guide orient="horz" pos="1219"/>
        <p:guide orient="horz" pos="147"/>
        <p:guide orient="horz"/>
        <p:guide orient="horz" pos="3756"/>
        <p:guide orient="horz" pos="4085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883DA-CEB4-4D06-AD58-BB31C3520DA2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F265725-F20F-4A7A-8EAE-3FA4D923D772}">
      <dgm:prSet/>
      <dgm:spPr/>
      <dgm:t>
        <a:bodyPr/>
        <a:lstStyle/>
        <a:p>
          <a:r>
            <a:rPr lang="en-GB"/>
            <a:t>Nutrients</a:t>
          </a:r>
        </a:p>
      </dgm:t>
    </dgm:pt>
    <dgm:pt modelId="{81DEA3D3-F640-47D6-A918-691A77B0B068}" type="parTrans" cxnId="{2B6F37CE-F71B-42D4-B24A-4DF3820D5ACF}">
      <dgm:prSet/>
      <dgm:spPr/>
      <dgm:t>
        <a:bodyPr/>
        <a:lstStyle/>
        <a:p>
          <a:endParaRPr lang="en-GB"/>
        </a:p>
      </dgm:t>
    </dgm:pt>
    <dgm:pt modelId="{C696622E-E72B-47C1-B2C7-C56BCCDF218C}" type="sibTrans" cxnId="{2B6F37CE-F71B-42D4-B24A-4DF3820D5ACF}">
      <dgm:prSet/>
      <dgm:spPr/>
      <dgm:t>
        <a:bodyPr/>
        <a:lstStyle/>
        <a:p>
          <a:endParaRPr lang="en-GB"/>
        </a:p>
      </dgm:t>
    </dgm:pt>
    <dgm:pt modelId="{53A11AF9-169E-47C8-A87B-C429AD90D47D}">
      <dgm:prSet/>
      <dgm:spPr>
        <a:gradFill rotWithShape="0">
          <a:gsLst>
            <a:gs pos="0">
              <a:srgbClr val="FFFF00"/>
            </a:gs>
            <a:gs pos="80000">
              <a:srgbClr val="FFC000"/>
            </a:gs>
            <a:gs pos="100000">
              <a:schemeClr val="accent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GB"/>
            <a:t>Taste</a:t>
          </a:r>
        </a:p>
      </dgm:t>
    </dgm:pt>
    <dgm:pt modelId="{1A66D789-E5BA-40CA-A948-CCA09BA76792}" type="parTrans" cxnId="{C324E73F-CEAC-4E70-A787-67E212CE79BC}">
      <dgm:prSet/>
      <dgm:spPr/>
      <dgm:t>
        <a:bodyPr/>
        <a:lstStyle/>
        <a:p>
          <a:endParaRPr lang="en-GB"/>
        </a:p>
      </dgm:t>
    </dgm:pt>
    <dgm:pt modelId="{33C47002-B62D-4DD8-90C8-8725E3DFFAFD}" type="sibTrans" cxnId="{C324E73F-CEAC-4E70-A787-67E212CE79BC}">
      <dgm:prSet/>
      <dgm:spPr/>
      <dgm:t>
        <a:bodyPr/>
        <a:lstStyle/>
        <a:p>
          <a:endParaRPr lang="en-GB"/>
        </a:p>
      </dgm:t>
    </dgm:pt>
    <dgm:pt modelId="{C3CFF244-F2FF-4E0E-B8B5-E602D764EA9E}">
      <dgm:prSet/>
      <dgm:spPr/>
      <dgm:t>
        <a:bodyPr/>
        <a:lstStyle/>
        <a:p>
          <a:r>
            <a:rPr lang="en-GB"/>
            <a:t>Meal moment</a:t>
          </a:r>
        </a:p>
      </dgm:t>
    </dgm:pt>
    <dgm:pt modelId="{65FC04E5-1195-4E1E-B67C-4E0D8C204583}" type="parTrans" cxnId="{D37B6685-76EC-459A-8E63-39D065B14E93}">
      <dgm:prSet/>
      <dgm:spPr/>
      <dgm:t>
        <a:bodyPr/>
        <a:lstStyle/>
        <a:p>
          <a:endParaRPr lang="en-GB"/>
        </a:p>
      </dgm:t>
    </dgm:pt>
    <dgm:pt modelId="{35916ADF-6996-45FB-9E0F-79B63C9F4712}" type="sibTrans" cxnId="{D37B6685-76EC-459A-8E63-39D065B14E93}">
      <dgm:prSet/>
      <dgm:spPr/>
      <dgm:t>
        <a:bodyPr/>
        <a:lstStyle/>
        <a:p>
          <a:endParaRPr lang="en-GB"/>
        </a:p>
      </dgm:t>
    </dgm:pt>
    <dgm:pt modelId="{8BC070C6-E6F0-4B7F-8CBB-5F3E9FB1543F}">
      <dgm:prSet custT="1"/>
      <dgm:spPr/>
      <dgm:t>
        <a:bodyPr/>
        <a:lstStyle/>
        <a:p>
          <a:r>
            <a:rPr lang="en-GB" sz="1000" dirty="0"/>
            <a:t>Sustainability</a:t>
          </a:r>
        </a:p>
      </dgm:t>
    </dgm:pt>
    <dgm:pt modelId="{3DE8BBD2-AB1E-4533-ABF6-A13CFCDE3CE0}" type="parTrans" cxnId="{CA08CC08-3E5B-4981-A650-E31CF373D097}">
      <dgm:prSet/>
      <dgm:spPr/>
      <dgm:t>
        <a:bodyPr/>
        <a:lstStyle/>
        <a:p>
          <a:endParaRPr lang="en-GB"/>
        </a:p>
      </dgm:t>
    </dgm:pt>
    <dgm:pt modelId="{153FBDCF-A202-4C72-8F31-41EE4AD7B559}" type="sibTrans" cxnId="{CA08CC08-3E5B-4981-A650-E31CF373D097}">
      <dgm:prSet/>
      <dgm:spPr/>
      <dgm:t>
        <a:bodyPr/>
        <a:lstStyle/>
        <a:p>
          <a:endParaRPr lang="en-GB"/>
        </a:p>
      </dgm:t>
    </dgm:pt>
    <dgm:pt modelId="{6159EDF5-D733-4559-B890-F9FF679F67FF}" type="pres">
      <dgm:prSet presAssocID="{A15883DA-CEB4-4D06-AD58-BB31C3520DA2}" presName="matrix" presStyleCnt="0">
        <dgm:presLayoutVars>
          <dgm:chMax val="1"/>
          <dgm:dir/>
          <dgm:resizeHandles val="exact"/>
        </dgm:presLayoutVars>
      </dgm:prSet>
      <dgm:spPr/>
    </dgm:pt>
    <dgm:pt modelId="{6AB4B785-F0CD-45F6-8962-6757A9DCAE38}" type="pres">
      <dgm:prSet presAssocID="{A15883DA-CEB4-4D06-AD58-BB31C3520DA2}" presName="diamond" presStyleLbl="bgShp" presStyleIdx="0" presStyleCnt="1"/>
      <dgm:spPr/>
    </dgm:pt>
    <dgm:pt modelId="{F8BBAB3A-8EF9-4615-8D66-A52EFD240FD7}" type="pres">
      <dgm:prSet presAssocID="{A15883DA-CEB4-4D06-AD58-BB31C3520DA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91203C8-390D-4EF4-8BDA-1B1475F2E326}" type="pres">
      <dgm:prSet presAssocID="{A15883DA-CEB4-4D06-AD58-BB31C3520DA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D00158-A61E-43E3-A1F8-9E3B5349869B}" type="pres">
      <dgm:prSet presAssocID="{A15883DA-CEB4-4D06-AD58-BB31C3520DA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B5A872E-F526-4A51-B743-E9E31144F262}" type="pres">
      <dgm:prSet presAssocID="{A15883DA-CEB4-4D06-AD58-BB31C3520DA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A08CC08-3E5B-4981-A650-E31CF373D097}" srcId="{A15883DA-CEB4-4D06-AD58-BB31C3520DA2}" destId="{8BC070C6-E6F0-4B7F-8CBB-5F3E9FB1543F}" srcOrd="3" destOrd="0" parTransId="{3DE8BBD2-AB1E-4533-ABF6-A13CFCDE3CE0}" sibTransId="{153FBDCF-A202-4C72-8F31-41EE4AD7B559}"/>
    <dgm:cxn modelId="{350BD109-8626-4000-9311-DE875609683B}" type="presOf" srcId="{3F265725-F20F-4A7A-8EAE-3FA4D923D772}" destId="{F8BBAB3A-8EF9-4615-8D66-A52EFD240FD7}" srcOrd="0" destOrd="0" presId="urn:microsoft.com/office/officeart/2005/8/layout/matrix3"/>
    <dgm:cxn modelId="{4E69B41F-01E4-45C6-B295-3E3893726FEC}" type="presOf" srcId="{A15883DA-CEB4-4D06-AD58-BB31C3520DA2}" destId="{6159EDF5-D733-4559-B890-F9FF679F67FF}" srcOrd="0" destOrd="0" presId="urn:microsoft.com/office/officeart/2005/8/layout/matrix3"/>
    <dgm:cxn modelId="{C324E73F-CEAC-4E70-A787-67E212CE79BC}" srcId="{A15883DA-CEB4-4D06-AD58-BB31C3520DA2}" destId="{53A11AF9-169E-47C8-A87B-C429AD90D47D}" srcOrd="1" destOrd="0" parTransId="{1A66D789-E5BA-40CA-A948-CCA09BA76792}" sibTransId="{33C47002-B62D-4DD8-90C8-8725E3DFFAFD}"/>
    <dgm:cxn modelId="{D37B6685-76EC-459A-8E63-39D065B14E93}" srcId="{A15883DA-CEB4-4D06-AD58-BB31C3520DA2}" destId="{C3CFF244-F2FF-4E0E-B8B5-E602D764EA9E}" srcOrd="2" destOrd="0" parTransId="{65FC04E5-1195-4E1E-B67C-4E0D8C204583}" sibTransId="{35916ADF-6996-45FB-9E0F-79B63C9F4712}"/>
    <dgm:cxn modelId="{1079B99E-6651-4F9A-88BA-5429C233FA3C}" type="presOf" srcId="{C3CFF244-F2FF-4E0E-B8B5-E602D764EA9E}" destId="{F1D00158-A61E-43E3-A1F8-9E3B5349869B}" srcOrd="0" destOrd="0" presId="urn:microsoft.com/office/officeart/2005/8/layout/matrix3"/>
    <dgm:cxn modelId="{153A61CA-AA21-48FA-B31A-96CC1C6F28F7}" type="presOf" srcId="{8BC070C6-E6F0-4B7F-8CBB-5F3E9FB1543F}" destId="{DB5A872E-F526-4A51-B743-E9E31144F262}" srcOrd="0" destOrd="0" presId="urn:microsoft.com/office/officeart/2005/8/layout/matrix3"/>
    <dgm:cxn modelId="{2B6F37CE-F71B-42D4-B24A-4DF3820D5ACF}" srcId="{A15883DA-CEB4-4D06-AD58-BB31C3520DA2}" destId="{3F265725-F20F-4A7A-8EAE-3FA4D923D772}" srcOrd="0" destOrd="0" parTransId="{81DEA3D3-F640-47D6-A918-691A77B0B068}" sibTransId="{C696622E-E72B-47C1-B2C7-C56BCCDF218C}"/>
    <dgm:cxn modelId="{CB0F77EF-D687-4F65-BB65-C32D59244713}" type="presOf" srcId="{53A11AF9-169E-47C8-A87B-C429AD90D47D}" destId="{B91203C8-390D-4EF4-8BDA-1B1475F2E326}" srcOrd="0" destOrd="0" presId="urn:microsoft.com/office/officeart/2005/8/layout/matrix3"/>
    <dgm:cxn modelId="{916810FB-C637-410F-9C31-F285967E4CAB}" type="presParOf" srcId="{6159EDF5-D733-4559-B890-F9FF679F67FF}" destId="{6AB4B785-F0CD-45F6-8962-6757A9DCAE38}" srcOrd="0" destOrd="0" presId="urn:microsoft.com/office/officeart/2005/8/layout/matrix3"/>
    <dgm:cxn modelId="{BE15D56F-95E7-4D9B-A13C-234BF1813ABD}" type="presParOf" srcId="{6159EDF5-D733-4559-B890-F9FF679F67FF}" destId="{F8BBAB3A-8EF9-4615-8D66-A52EFD240FD7}" srcOrd="1" destOrd="0" presId="urn:microsoft.com/office/officeart/2005/8/layout/matrix3"/>
    <dgm:cxn modelId="{732FE583-5747-4A18-BDE5-9FE6382F1CEE}" type="presParOf" srcId="{6159EDF5-D733-4559-B890-F9FF679F67FF}" destId="{B91203C8-390D-4EF4-8BDA-1B1475F2E326}" srcOrd="2" destOrd="0" presId="urn:microsoft.com/office/officeart/2005/8/layout/matrix3"/>
    <dgm:cxn modelId="{E09B435C-EABB-46E2-9543-CF2922D63218}" type="presParOf" srcId="{6159EDF5-D733-4559-B890-F9FF679F67FF}" destId="{F1D00158-A61E-43E3-A1F8-9E3B5349869B}" srcOrd="3" destOrd="0" presId="urn:microsoft.com/office/officeart/2005/8/layout/matrix3"/>
    <dgm:cxn modelId="{E1F0C40C-ACD0-4A39-8B40-9F357018FC02}" type="presParOf" srcId="{6159EDF5-D733-4559-B890-F9FF679F67FF}" destId="{DB5A872E-F526-4A51-B743-E9E31144F26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4B785-F0CD-45F6-8962-6757A9DCAE38}">
      <dsp:nvSpPr>
        <dsp:cNvPr id="0" name=""/>
        <dsp:cNvSpPr/>
      </dsp:nvSpPr>
      <dsp:spPr>
        <a:xfrm>
          <a:off x="1458960" y="0"/>
          <a:ext cx="1955921" cy="1955921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BBAB3A-8EF9-4615-8D66-A52EFD240FD7}">
      <dsp:nvSpPr>
        <dsp:cNvPr id="0" name=""/>
        <dsp:cNvSpPr/>
      </dsp:nvSpPr>
      <dsp:spPr>
        <a:xfrm>
          <a:off x="1644772" y="185812"/>
          <a:ext cx="762809" cy="7628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Nutrients</a:t>
          </a:r>
        </a:p>
      </dsp:txBody>
      <dsp:txXfrm>
        <a:off x="1682009" y="223049"/>
        <a:ext cx="688335" cy="688335"/>
      </dsp:txXfrm>
    </dsp:sp>
    <dsp:sp modelId="{B91203C8-390D-4EF4-8BDA-1B1475F2E326}">
      <dsp:nvSpPr>
        <dsp:cNvPr id="0" name=""/>
        <dsp:cNvSpPr/>
      </dsp:nvSpPr>
      <dsp:spPr>
        <a:xfrm>
          <a:off x="2466259" y="185812"/>
          <a:ext cx="762809" cy="762809"/>
        </a:xfrm>
        <a:prstGeom prst="roundRect">
          <a:avLst/>
        </a:prstGeom>
        <a:gradFill rotWithShape="0">
          <a:gsLst>
            <a:gs pos="0">
              <a:srgbClr val="FFFF00"/>
            </a:gs>
            <a:gs pos="80000">
              <a:srgbClr val="FFC000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Taste</a:t>
          </a:r>
        </a:p>
      </dsp:txBody>
      <dsp:txXfrm>
        <a:off x="2503496" y="223049"/>
        <a:ext cx="688335" cy="688335"/>
      </dsp:txXfrm>
    </dsp:sp>
    <dsp:sp modelId="{F1D00158-A61E-43E3-A1F8-9E3B5349869B}">
      <dsp:nvSpPr>
        <dsp:cNvPr id="0" name=""/>
        <dsp:cNvSpPr/>
      </dsp:nvSpPr>
      <dsp:spPr>
        <a:xfrm>
          <a:off x="1644772" y="1007299"/>
          <a:ext cx="762809" cy="762809"/>
        </a:xfrm>
        <a:prstGeom prst="roundRect">
          <a:avLst/>
        </a:prstGeom>
        <a:gradFill rotWithShape="0">
          <a:gsLst>
            <a:gs pos="0">
              <a:schemeClr val="accent4">
                <a:hueOff val="7193219"/>
                <a:satOff val="0"/>
                <a:lumOff val="-12549"/>
                <a:alphaOff val="0"/>
                <a:shade val="51000"/>
                <a:satMod val="130000"/>
              </a:schemeClr>
            </a:gs>
            <a:gs pos="80000">
              <a:schemeClr val="accent4">
                <a:hueOff val="7193219"/>
                <a:satOff val="0"/>
                <a:lumOff val="-12549"/>
                <a:alphaOff val="0"/>
                <a:shade val="93000"/>
                <a:satMod val="130000"/>
              </a:schemeClr>
            </a:gs>
            <a:gs pos="100000">
              <a:schemeClr val="accent4">
                <a:hueOff val="7193219"/>
                <a:satOff val="0"/>
                <a:lumOff val="-1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Meal moment</a:t>
          </a:r>
        </a:p>
      </dsp:txBody>
      <dsp:txXfrm>
        <a:off x="1682009" y="1044536"/>
        <a:ext cx="688335" cy="688335"/>
      </dsp:txXfrm>
    </dsp:sp>
    <dsp:sp modelId="{DB5A872E-F526-4A51-B743-E9E31144F262}">
      <dsp:nvSpPr>
        <dsp:cNvPr id="0" name=""/>
        <dsp:cNvSpPr/>
      </dsp:nvSpPr>
      <dsp:spPr>
        <a:xfrm>
          <a:off x="2466259" y="1007299"/>
          <a:ext cx="762809" cy="762809"/>
        </a:xfrm>
        <a:prstGeom prst="roundRect">
          <a:avLst/>
        </a:prstGeom>
        <a:gradFill rotWithShape="0">
          <a:gsLst>
            <a:gs pos="0">
              <a:schemeClr val="accent4">
                <a:hueOff val="10789828"/>
                <a:satOff val="0"/>
                <a:lumOff val="-18824"/>
                <a:alphaOff val="0"/>
                <a:shade val="51000"/>
                <a:satMod val="130000"/>
              </a:schemeClr>
            </a:gs>
            <a:gs pos="80000">
              <a:schemeClr val="accent4">
                <a:hueOff val="10789828"/>
                <a:satOff val="0"/>
                <a:lumOff val="-18824"/>
                <a:alphaOff val="0"/>
                <a:shade val="93000"/>
                <a:satMod val="130000"/>
              </a:schemeClr>
            </a:gs>
            <a:gs pos="100000">
              <a:schemeClr val="accent4">
                <a:hueOff val="10789828"/>
                <a:satOff val="0"/>
                <a:lumOff val="-1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Sustainability</a:t>
          </a:r>
        </a:p>
      </dsp:txBody>
      <dsp:txXfrm>
        <a:off x="2503496" y="1044536"/>
        <a:ext cx="688335" cy="68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Plaatje van </a:t>
            </a:r>
            <a:r>
              <a:rPr lang="en-GB" dirty="0" err="1"/>
              <a:t>voorbeeld</a:t>
            </a:r>
            <a:r>
              <a:rPr lang="en-GB" dirty="0"/>
              <a:t> met </a:t>
            </a:r>
            <a:r>
              <a:rPr lang="en-GB" dirty="0" err="1"/>
              <a:t>producten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7055A-1D92-4C41-BC8B-A941D99AD72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18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Plaatje van </a:t>
            </a:r>
            <a:r>
              <a:rPr lang="en-GB" dirty="0" err="1"/>
              <a:t>voorbeeld</a:t>
            </a:r>
            <a:r>
              <a:rPr lang="en-GB" dirty="0"/>
              <a:t> met </a:t>
            </a:r>
            <a:r>
              <a:rPr lang="en-GB" dirty="0" err="1"/>
              <a:t>producten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7055A-1D92-4C41-BC8B-A941D99AD72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07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95B04-8067-4EFF-BFC9-7081BD5E85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59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9E44-1C09-47C9-B33C-E77B291B5D1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7374-08C8-4B19-9551-16C59C944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4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2B925-6D7F-2442-8A63-642A832F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722351"/>
            <a:ext cx="7886700" cy="84012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8A87FC-E44C-31FF-0B27-18D3AF4FA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2D3B1A-D31A-B45E-905D-E77ABEF6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5985-03F3-4566-B837-FF24768A609B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250051-7B3A-9281-C895-0FB71F64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C4EB55-64E4-F282-3010-FF9588EF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3367-B2D1-4088-ADC7-4048240FC2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240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56AA-6428-4767-A69F-836B624C1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AE422-F153-4556-AC91-C3859EBAC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7F29C-52E8-436B-A225-F45BD86D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B73A2-E9D6-4443-865B-20B7495F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E7E8-9152-4F19-A946-72B60A4F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86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B5DF-D191-47EA-82D8-FB2D12CC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40600-DD5F-41A6-894C-873D612B7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D97A-ABE0-485E-A9AB-F898BCF5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5111F-E14E-4A51-8D75-1AFAA948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12574-7D2F-4F52-A7D0-AC7A064D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9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06C0-CF76-4044-B8DE-FC87F12A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65C41-2B49-48FA-94CF-253AB33BA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1B723-05B0-4A8F-B006-F9E960AC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3CC6D-5455-4E4C-9D5D-67AD4AFD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D396B-A433-4572-9067-3F511A2C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401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A474-C748-42F3-8A0D-B093CED9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DCEF-8692-4996-8569-82F8287C1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9957E-4B94-49C0-8C44-BA0750E67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3D851-0FF6-4721-AA30-41EF9FAF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FFE38-4DC1-4749-B2B6-DADAE50B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B81C2-D6CB-4E5E-9809-BE3A9EB2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93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DCBF-9CBF-4B6B-BB0E-FCB07A21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97788-CC19-4EF7-9703-FC623FA7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2BF57-121A-4B56-95F6-2E15F681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FE9D0-3920-497A-951D-524E0A6F8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F65FA-5D8B-4CBB-B2A2-20A1BCC15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711E1-AF49-49C5-B228-0B51CFC1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F1053-9E84-49AF-B2EC-87A21C38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D460-50A2-4E14-BEC8-7772D060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62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28CF-A038-4A4B-B44C-817383CD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E2E89-8646-46B1-923B-C7F59C46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3F4A5-A11C-4B6F-9BD4-795F68C9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33681-14D9-4E66-83C7-F4DA92B7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86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FF87F-69FC-465D-A030-98854B79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97CA80-0104-417D-8007-282E301A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37EBD-1BFA-4FC8-BA48-D785AA6B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7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C655-6595-41A8-A188-895EBA79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02D4-BF76-4FE4-9C75-A7BF8109C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FBC40-55EF-4F76-B3C7-0C53E0F8E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563DF-B94C-488A-8923-A58FF443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50F1C-C7C3-4048-BAA4-77D4B88C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89A7C-3A7F-4EB4-88BB-BD8C900D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09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34CF-6D3A-4D24-9F6E-F775FB3B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682EA-B1D7-4559-B0EF-FB6C19722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B7E4F-C6CE-4444-847E-AD4ADA454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ACE9F-A74D-4261-BFD6-9BEADCEF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503C4-7C9F-4D09-B008-974A7B59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6BB8C-1BF1-46B6-B1CF-86401578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22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08EA-D5C3-40FB-A4DF-60001C7D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4D68E-56F9-40C5-B581-E0FB897CE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5ACF-6B67-424F-B3BA-494A087F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F77AD-E1A1-4292-BE1C-D149101C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640B6-A0D8-44F6-B763-6208BFA0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83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0F7AB3-7528-41AB-8509-E91708409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65C6F-BF7F-47DE-AA6E-72CA60DC8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E0184-9F2A-45F0-B270-98EDF65D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14F08-AE92-411E-ACCB-2862B65F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3A59-5E26-4683-B744-D74D6985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9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  <a:p>
            <a:pPr lvl="4"/>
            <a:endParaRPr lang="en-GB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0432" y="6370465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15163-55A4-47ED-9E96-4BD34D878FAA}"/>
              </a:ext>
            </a:extLst>
          </p:cNvPr>
          <p:cNvPicPr>
            <a:picLocks/>
          </p:cNvPicPr>
          <p:nvPr userDrawn="1"/>
        </p:nvPicPr>
        <p:blipFill>
          <a:blip r:embed="rId25"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  <p:sldLayoutId id="2147483675" r:id="rId22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E7647-6561-4278-92AE-4031F9B3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85CDD-BF78-4FBD-83AA-128894B8F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0891F-BEE4-49E3-B4E9-A57618A79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02AA2-0896-436E-BEFE-A297BBD6597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B10EC-150B-49E0-BF69-BF274F393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44AA3-8589-48AF-B968-B6EA272B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0B2EC-BC27-4BD1-A250-DB5F19A5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0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4.png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cipe-study.wur.nl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2.jpeg"/><Relationship Id="rId11" Type="http://schemas.openxmlformats.org/officeDocument/2006/relationships/image" Target="../media/image77.png"/><Relationship Id="rId5" Type="http://schemas.openxmlformats.org/officeDocument/2006/relationships/image" Target="../media/image71.jpe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jpe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jpeg"/><Relationship Id="rId2" Type="http://schemas.openxmlformats.org/officeDocument/2006/relationships/image" Target="../media/image79.png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jpe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712514"/>
          </a:xfrm>
        </p:spPr>
        <p:txBody>
          <a:bodyPr/>
          <a:lstStyle/>
          <a:p>
            <a:r>
              <a:rPr lang="en-US" dirty="0"/>
              <a:t>Me My Diet and I</a:t>
            </a:r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F0FB775-9B86-45BE-AA5F-1A1453D104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r="12656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476508" y="1279551"/>
            <a:ext cx="8447088" cy="371475"/>
          </a:xfrm>
        </p:spPr>
        <p:txBody>
          <a:bodyPr/>
          <a:lstStyle/>
          <a:p>
            <a:r>
              <a:rPr lang="en-GB" dirty="0"/>
              <a:t>Flagship - Digital Twin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09681" y="1987875"/>
            <a:ext cx="8447087" cy="371475"/>
          </a:xfrm>
        </p:spPr>
        <p:txBody>
          <a:bodyPr/>
          <a:lstStyle/>
          <a:p>
            <a:r>
              <a:rPr lang="en-GB" sz="1600" b="1" dirty="0"/>
              <a:t>December 2022</a:t>
            </a:r>
          </a:p>
          <a:p>
            <a:r>
              <a:rPr lang="en-GB" sz="1600" dirty="0"/>
              <a:t>Lydia Afman - Associate professor Human Nutrition &amp; Health</a:t>
            </a:r>
          </a:p>
          <a:p>
            <a:r>
              <a:rPr lang="en-GB" sz="1600" dirty="0"/>
              <a:t>Alain Starke – Postdoc Marketing and Consumer Behaviour</a:t>
            </a:r>
          </a:p>
        </p:txBody>
      </p:sp>
    </p:spTree>
    <p:extLst>
      <p:ext uri="{BB962C8B-B14F-4D97-AF65-F5344CB8AC3E}">
        <p14:creationId xmlns:p14="http://schemas.microsoft.com/office/powerpoint/2010/main" val="276063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6FFD-E495-4D99-B674-BC173837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1172484"/>
          </a:xfrm>
        </p:spPr>
        <p:txBody>
          <a:bodyPr/>
          <a:lstStyle/>
          <a:p>
            <a:r>
              <a:rPr lang="en-US" dirty="0"/>
              <a:t>Combining databases to enable automatically dietary advice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3756A-913C-4E5F-AD12-E6E487CA5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812" y="1841769"/>
            <a:ext cx="8521188" cy="408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 Combining the following databases:</a:t>
            </a:r>
          </a:p>
          <a:p>
            <a:pPr marL="982345" lvl="1"/>
            <a:r>
              <a:rPr lang="en-US" dirty="0"/>
              <a:t>Nutritional content (NEVO)</a:t>
            </a:r>
            <a:endParaRPr lang="en-US" dirty="0">
              <a:ea typeface="Verdana" pitchFamily="34" charset="0"/>
            </a:endParaRPr>
          </a:p>
          <a:p>
            <a:pPr marL="982345" lvl="1"/>
            <a:r>
              <a:rPr lang="en-US" dirty="0"/>
              <a:t>Taste</a:t>
            </a:r>
            <a:endParaRPr lang="en-US" dirty="0">
              <a:ea typeface="Verdana" pitchFamily="34" charset="0"/>
            </a:endParaRPr>
          </a:p>
          <a:p>
            <a:pPr marL="982345" lvl="1"/>
            <a:r>
              <a:rPr lang="en-US" dirty="0">
                <a:latin typeface="Verdana"/>
                <a:ea typeface="Verdana"/>
              </a:rPr>
              <a:t>Meal moment</a:t>
            </a:r>
          </a:p>
          <a:p>
            <a:pPr marL="982345" lvl="1"/>
            <a:r>
              <a:rPr lang="en-US" dirty="0">
                <a:ea typeface="Verdana"/>
              </a:rPr>
              <a:t>Sustainability</a:t>
            </a:r>
          </a:p>
          <a:p>
            <a:pPr marL="982345" lvl="1"/>
            <a:endParaRPr lang="en-US" dirty="0">
              <a:ea typeface="Verdan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Building an ontology to automatically create dietary advice – meal plan generation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7FA9D-1D93-4AC3-B9C2-C35B65158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4E6A5-E6B8-43F6-9FBC-9EFF95CF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883" y="422712"/>
            <a:ext cx="792549" cy="713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72BD64-12DD-4FDE-B4DA-B7DAA58B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956" y="2150379"/>
            <a:ext cx="2011854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0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15C8-C925-E7B3-FD2F-BC132279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Combining datasets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71FDF-6F2E-F4FE-267B-E03FC9947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11</a:t>
            </a:fld>
            <a:endParaRPr lang="en-GB" dirty="0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D046AFA6-8C45-02D8-65A8-C5F69DA69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2" y="990116"/>
            <a:ext cx="4355731" cy="2715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2458186B-F62E-590F-C051-8CC6CBBBF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98" y="1610920"/>
            <a:ext cx="4289332" cy="3010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8" descr="Text, table&#10;&#10;Description automatically generated">
            <a:extLst>
              <a:ext uri="{FF2B5EF4-FFF2-40B4-BE49-F238E27FC236}">
                <a16:creationId xmlns:a16="http://schemas.microsoft.com/office/drawing/2014/main" id="{773025CB-0103-DBEA-14E9-4335BBEC6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649" y="2193280"/>
            <a:ext cx="5275822" cy="3419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A picture containing battery&#10;&#10;Description automatically generated">
            <a:extLst>
              <a:ext uri="{FF2B5EF4-FFF2-40B4-BE49-F238E27FC236}">
                <a16:creationId xmlns:a16="http://schemas.microsoft.com/office/drawing/2014/main" id="{D8BECD6D-F99C-F1CF-8986-3326D81A7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028" y="325631"/>
            <a:ext cx="792549" cy="713294"/>
          </a:xfrm>
          <a:prstGeom prst="rect">
            <a:avLst/>
          </a:prstGeom>
        </p:spPr>
      </p:pic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9F2A5C3-C1CC-8230-D8B3-CFC2D671E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993" y="3016931"/>
            <a:ext cx="5247365" cy="3204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2524A3-2C4D-42D2-8C60-5F0B99DAC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981" y="1034109"/>
            <a:ext cx="2622743" cy="1558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59C24-6C9B-4CF2-9AE4-36472D55A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272" y="4747632"/>
            <a:ext cx="1331762" cy="13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12CD548-3F88-4D20-A95A-F8FEE008A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 dirty="0"/>
              <a:t>Meal plan generation</a:t>
            </a:r>
            <a:endParaRPr lang="en-GB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4B25376-B223-4F90-AB3C-EA31ECA90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703100"/>
              </p:ext>
            </p:extLst>
          </p:nvPr>
        </p:nvGraphicFramePr>
        <p:xfrm>
          <a:off x="2512379" y="2641048"/>
          <a:ext cx="4873841" cy="195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3352D-0C0F-426D-91C7-0833EB3E2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E9113-5857-4886-AF8B-EAD4728A0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7" y="2882521"/>
            <a:ext cx="1556619" cy="1330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B4C8BD-B3BA-45F0-BE76-5B0223FDDC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097" y="2713273"/>
            <a:ext cx="2063687" cy="1769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DE9707-2989-4B95-95AE-E893BF76FC2B}"/>
              </a:ext>
            </a:extLst>
          </p:cNvPr>
          <p:cNvSpPr txBox="1"/>
          <p:nvPr/>
        </p:nvSpPr>
        <p:spPr>
          <a:xfrm>
            <a:off x="2267989" y="3114280"/>
            <a:ext cx="1325902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b="1" dirty="0">
                <a:latin typeface="Verdana" pitchFamily="34" charset="0"/>
              </a:rPr>
              <a:t>More PUFA, less carbohydrates equal fiber</a:t>
            </a:r>
            <a:endParaRPr lang="en-GB" sz="1000" b="1" dirty="0" err="1">
              <a:latin typeface="Verdana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724D094-EF0B-48B9-A55F-32A18C40BE6B}"/>
              </a:ext>
            </a:extLst>
          </p:cNvPr>
          <p:cNvSpPr/>
          <p:nvPr/>
        </p:nvSpPr>
        <p:spPr>
          <a:xfrm>
            <a:off x="1626706" y="3429000"/>
            <a:ext cx="368892" cy="25523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B8AC60-C65E-4A01-A5EC-E6491889E3B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4841"/>
          <a:stretch/>
        </p:blipFill>
        <p:spPr>
          <a:xfrm>
            <a:off x="8085178" y="3598248"/>
            <a:ext cx="903254" cy="799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ED7DF5-E562-4D15-B8E2-B17B34379C7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843" r="50000"/>
          <a:stretch/>
        </p:blipFill>
        <p:spPr>
          <a:xfrm>
            <a:off x="8085177" y="2721559"/>
            <a:ext cx="903255" cy="7996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0A3E33-7E35-4CEE-BE5E-B83EA64D43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995" r="24846"/>
          <a:stretch/>
        </p:blipFill>
        <p:spPr>
          <a:xfrm>
            <a:off x="8085178" y="4483223"/>
            <a:ext cx="903254" cy="7998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C19103-4C90-4C8A-8462-EEB951E46D3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4843"/>
          <a:stretch/>
        </p:blipFill>
        <p:spPr>
          <a:xfrm>
            <a:off x="8085177" y="1857833"/>
            <a:ext cx="903255" cy="799684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570D6ADE-2F9D-4ADC-91E9-BD4B6AD5004B}"/>
              </a:ext>
            </a:extLst>
          </p:cNvPr>
          <p:cNvSpPr/>
          <p:nvPr/>
        </p:nvSpPr>
        <p:spPr>
          <a:xfrm>
            <a:off x="6081203" y="2657517"/>
            <a:ext cx="1748903" cy="194801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latin typeface="Verdana" pitchFamily="34" charset="0"/>
              </a:rPr>
              <a:t>Evolutionary  and genetic algorithms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2EE115-E476-4E71-83C8-9E74158874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5177" y="269366"/>
            <a:ext cx="792549" cy="7132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563670-9105-465C-B8F3-9E8A9A9E81C4}"/>
              </a:ext>
            </a:extLst>
          </p:cNvPr>
          <p:cNvSpPr txBox="1"/>
          <p:nvPr/>
        </p:nvSpPr>
        <p:spPr>
          <a:xfrm>
            <a:off x="7998781" y="1491449"/>
            <a:ext cx="1045479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latin typeface="Verdana" pitchFamily="34" charset="0"/>
              </a:rPr>
              <a:t>Meal plan</a:t>
            </a:r>
            <a:endParaRPr lang="en-GB" sz="1400" dirty="0" err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5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DCD0-99EA-4135-8FAC-A877F108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Envisioned digital twin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C29ED-E4A1-4DA5-9399-C91864A6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00" y="1474707"/>
            <a:ext cx="7921426" cy="4331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6E6537-CF8C-4C68-B759-0F5CF05F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183" y="4880794"/>
            <a:ext cx="923255" cy="1850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E9ECD-3968-40EA-A010-1BB7C57E8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066" y="1961964"/>
            <a:ext cx="893886" cy="1363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ADDC8-9D4E-498F-8317-892C64145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952" y="1367840"/>
            <a:ext cx="792549" cy="713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C0155D-0C4A-431F-B449-5BA24028F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870" y="1113208"/>
            <a:ext cx="1120846" cy="84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4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58F43E-C8C3-4E41-96C3-1FE32997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1304611"/>
          </a:xfrm>
        </p:spPr>
        <p:txBody>
          <a:bodyPr/>
          <a:lstStyle/>
          <a:p>
            <a:r>
              <a:rPr lang="en-NL" dirty="0"/>
              <a:t>How to increase consumer acceptance of personalized dietary/food advice?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0C5169-117B-454B-B38C-1CED03B09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46" y="2618506"/>
            <a:ext cx="8521188" cy="3030702"/>
          </a:xfrm>
        </p:spPr>
        <p:txBody>
          <a:bodyPr/>
          <a:lstStyle/>
          <a:p>
            <a:pPr marL="252095" indent="-252095"/>
            <a:r>
              <a:rPr lang="en-GB" dirty="0">
                <a:latin typeface="Verdana"/>
                <a:ea typeface="Verdana"/>
              </a:rPr>
              <a:t>Literature Review: </a:t>
            </a:r>
            <a:br>
              <a:rPr lang="en-GB" dirty="0">
                <a:latin typeface="Verdana"/>
                <a:ea typeface="Verdana"/>
              </a:rPr>
            </a:br>
            <a:r>
              <a:rPr lang="en-GB" dirty="0">
                <a:latin typeface="Verdana"/>
                <a:ea typeface="Verdana"/>
              </a:rPr>
              <a:t>Examining factors in consumer acceptance of personalized nutrition services </a:t>
            </a:r>
            <a:endParaRPr lang="en-US"/>
          </a:p>
          <a:p>
            <a:pPr marL="252095" indent="-252095"/>
            <a:r>
              <a:rPr lang="en-GB" dirty="0">
                <a:latin typeface="Verdana"/>
                <a:ea typeface="Verdana"/>
              </a:rPr>
              <a:t>Consumer Acceptance Study</a:t>
            </a:r>
            <a:r>
              <a:rPr lang="en-NL" dirty="0">
                <a:latin typeface="Verdana"/>
                <a:ea typeface="Verdana"/>
              </a:rPr>
              <a:t> on</a:t>
            </a:r>
            <a:r>
              <a:rPr lang="en-GB" dirty="0">
                <a:latin typeface="Verdana"/>
                <a:ea typeface="Verdana"/>
              </a:rPr>
              <a:t> </a:t>
            </a:r>
            <a:r>
              <a:rPr lang="en-NL" dirty="0">
                <a:latin typeface="Verdana"/>
                <a:ea typeface="Verdana"/>
              </a:rPr>
              <a:t>p</a:t>
            </a:r>
            <a:r>
              <a:rPr lang="en-GB" dirty="0">
                <a:latin typeface="Verdana"/>
                <a:ea typeface="Verdana"/>
              </a:rPr>
              <a:t>ersonalizing food advice </a:t>
            </a:r>
            <a:r>
              <a:rPr lang="en-NL" dirty="0">
                <a:latin typeface="Verdana"/>
                <a:ea typeface="Verdana"/>
              </a:rPr>
              <a:t>towards preferences: </a:t>
            </a:r>
            <a:br>
              <a:rPr lang="en-GB" dirty="0">
                <a:latin typeface="Verdana"/>
                <a:ea typeface="Verdana"/>
              </a:rPr>
            </a:br>
            <a:r>
              <a:rPr lang="en-GB" dirty="0">
                <a:latin typeface="Verdana"/>
                <a:ea typeface="Verdana"/>
              </a:rPr>
              <a:t>Examining product advice based on preferred food taste </a:t>
            </a:r>
            <a:endParaRPr lang="en-GB" dirty="0">
              <a:ea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F1106-865E-4B72-BC32-BAAB958F7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AB735-8836-4612-BF3F-8415FD425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42" y="1342156"/>
            <a:ext cx="16859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8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93B8E7F-896C-BE7B-F012-8600D13F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73189"/>
            <a:ext cx="7886700" cy="2632821"/>
          </a:xfrm>
        </p:spPr>
        <p:txBody>
          <a:bodyPr>
            <a:normAutofit/>
          </a:bodyPr>
          <a:lstStyle/>
          <a:p>
            <a:r>
              <a:rPr lang="en-NL" sz="3600" dirty="0"/>
              <a:t>What does the scientific literature say about consumer acceptance for personalized dietary advice?</a:t>
            </a:r>
            <a:endParaRPr lang="nl-NL" sz="36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C457957-9F0D-99EB-8DB0-75D8FB6E0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44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50373-3311-C917-928F-B0D4DC84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225750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Examined Factors for Consumer Acceptance of Personalized Dietary Advice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CE03AFD-AB39-E868-8AE5-FA3F0C6C9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2"/>
          <a:stretch/>
        </p:blipFill>
        <p:spPr>
          <a:xfrm>
            <a:off x="846941" y="2598127"/>
            <a:ext cx="7450118" cy="3463718"/>
          </a:xfr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736FC733-0912-64A7-B093-E295802DBBDD}"/>
              </a:ext>
            </a:extLst>
          </p:cNvPr>
          <p:cNvSpPr/>
          <p:nvPr/>
        </p:nvSpPr>
        <p:spPr>
          <a:xfrm>
            <a:off x="1888067" y="4876800"/>
            <a:ext cx="1862666" cy="11850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F4592C3-9B6F-5843-BFA6-E44DD984D532}"/>
              </a:ext>
            </a:extLst>
          </p:cNvPr>
          <p:cNvSpPr/>
          <p:nvPr/>
        </p:nvSpPr>
        <p:spPr>
          <a:xfrm>
            <a:off x="5181602" y="4962403"/>
            <a:ext cx="1561960" cy="11850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2" name="Pijl: gekromd omhoog 11">
            <a:extLst>
              <a:ext uri="{FF2B5EF4-FFF2-40B4-BE49-F238E27FC236}">
                <a16:creationId xmlns:a16="http://schemas.microsoft.com/office/drawing/2014/main" id="{3AA9D6B6-42FD-38C6-9FBB-F786666D6021}"/>
              </a:ext>
            </a:extLst>
          </p:cNvPr>
          <p:cNvSpPr/>
          <p:nvPr/>
        </p:nvSpPr>
        <p:spPr>
          <a:xfrm>
            <a:off x="2946400" y="5985933"/>
            <a:ext cx="4817533" cy="641879"/>
          </a:xfrm>
          <a:prstGeom prst="curvedUpArrow">
            <a:avLst>
              <a:gd name="adj1" fmla="val 25000"/>
              <a:gd name="adj2" fmla="val 61966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3" name="Pijl: gekromd omhoog 12">
            <a:extLst>
              <a:ext uri="{FF2B5EF4-FFF2-40B4-BE49-F238E27FC236}">
                <a16:creationId xmlns:a16="http://schemas.microsoft.com/office/drawing/2014/main" id="{71D6FE11-C059-1336-59FC-A90A5D41F97D}"/>
              </a:ext>
            </a:extLst>
          </p:cNvPr>
          <p:cNvSpPr/>
          <p:nvPr/>
        </p:nvSpPr>
        <p:spPr>
          <a:xfrm>
            <a:off x="5926667" y="5985933"/>
            <a:ext cx="2247764" cy="794279"/>
          </a:xfrm>
          <a:prstGeom prst="curved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615B07-09A6-0D7B-44F0-BD49B0B7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NL" dirty="0"/>
              <a:t>Literature Review: Insights and Implications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61572A3-478D-18B5-BE39-25CD7FFC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00" y="1843200"/>
            <a:ext cx="8521188" cy="3216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NL" b="1" dirty="0"/>
              <a:t>Insights</a:t>
            </a:r>
          </a:p>
          <a:p>
            <a:r>
              <a:rPr lang="en-NL" dirty="0"/>
              <a:t>Personalized approaches typically outperform other approaches</a:t>
            </a:r>
          </a:p>
          <a:p>
            <a:r>
              <a:rPr lang="en-NL" dirty="0"/>
              <a:t>Advice should consider whether consumers are willing to change and what they can do (e.g., costs, self-efficacy)</a:t>
            </a:r>
          </a:p>
          <a:p>
            <a:pPr marL="0" indent="0">
              <a:buNone/>
            </a:pPr>
            <a:endParaRPr lang="en-NL" b="1" dirty="0"/>
          </a:p>
          <a:p>
            <a:pPr marL="0" indent="0">
              <a:buNone/>
            </a:pPr>
            <a:r>
              <a:rPr lang="en-NL" b="1" dirty="0"/>
              <a:t>Missing links</a:t>
            </a:r>
          </a:p>
          <a:p>
            <a:r>
              <a:rPr lang="en-NL" dirty="0">
                <a:solidFill>
                  <a:srgbClr val="FF0000"/>
                </a:solidFill>
              </a:rPr>
              <a:t>Algorithmic personalization is still simplistic</a:t>
            </a:r>
          </a:p>
          <a:p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9883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6C448DA8-974B-AE3E-B860-7709E71F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883" y="2828221"/>
            <a:ext cx="3520548" cy="117695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F1CD53A-C864-CF4D-E0FC-82E98A5C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65" y="417107"/>
            <a:ext cx="7949753" cy="545651"/>
          </a:xfrm>
        </p:spPr>
        <p:txBody>
          <a:bodyPr>
            <a:noAutofit/>
          </a:bodyPr>
          <a:lstStyle/>
          <a:p>
            <a:r>
              <a:rPr lang="en-NL" sz="2600" dirty="0"/>
              <a:t>Personalizing advice towards user preferences</a:t>
            </a:r>
            <a:endParaRPr lang="nl-NL" sz="2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BF75EC-C356-6A05-78ED-AC114654A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263698"/>
            <a:ext cx="8559053" cy="4017007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NL" sz="1600" b="1" dirty="0"/>
              <a:t>Use of Recommender Systems</a:t>
            </a:r>
            <a:br>
              <a:rPr lang="en-NL" sz="1600" b="1" dirty="0">
                <a:cs typeface="Calibri" panose="020F0502020204030204"/>
              </a:rPr>
            </a:br>
            <a:r>
              <a:rPr lang="en-NL" sz="1600" dirty="0"/>
              <a:t>Showing dietary advice, products or meals based on: </a:t>
            </a:r>
            <a:endParaRPr lang="en-US" sz="1600" dirty="0">
              <a:cs typeface="Calibri"/>
            </a:endParaRPr>
          </a:p>
          <a:p>
            <a:r>
              <a:rPr lang="en-NL" sz="1500" dirty="0"/>
              <a:t>What a user </a:t>
            </a:r>
            <a:r>
              <a:rPr lang="en-US" sz="1500" dirty="0"/>
              <a:t>liked, </a:t>
            </a:r>
            <a:r>
              <a:rPr lang="en-NL" sz="1500" dirty="0"/>
              <a:t>consumed, or bought previously, by leveraging product or meal content (e.g., product names, ingredients)</a:t>
            </a:r>
            <a:endParaRPr lang="en-US" sz="15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DE0F647-DDF9-7C60-B562-3B05E0CD5B7B}"/>
              </a:ext>
            </a:extLst>
          </p:cNvPr>
          <p:cNvSpPr txBox="1"/>
          <p:nvPr/>
        </p:nvSpPr>
        <p:spPr>
          <a:xfrm>
            <a:off x="1976287" y="5677580"/>
            <a:ext cx="3622431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NL" sz="1400" dirty="0">
                <a:latin typeface="Verdana" pitchFamily="34" charset="0"/>
              </a:rPr>
              <a:t>Example: </a:t>
            </a:r>
            <a:r>
              <a:rPr lang="en-NL" sz="1400" dirty="0">
                <a:latin typeface="Verdana" pitchFamily="34" charset="0"/>
                <a:hlinkClick r:id="rId3"/>
              </a:rPr>
              <a:t>https://recipe-study.wur.nl</a:t>
            </a:r>
            <a:r>
              <a:rPr lang="en-NL" sz="1400" dirty="0">
                <a:latin typeface="Verdana" pitchFamily="34" charset="0"/>
              </a:rPr>
              <a:t> </a:t>
            </a:r>
            <a:endParaRPr lang="nl-NL" sz="1400" dirty="0" err="1">
              <a:latin typeface="Verdana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97CFF1C-60BC-C276-00DA-BF9F7ED38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519" y="4553409"/>
            <a:ext cx="3330494" cy="2262406"/>
          </a:xfrm>
          <a:prstGeom prst="rect">
            <a:avLst/>
          </a:prstGeom>
        </p:spPr>
      </p:pic>
      <p:sp>
        <p:nvSpPr>
          <p:cNvPr id="4" name="Pijl: gebogen 3">
            <a:extLst>
              <a:ext uri="{FF2B5EF4-FFF2-40B4-BE49-F238E27FC236}">
                <a16:creationId xmlns:a16="http://schemas.microsoft.com/office/drawing/2014/main" id="{CDEA5018-04C7-EFAC-3347-2BD184468505}"/>
              </a:ext>
            </a:extLst>
          </p:cNvPr>
          <p:cNvSpPr/>
          <p:nvPr/>
        </p:nvSpPr>
        <p:spPr>
          <a:xfrm rot="5400000">
            <a:off x="7536888" y="3698093"/>
            <a:ext cx="845674" cy="8582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DDEC69-E1A1-738C-9504-B9A48E5B0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7" y="3305603"/>
            <a:ext cx="2288985" cy="21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615B07-09A6-0D7B-44F0-BD49B0B7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NL" dirty="0"/>
              <a:t>Literature Review: Insights and Implications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61572A3-478D-18B5-BE39-25CD7FFC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NL" b="1" dirty="0"/>
              <a:t>Insights</a:t>
            </a:r>
          </a:p>
          <a:p>
            <a:r>
              <a:rPr lang="en-NL" dirty="0"/>
              <a:t>Personalized approaches typically outperform other approaches</a:t>
            </a:r>
          </a:p>
          <a:p>
            <a:r>
              <a:rPr lang="en-NL" dirty="0"/>
              <a:t>Advice should consider whether consumers are willing to change and what they can do (e.g., costs, self-efficacy)</a:t>
            </a:r>
          </a:p>
          <a:p>
            <a:pPr marL="0" indent="0">
              <a:buNone/>
            </a:pPr>
            <a:endParaRPr lang="en-NL" b="1" dirty="0"/>
          </a:p>
          <a:p>
            <a:pPr marL="0" indent="0">
              <a:buNone/>
            </a:pPr>
            <a:r>
              <a:rPr lang="en-NL" b="1" dirty="0"/>
              <a:t>Missing links</a:t>
            </a:r>
          </a:p>
          <a:p>
            <a:r>
              <a:rPr lang="en-NL" dirty="0"/>
              <a:t>Algorithmic personalization is still simplistic</a:t>
            </a:r>
          </a:p>
          <a:p>
            <a:r>
              <a:rPr lang="en-NL" dirty="0">
                <a:solidFill>
                  <a:srgbClr val="FF0000"/>
                </a:solidFill>
              </a:rPr>
              <a:t>Personal preferences are not included in the advice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E</a:t>
            </a:r>
            <a:r>
              <a:rPr lang="en-NL" dirty="0">
                <a:solidFill>
                  <a:srgbClr val="FF0000"/>
                </a:solidFill>
              </a:rPr>
              <a:t>.g., the taste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NL" dirty="0">
                <a:solidFill>
                  <a:srgbClr val="FF0000"/>
                </a:solidFill>
              </a:rPr>
              <a:t>preferences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2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90"/>
            <a:ext cx="8442796" cy="1034056"/>
          </a:xfrm>
        </p:spPr>
        <p:txBody>
          <a:bodyPr/>
          <a:lstStyle/>
          <a:p>
            <a:r>
              <a:rPr lang="en-GB" dirty="0"/>
              <a:t>From population advice to personalized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7374-08C8-4B19-9551-16C59C944DB7}" type="slidenum">
              <a:rPr lang="en-GB" smtClean="0"/>
              <a:t>2</a:t>
            </a:fld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50" y="2710253"/>
            <a:ext cx="2348077" cy="2348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020" y="1467423"/>
            <a:ext cx="253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Arial"/>
              </a:rPr>
              <a:t>Dietary advice for the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Arial"/>
              </a:rPr>
              <a:t>general population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1236" y="1481162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Arial"/>
              </a:rPr>
              <a:t>People respond different 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Arial"/>
              </a:rPr>
              <a:t>to the same foods/diet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FEC079-5545-452C-9642-748B2C86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74" r="25228"/>
          <a:stretch/>
        </p:blipFill>
        <p:spPr>
          <a:xfrm>
            <a:off x="3359125" y="2370416"/>
            <a:ext cx="2751703" cy="19443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CEA246-B9C5-4B85-B69F-F2DA6C67F7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00" r="26796"/>
          <a:stretch/>
        </p:blipFill>
        <p:spPr>
          <a:xfrm>
            <a:off x="3430991" y="4385753"/>
            <a:ext cx="2751704" cy="1976584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EE4394D2-0CBF-451B-AC8B-52A9578E9BDD}"/>
              </a:ext>
            </a:extLst>
          </p:cNvPr>
          <p:cNvSpPr/>
          <p:nvPr/>
        </p:nvSpPr>
        <p:spPr>
          <a:xfrm rot="16200000">
            <a:off x="6645944" y="3840842"/>
            <a:ext cx="352760" cy="421610"/>
          </a:xfrm>
          <a:prstGeom prst="downArrow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75740FA0-A061-48E9-AC7F-137F2DC98E03}"/>
              </a:ext>
            </a:extLst>
          </p:cNvPr>
          <p:cNvSpPr/>
          <p:nvPr/>
        </p:nvSpPr>
        <p:spPr>
          <a:xfrm>
            <a:off x="7123392" y="3182409"/>
            <a:ext cx="820855" cy="1045618"/>
          </a:xfrm>
          <a:prstGeom prst="lightningBol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80C584-81BA-4A29-AE41-2F9B57E6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734" y="4314804"/>
            <a:ext cx="2950720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2CA73-8F60-8242-7A43-293150C2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7" y="368793"/>
            <a:ext cx="7886700" cy="1304611"/>
          </a:xfrm>
        </p:spPr>
        <p:txBody>
          <a:bodyPr/>
          <a:lstStyle/>
          <a:p>
            <a:r>
              <a:rPr lang="en-NL" dirty="0"/>
              <a:t>Personalizing food advice based on a product’s preferred taste</a:t>
            </a:r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CDCB4368-A548-ADCF-E8FE-7C72B3C3B7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105444"/>
          <a:ext cx="7886697" cy="3827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8985">
                  <a:extLst>
                    <a:ext uri="{9D8B030D-6E8A-4147-A177-3AD203B41FA5}">
                      <a16:colId xmlns:a16="http://schemas.microsoft.com/office/drawing/2014/main" val="10868640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94314912"/>
                    </a:ext>
                  </a:extLst>
                </a:gridCol>
                <a:gridCol w="825184">
                  <a:extLst>
                    <a:ext uri="{9D8B030D-6E8A-4147-A177-3AD203B41FA5}">
                      <a16:colId xmlns:a16="http://schemas.microsoft.com/office/drawing/2014/main" val="1550856306"/>
                    </a:ext>
                  </a:extLst>
                </a:gridCol>
                <a:gridCol w="813289">
                  <a:extLst>
                    <a:ext uri="{9D8B030D-6E8A-4147-A177-3AD203B41FA5}">
                      <a16:colId xmlns:a16="http://schemas.microsoft.com/office/drawing/2014/main" val="3857181592"/>
                    </a:ext>
                  </a:extLst>
                </a:gridCol>
                <a:gridCol w="909745">
                  <a:extLst>
                    <a:ext uri="{9D8B030D-6E8A-4147-A177-3AD203B41FA5}">
                      <a16:colId xmlns:a16="http://schemas.microsoft.com/office/drawing/2014/main" val="739716031"/>
                    </a:ext>
                  </a:extLst>
                </a:gridCol>
                <a:gridCol w="945432">
                  <a:extLst>
                    <a:ext uri="{9D8B030D-6E8A-4147-A177-3AD203B41FA5}">
                      <a16:colId xmlns:a16="http://schemas.microsoft.com/office/drawing/2014/main" val="3486314738"/>
                    </a:ext>
                  </a:extLst>
                </a:gridCol>
                <a:gridCol w="839662">
                  <a:extLst>
                    <a:ext uri="{9D8B030D-6E8A-4147-A177-3AD203B41FA5}">
                      <a16:colId xmlns:a16="http://schemas.microsoft.com/office/drawing/2014/main" val="3283228232"/>
                    </a:ext>
                  </a:extLst>
                </a:gridCol>
              </a:tblGrid>
              <a:tr h="284724">
                <a:tc>
                  <a:txBody>
                    <a:bodyPr/>
                    <a:lstStyle/>
                    <a:p>
                      <a:r>
                        <a:rPr lang="en-NL" sz="1400" b="1" dirty="0"/>
                        <a:t>Product </a:t>
                      </a:r>
                      <a:endParaRPr lang="nl-NL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L" sz="1400" b="1" dirty="0"/>
                        <a:t>Sweet</a:t>
                      </a:r>
                      <a:endParaRPr lang="nl-NL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L" sz="1400" b="1" dirty="0"/>
                        <a:t>Sour</a:t>
                      </a:r>
                      <a:endParaRPr lang="nl-NL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L" sz="1400" b="1" dirty="0"/>
                        <a:t>Bitter</a:t>
                      </a:r>
                      <a:endParaRPr lang="nl-NL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L" sz="1400" b="1" dirty="0"/>
                        <a:t>Umami</a:t>
                      </a:r>
                      <a:endParaRPr lang="nl-NL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L" sz="1400" b="1" dirty="0"/>
                        <a:t>Salt</a:t>
                      </a:r>
                      <a:endParaRPr lang="nl-NL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NL" sz="1400" b="1" dirty="0"/>
                        <a:t>Fatty</a:t>
                      </a:r>
                      <a:endParaRPr lang="nl-NL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1159879"/>
                  </a:ext>
                </a:extLst>
              </a:tr>
              <a:tr h="954788">
                <a:tc>
                  <a:txBody>
                    <a:bodyPr/>
                    <a:lstStyle/>
                    <a:p>
                      <a:pPr algn="l"/>
                      <a:r>
                        <a:rPr lang="en-NL" sz="1400" dirty="0"/>
                        <a:t>Paprika Crisps</a:t>
                      </a:r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 TO MEDIUM</a:t>
                      </a:r>
                      <a:endParaRPr lang="nl-NL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</a:t>
                      </a:r>
                      <a:endParaRPr lang="nl-NL" sz="14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</a:t>
                      </a:r>
                      <a:endParaRPr lang="nl-NL" sz="14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MEDIUM</a:t>
                      </a:r>
                      <a:endParaRPr lang="nl-NL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3108"/>
                  </a:ext>
                </a:extLst>
              </a:tr>
              <a:tr h="925357">
                <a:tc>
                  <a:txBody>
                    <a:bodyPr/>
                    <a:lstStyle/>
                    <a:p>
                      <a:pPr algn="l"/>
                      <a:r>
                        <a:rPr lang="en-NL" sz="1400" dirty="0"/>
                        <a:t>Gherkins,</a:t>
                      </a:r>
                      <a:br>
                        <a:rPr lang="en-NL" sz="1400" dirty="0"/>
                      </a:br>
                      <a:r>
                        <a:rPr lang="en-NL" sz="1400" dirty="0"/>
                        <a:t>Sweet &amp; Pickled</a:t>
                      </a:r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MEDIUM</a:t>
                      </a:r>
                      <a:endParaRPr lang="nl-NL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</a:t>
                      </a:r>
                      <a:endParaRPr lang="nl-NL" sz="14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</a:t>
                      </a:r>
                      <a:endParaRPr lang="nl-NL" sz="14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 TO MEDIUM</a:t>
                      </a:r>
                      <a:endParaRPr lang="nl-NL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</a:t>
                      </a:r>
                      <a:endParaRPr lang="nl-NL" sz="1400" dirty="0"/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043480"/>
                  </a:ext>
                </a:extLst>
              </a:tr>
              <a:tr h="842689">
                <a:tc>
                  <a:txBody>
                    <a:bodyPr/>
                    <a:lstStyle/>
                    <a:p>
                      <a:pPr algn="l"/>
                      <a:r>
                        <a:rPr lang="en-NL" sz="1400" dirty="0"/>
                        <a:t>Dark Chocolate</a:t>
                      </a:r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</a:t>
                      </a:r>
                      <a:endParaRPr lang="nl-NL" sz="14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</a:t>
                      </a:r>
                      <a:endParaRPr lang="nl-NL" sz="14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</a:t>
                      </a:r>
                      <a:endParaRPr lang="nl-NL" sz="14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396074"/>
                  </a:ext>
                </a:extLst>
              </a:tr>
              <a:tr h="820271">
                <a:tc>
                  <a:txBody>
                    <a:bodyPr/>
                    <a:lstStyle/>
                    <a:p>
                      <a:pPr algn="l"/>
                      <a:r>
                        <a:rPr lang="en-NL" sz="1400" dirty="0"/>
                        <a:t>Slice Pizza</a:t>
                      </a:r>
                      <a:br>
                        <a:rPr lang="en-NL" sz="1400" dirty="0"/>
                      </a:br>
                      <a:r>
                        <a:rPr lang="en-NL" sz="1400" dirty="0"/>
                        <a:t>Margherita</a:t>
                      </a:r>
                      <a:endParaRPr lang="nl-NL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MEDIUM</a:t>
                      </a:r>
                      <a:endParaRPr lang="nl-NL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</a:t>
                      </a:r>
                      <a:endParaRPr lang="nl-NL" sz="14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LOW</a:t>
                      </a:r>
                      <a:endParaRPr lang="nl-NL" sz="14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MEDIUM</a:t>
                      </a:r>
                      <a:endParaRPr lang="nl-NL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12732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112D6BB0-64E9-494A-42B7-188B862C0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60" y="2423833"/>
            <a:ext cx="890867" cy="890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8039D89-BDFA-616F-F5DC-7C930EC22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03" y="3371851"/>
            <a:ext cx="890867" cy="890867"/>
          </a:xfrm>
          <a:prstGeom prst="rect">
            <a:avLst/>
          </a:prstGeom>
        </p:spPr>
      </p:pic>
      <p:sp>
        <p:nvSpPr>
          <p:cNvPr id="9" name="Pijl: gekromd links 8">
            <a:extLst>
              <a:ext uri="{FF2B5EF4-FFF2-40B4-BE49-F238E27FC236}">
                <a16:creationId xmlns:a16="http://schemas.microsoft.com/office/drawing/2014/main" id="{172EB280-6C4F-B3F1-F770-2163FC9348D1}"/>
              </a:ext>
            </a:extLst>
          </p:cNvPr>
          <p:cNvSpPr/>
          <p:nvPr/>
        </p:nvSpPr>
        <p:spPr>
          <a:xfrm>
            <a:off x="8515347" y="2847415"/>
            <a:ext cx="514353" cy="2830606"/>
          </a:xfrm>
          <a:prstGeom prst="curvedLef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820CDFA-6A4B-6F04-ADD5-371A7E0DE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55" y="4291520"/>
            <a:ext cx="806475" cy="8064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C8F7E88-EC40-5D64-E94F-30AFD637B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32" y="5126797"/>
            <a:ext cx="801607" cy="8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7B954-DEF4-2096-8532-78A622B1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67" y="443336"/>
            <a:ext cx="7983798" cy="648010"/>
          </a:xfrm>
        </p:spPr>
        <p:txBody>
          <a:bodyPr>
            <a:noAutofit/>
          </a:bodyPr>
          <a:lstStyle/>
          <a:p>
            <a:r>
              <a:rPr lang="nl-NL" sz="2600" dirty="0" err="1">
                <a:ea typeface="+mj-lt"/>
                <a:cs typeface="+mj-lt"/>
              </a:rPr>
              <a:t>Personalizing</a:t>
            </a:r>
            <a:r>
              <a:rPr lang="nl-NL" sz="2600" dirty="0">
                <a:ea typeface="+mj-lt"/>
                <a:cs typeface="+mj-lt"/>
              </a:rPr>
              <a:t> </a:t>
            </a:r>
            <a:r>
              <a:rPr lang="nl-NL" sz="2600" dirty="0" err="1">
                <a:ea typeface="+mj-lt"/>
                <a:cs typeface="+mj-lt"/>
              </a:rPr>
              <a:t>advice</a:t>
            </a:r>
            <a:r>
              <a:rPr lang="nl-NL" sz="2600" dirty="0">
                <a:ea typeface="+mj-lt"/>
                <a:cs typeface="+mj-lt"/>
              </a:rPr>
              <a:t> </a:t>
            </a:r>
            <a:r>
              <a:rPr lang="nl-NL" sz="2600" dirty="0" err="1">
                <a:ea typeface="+mj-lt"/>
                <a:cs typeface="+mj-lt"/>
              </a:rPr>
              <a:t>towards</a:t>
            </a:r>
            <a:r>
              <a:rPr lang="nl-NL" sz="2600" dirty="0">
                <a:ea typeface="+mj-lt"/>
                <a:cs typeface="+mj-lt"/>
              </a:rPr>
              <a:t> user </a:t>
            </a:r>
            <a:r>
              <a:rPr lang="nl-NL" sz="2600" dirty="0" err="1">
                <a:ea typeface="+mj-lt"/>
                <a:cs typeface="+mj-lt"/>
              </a:rPr>
              <a:t>preferences</a:t>
            </a:r>
            <a:endParaRPr lang="nl-NL" sz="2600" dirty="0">
              <a:ea typeface="+mj-lt"/>
              <a:cs typeface="+mj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C33DB1-836B-C3DB-2064-21201938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0733"/>
            <a:ext cx="8045321" cy="1772907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NL" sz="1800" dirty="0">
                <a:ea typeface="+mn-lt"/>
                <a:cs typeface="+mn-lt"/>
              </a:rPr>
              <a:t>Recommending products based on 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NL" sz="1800" dirty="0">
                <a:ea typeface="+mn-lt"/>
                <a:cs typeface="+mn-lt"/>
              </a:rPr>
              <a:t>chosen </a:t>
            </a:r>
            <a:r>
              <a:rPr lang="en-US" sz="1800" dirty="0">
                <a:ea typeface="+mn-lt"/>
                <a:cs typeface="+mn-lt"/>
              </a:rPr>
              <a:t>reference </a:t>
            </a:r>
            <a:r>
              <a:rPr lang="en-NL" sz="1800" dirty="0">
                <a:ea typeface="+mn-lt"/>
                <a:cs typeface="+mn-lt"/>
              </a:rPr>
              <a:t>product</a:t>
            </a:r>
          </a:p>
          <a:p>
            <a:r>
              <a:rPr lang="en-NL" sz="1600" dirty="0">
                <a:ea typeface="+mn-lt"/>
                <a:cs typeface="+mn-lt"/>
              </a:rPr>
              <a:t>Matching products on taste and product category, </a:t>
            </a:r>
            <a:br>
              <a:rPr lang="en-NL" sz="1600" dirty="0">
                <a:ea typeface="+mn-lt"/>
                <a:cs typeface="+mn-lt"/>
              </a:rPr>
            </a:br>
            <a:r>
              <a:rPr lang="en-NL" sz="1600" dirty="0">
                <a:ea typeface="+mn-lt"/>
                <a:cs typeface="+mn-lt"/>
              </a:rPr>
              <a:t>per eating moment (e.g.,: breakfast, milk products)</a:t>
            </a:r>
          </a:p>
          <a:p>
            <a:pPr marL="342900" lvl="1" indent="0">
              <a:buNone/>
            </a:pPr>
            <a:endParaRPr lang="en-NL" sz="1800" dirty="0">
              <a:ea typeface="+mn-lt"/>
              <a:cs typeface="+mn-lt"/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en-NL" sz="1800" dirty="0">
              <a:ea typeface="+mn-lt"/>
              <a:cs typeface="+mn-lt"/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en-US" sz="1800" dirty="0">
              <a:ea typeface="+mn-lt"/>
              <a:cs typeface="+mn-lt"/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endParaRPr lang="nl-NL" sz="1800" dirty="0">
              <a:ea typeface="Calibri"/>
              <a:cs typeface="Calibri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3D41511-76CD-46F2-A161-36748B433604}"/>
              </a:ext>
            </a:extLst>
          </p:cNvPr>
          <p:cNvGraphicFramePr>
            <a:graphicFrameLocks noGrp="1"/>
          </p:cNvGraphicFramePr>
          <p:nvPr/>
        </p:nvGraphicFramePr>
        <p:xfrm>
          <a:off x="13188" y="3119922"/>
          <a:ext cx="9108831" cy="3701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555">
                  <a:extLst>
                    <a:ext uri="{9D8B030D-6E8A-4147-A177-3AD203B41FA5}">
                      <a16:colId xmlns:a16="http://schemas.microsoft.com/office/drawing/2014/main" val="1988507879"/>
                    </a:ext>
                  </a:extLst>
                </a:gridCol>
                <a:gridCol w="1336248">
                  <a:extLst>
                    <a:ext uri="{9D8B030D-6E8A-4147-A177-3AD203B41FA5}">
                      <a16:colId xmlns:a16="http://schemas.microsoft.com/office/drawing/2014/main" val="1839632652"/>
                    </a:ext>
                  </a:extLst>
                </a:gridCol>
                <a:gridCol w="1441251">
                  <a:extLst>
                    <a:ext uri="{9D8B030D-6E8A-4147-A177-3AD203B41FA5}">
                      <a16:colId xmlns:a16="http://schemas.microsoft.com/office/drawing/2014/main" val="2334730531"/>
                    </a:ext>
                  </a:extLst>
                </a:gridCol>
                <a:gridCol w="1608911">
                  <a:extLst>
                    <a:ext uri="{9D8B030D-6E8A-4147-A177-3AD203B41FA5}">
                      <a16:colId xmlns:a16="http://schemas.microsoft.com/office/drawing/2014/main" val="3642950005"/>
                    </a:ext>
                  </a:extLst>
                </a:gridCol>
                <a:gridCol w="1617866">
                  <a:extLst>
                    <a:ext uri="{9D8B030D-6E8A-4147-A177-3AD203B41FA5}">
                      <a16:colId xmlns:a16="http://schemas.microsoft.com/office/drawing/2014/main" val="2179730973"/>
                    </a:ext>
                  </a:extLst>
                </a:gridCol>
              </a:tblGrid>
              <a:tr h="608018">
                <a:tc>
                  <a:txBody>
                    <a:bodyPr/>
                    <a:lstStyle/>
                    <a:p>
                      <a:r>
                        <a:rPr lang="en-GB" sz="1400" dirty="0"/>
                        <a:t>Compared to reference product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Condition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Condition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Condition 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Condition 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9054308"/>
                  </a:ext>
                </a:extLst>
              </a:tr>
              <a:tr h="404446">
                <a:tc>
                  <a:txBody>
                    <a:bodyPr/>
                    <a:lstStyle/>
                    <a:p>
                      <a:r>
                        <a:rPr lang="en-NL" sz="1500" dirty="0"/>
                        <a:t>Match in eating moment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195669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500" dirty="0"/>
                        <a:t>Match in taste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0262835"/>
                  </a:ext>
                </a:extLst>
              </a:tr>
              <a:tr h="417634">
                <a:tc>
                  <a:txBody>
                    <a:bodyPr/>
                    <a:lstStyle/>
                    <a:p>
                      <a:r>
                        <a:rPr lang="en-GB" sz="1500" dirty="0"/>
                        <a:t>Match in </a:t>
                      </a:r>
                      <a:r>
                        <a:rPr lang="en-NL" sz="1500" dirty="0"/>
                        <a:t>product category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6930649"/>
                  </a:ext>
                </a:extLst>
              </a:tr>
              <a:tr h="1403091">
                <a:tc>
                  <a:txBody>
                    <a:bodyPr/>
                    <a:lstStyle/>
                    <a:p>
                      <a:pPr algn="l"/>
                      <a:r>
                        <a:rPr lang="en-NL" sz="1450" dirty="0">
                          <a:solidFill>
                            <a:schemeClr val="tx1"/>
                          </a:solidFill>
                        </a:rPr>
                        <a:t>Reference: Cream yoghurt fruit</a:t>
                      </a:r>
                      <a:endParaRPr lang="en-GB" sz="14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946619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tx1"/>
                          </a:solidFill>
                        </a:rPr>
                        <a:t>Consumer </a:t>
                      </a:r>
                      <a:r>
                        <a:rPr lang="en-NL" sz="1500" b="1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sz="1500" b="1" dirty="0" err="1">
                          <a:solidFill>
                            <a:schemeClr val="tx1"/>
                          </a:solidFill>
                        </a:rPr>
                        <a:t>cceptance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71311115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3950C590-EE20-8CFB-5E43-272C045ABE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7510"/>
          <a:stretch/>
        </p:blipFill>
        <p:spPr>
          <a:xfrm>
            <a:off x="1554748" y="5196905"/>
            <a:ext cx="903252" cy="10603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E420B42-A38E-35F5-F2EC-276289DE0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7510"/>
          <a:stretch/>
        </p:blipFill>
        <p:spPr>
          <a:xfrm>
            <a:off x="6383249" y="1659517"/>
            <a:ext cx="1229633" cy="14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19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7B954-DEF4-2096-8532-78A622B1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67" y="443336"/>
            <a:ext cx="7983798" cy="648010"/>
          </a:xfrm>
        </p:spPr>
        <p:txBody>
          <a:bodyPr>
            <a:noAutofit/>
          </a:bodyPr>
          <a:lstStyle/>
          <a:p>
            <a:r>
              <a:rPr lang="nl-NL" sz="2600" dirty="0" err="1">
                <a:ea typeface="+mj-lt"/>
                <a:cs typeface="+mj-lt"/>
              </a:rPr>
              <a:t>Personalizing</a:t>
            </a:r>
            <a:r>
              <a:rPr lang="nl-NL" sz="2600" dirty="0">
                <a:ea typeface="+mj-lt"/>
                <a:cs typeface="+mj-lt"/>
              </a:rPr>
              <a:t> </a:t>
            </a:r>
            <a:r>
              <a:rPr lang="nl-NL" sz="2600" dirty="0" err="1">
                <a:ea typeface="+mj-lt"/>
                <a:cs typeface="+mj-lt"/>
              </a:rPr>
              <a:t>advice</a:t>
            </a:r>
            <a:r>
              <a:rPr lang="nl-NL" sz="2600" dirty="0">
                <a:ea typeface="+mj-lt"/>
                <a:cs typeface="+mj-lt"/>
              </a:rPr>
              <a:t> </a:t>
            </a:r>
            <a:r>
              <a:rPr lang="nl-NL" sz="2600" dirty="0" err="1">
                <a:ea typeface="+mj-lt"/>
                <a:cs typeface="+mj-lt"/>
              </a:rPr>
              <a:t>towards</a:t>
            </a:r>
            <a:r>
              <a:rPr lang="nl-NL" sz="2600" dirty="0">
                <a:ea typeface="+mj-lt"/>
                <a:cs typeface="+mj-lt"/>
              </a:rPr>
              <a:t> user </a:t>
            </a:r>
            <a:r>
              <a:rPr lang="nl-NL" sz="2600" dirty="0" err="1">
                <a:ea typeface="+mj-lt"/>
                <a:cs typeface="+mj-lt"/>
              </a:rPr>
              <a:t>preferences</a:t>
            </a:r>
            <a:endParaRPr lang="nl-NL" sz="2600" dirty="0">
              <a:ea typeface="+mj-lt"/>
              <a:cs typeface="+mj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C33DB1-836B-C3DB-2064-21201938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0733"/>
            <a:ext cx="8045321" cy="1772907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NL" sz="1800" dirty="0">
                <a:ea typeface="+mn-lt"/>
                <a:cs typeface="+mn-lt"/>
              </a:rPr>
              <a:t>Recommending products based on 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NL" sz="1800" dirty="0">
                <a:ea typeface="+mn-lt"/>
                <a:cs typeface="+mn-lt"/>
              </a:rPr>
              <a:t>chosen </a:t>
            </a:r>
            <a:r>
              <a:rPr lang="en-US" sz="1800" dirty="0">
                <a:ea typeface="+mn-lt"/>
                <a:cs typeface="+mn-lt"/>
              </a:rPr>
              <a:t>reference </a:t>
            </a:r>
            <a:r>
              <a:rPr lang="en-NL" sz="1800" dirty="0">
                <a:ea typeface="+mn-lt"/>
                <a:cs typeface="+mn-lt"/>
              </a:rPr>
              <a:t>product</a:t>
            </a:r>
          </a:p>
          <a:p>
            <a:r>
              <a:rPr lang="en-NL" sz="1600" dirty="0">
                <a:ea typeface="+mn-lt"/>
                <a:cs typeface="+mn-lt"/>
              </a:rPr>
              <a:t>Matching products on taste and product category, </a:t>
            </a:r>
            <a:br>
              <a:rPr lang="en-NL" sz="1600" dirty="0">
                <a:ea typeface="+mn-lt"/>
                <a:cs typeface="+mn-lt"/>
              </a:rPr>
            </a:br>
            <a:r>
              <a:rPr lang="en-NL" sz="1600" dirty="0">
                <a:ea typeface="+mn-lt"/>
                <a:cs typeface="+mn-lt"/>
              </a:rPr>
              <a:t>per eating moment (e.g.,: breakfast, milk products)</a:t>
            </a:r>
          </a:p>
          <a:p>
            <a:pPr marL="342900" lvl="1" indent="0">
              <a:buNone/>
            </a:pPr>
            <a:endParaRPr lang="en-NL" sz="1800" dirty="0">
              <a:ea typeface="+mn-lt"/>
              <a:cs typeface="+mn-lt"/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en-NL" sz="1800" dirty="0">
              <a:ea typeface="+mn-lt"/>
              <a:cs typeface="+mn-lt"/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en-US" sz="1800" dirty="0">
              <a:ea typeface="+mn-lt"/>
              <a:cs typeface="+mn-lt"/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endParaRPr lang="nl-NL" sz="1800" dirty="0">
              <a:ea typeface="Calibri"/>
              <a:cs typeface="Calibri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3D41511-76CD-46F2-A161-36748B433604}"/>
              </a:ext>
            </a:extLst>
          </p:cNvPr>
          <p:cNvGraphicFramePr>
            <a:graphicFrameLocks noGrp="1"/>
          </p:cNvGraphicFramePr>
          <p:nvPr/>
        </p:nvGraphicFramePr>
        <p:xfrm>
          <a:off x="13188" y="3119922"/>
          <a:ext cx="9108831" cy="3701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555">
                  <a:extLst>
                    <a:ext uri="{9D8B030D-6E8A-4147-A177-3AD203B41FA5}">
                      <a16:colId xmlns:a16="http://schemas.microsoft.com/office/drawing/2014/main" val="1988507879"/>
                    </a:ext>
                  </a:extLst>
                </a:gridCol>
                <a:gridCol w="1336248">
                  <a:extLst>
                    <a:ext uri="{9D8B030D-6E8A-4147-A177-3AD203B41FA5}">
                      <a16:colId xmlns:a16="http://schemas.microsoft.com/office/drawing/2014/main" val="1839632652"/>
                    </a:ext>
                  </a:extLst>
                </a:gridCol>
                <a:gridCol w="1441251">
                  <a:extLst>
                    <a:ext uri="{9D8B030D-6E8A-4147-A177-3AD203B41FA5}">
                      <a16:colId xmlns:a16="http://schemas.microsoft.com/office/drawing/2014/main" val="2334730531"/>
                    </a:ext>
                  </a:extLst>
                </a:gridCol>
                <a:gridCol w="1608911">
                  <a:extLst>
                    <a:ext uri="{9D8B030D-6E8A-4147-A177-3AD203B41FA5}">
                      <a16:colId xmlns:a16="http://schemas.microsoft.com/office/drawing/2014/main" val="3642950005"/>
                    </a:ext>
                  </a:extLst>
                </a:gridCol>
                <a:gridCol w="1617866">
                  <a:extLst>
                    <a:ext uri="{9D8B030D-6E8A-4147-A177-3AD203B41FA5}">
                      <a16:colId xmlns:a16="http://schemas.microsoft.com/office/drawing/2014/main" val="2179730973"/>
                    </a:ext>
                  </a:extLst>
                </a:gridCol>
              </a:tblGrid>
              <a:tr h="608018">
                <a:tc>
                  <a:txBody>
                    <a:bodyPr/>
                    <a:lstStyle/>
                    <a:p>
                      <a:r>
                        <a:rPr lang="en-GB" sz="1400" dirty="0"/>
                        <a:t>Compared to reference product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Condition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Condition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Condition 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Condition 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9054308"/>
                  </a:ext>
                </a:extLst>
              </a:tr>
              <a:tr h="404446">
                <a:tc>
                  <a:txBody>
                    <a:bodyPr/>
                    <a:lstStyle/>
                    <a:p>
                      <a:r>
                        <a:rPr lang="en-NL" sz="1500" dirty="0"/>
                        <a:t>Match in eating moment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195669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500" dirty="0"/>
                        <a:t>Match in taste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0262835"/>
                  </a:ext>
                </a:extLst>
              </a:tr>
              <a:tr h="417634">
                <a:tc>
                  <a:txBody>
                    <a:bodyPr/>
                    <a:lstStyle/>
                    <a:p>
                      <a:r>
                        <a:rPr lang="en-GB" sz="1500" dirty="0"/>
                        <a:t>Match in </a:t>
                      </a:r>
                      <a:r>
                        <a:rPr lang="en-NL" sz="1500" dirty="0"/>
                        <a:t>product category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6930649"/>
                  </a:ext>
                </a:extLst>
              </a:tr>
              <a:tr h="1403091">
                <a:tc>
                  <a:txBody>
                    <a:bodyPr/>
                    <a:lstStyle/>
                    <a:p>
                      <a:pPr algn="l"/>
                      <a:r>
                        <a:rPr lang="en-NL" sz="1450" dirty="0">
                          <a:solidFill>
                            <a:schemeClr val="tx1"/>
                          </a:solidFill>
                        </a:rPr>
                        <a:t>Reference: Cream yoghurt fruit</a:t>
                      </a:r>
                      <a:endParaRPr lang="en-GB" sz="14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Bacon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Spiced cake with raisins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sz="1400" dirty="0"/>
                        <a:t>Low-fat yoghurt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400" dirty="0"/>
                        <a:t>Full-fat yoghurt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946619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tx1"/>
                          </a:solidFill>
                        </a:rPr>
                        <a:t>Consumer </a:t>
                      </a:r>
                      <a:r>
                        <a:rPr lang="en-NL" sz="1500" b="1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sz="1500" b="1" dirty="0" err="1">
                          <a:solidFill>
                            <a:schemeClr val="tx1"/>
                          </a:solidFill>
                        </a:rPr>
                        <a:t>cceptance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500" b="1" dirty="0"/>
                        <a:t>0</a:t>
                      </a:r>
                      <a:endParaRPr lang="en-GB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500" b="1" dirty="0"/>
                        <a:t>0/+</a:t>
                      </a:r>
                      <a:endParaRPr lang="en-GB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500" b="1" dirty="0"/>
                        <a:t>+</a:t>
                      </a:r>
                      <a:endParaRPr lang="en-GB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500" b="1" dirty="0"/>
                        <a:t>++</a:t>
                      </a:r>
                      <a:endParaRPr lang="en-GB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71311115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3950C590-EE20-8CFB-5E43-272C045ABE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7510"/>
          <a:stretch/>
        </p:blipFill>
        <p:spPr>
          <a:xfrm>
            <a:off x="1554748" y="5196905"/>
            <a:ext cx="903252" cy="10603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8AAAC4C-90A8-566C-C8F1-6F228C40EC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12453"/>
          <a:stretch/>
        </p:blipFill>
        <p:spPr>
          <a:xfrm>
            <a:off x="3384098" y="5202221"/>
            <a:ext cx="794270" cy="105504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394FF63-C21E-5D4D-CA52-C73EAE90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r="18608"/>
          <a:stretch/>
        </p:blipFill>
        <p:spPr>
          <a:xfrm>
            <a:off x="6310515" y="5189880"/>
            <a:ext cx="687551" cy="106738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8B23A6C-E0AF-9F02-8590-A02268E133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2" b="13384"/>
          <a:stretch/>
        </p:blipFill>
        <p:spPr>
          <a:xfrm>
            <a:off x="4640014" y="5444483"/>
            <a:ext cx="1015218" cy="76166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670E2FE-FD7E-85B2-7410-974498B204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73" y="5237646"/>
            <a:ext cx="1033459" cy="10334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E420B42-A38E-35F5-F2EC-276289DE0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7510"/>
          <a:stretch/>
        </p:blipFill>
        <p:spPr>
          <a:xfrm>
            <a:off x="6383249" y="1659517"/>
            <a:ext cx="1229633" cy="14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6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E2C0AD4-1B93-40D9-8C92-A74FC4753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6200" y="1358073"/>
            <a:ext cx="827604" cy="1047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D7B405-16D5-4941-83D7-0869C6445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562" y="1339457"/>
            <a:ext cx="868755" cy="106536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863353F-B749-4977-BE95-08B00C16329C}"/>
              </a:ext>
            </a:extLst>
          </p:cNvPr>
          <p:cNvSpPr/>
          <p:nvPr/>
        </p:nvSpPr>
        <p:spPr>
          <a:xfrm>
            <a:off x="118670" y="2630581"/>
            <a:ext cx="8851605" cy="3236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A7892A-D655-4463-B3B5-CF3E6BFBF541}"/>
              </a:ext>
            </a:extLst>
          </p:cNvPr>
          <p:cNvSpPr/>
          <p:nvPr/>
        </p:nvSpPr>
        <p:spPr>
          <a:xfrm>
            <a:off x="1361254" y="3010147"/>
            <a:ext cx="212714" cy="27762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B8C664-7A44-47EF-9A86-8761A4FEF6D7}"/>
              </a:ext>
            </a:extLst>
          </p:cNvPr>
          <p:cNvGrpSpPr/>
          <p:nvPr/>
        </p:nvGrpSpPr>
        <p:grpSpPr>
          <a:xfrm>
            <a:off x="6416138" y="2679677"/>
            <a:ext cx="1744934" cy="1356765"/>
            <a:chOff x="2307265" y="3774558"/>
            <a:chExt cx="5471295" cy="186107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99F8D6BD-05EE-41C5-BBBA-D255E179FA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98" t="10518" b="47319"/>
            <a:stretch/>
          </p:blipFill>
          <p:spPr bwMode="auto">
            <a:xfrm>
              <a:off x="2307265" y="3928978"/>
              <a:ext cx="2773888" cy="169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E5DE1D0-90E8-4032-993B-0A0FF5363C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98" t="53809" b="-1"/>
            <a:stretch/>
          </p:blipFill>
          <p:spPr bwMode="auto">
            <a:xfrm>
              <a:off x="5004672" y="3774558"/>
              <a:ext cx="2773888" cy="1861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BDBD68-36D2-40B5-8AEB-C777983F4486}"/>
              </a:ext>
            </a:extLst>
          </p:cNvPr>
          <p:cNvGrpSpPr/>
          <p:nvPr/>
        </p:nvGrpSpPr>
        <p:grpSpPr>
          <a:xfrm>
            <a:off x="2303215" y="2699977"/>
            <a:ext cx="1836846" cy="1365700"/>
            <a:chOff x="5348514" y="1529094"/>
            <a:chExt cx="5609406" cy="1899906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51136FE1-3756-472C-928C-3F66D8C24E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726"/>
            <a:stretch/>
          </p:blipFill>
          <p:spPr bwMode="auto">
            <a:xfrm>
              <a:off x="5348514" y="1529094"/>
              <a:ext cx="2838450" cy="187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59AE01CD-8F2F-4A02-9265-3A24E560E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26"/>
            <a:stretch/>
          </p:blipFill>
          <p:spPr bwMode="auto">
            <a:xfrm>
              <a:off x="8119470" y="1556340"/>
              <a:ext cx="2838450" cy="187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808D50-BD5D-4F3D-A3AE-314DBE8F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8057"/>
            <a:ext cx="7886700" cy="994172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So how does it work: meet Mario and Luigi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sz="1350" b="1" i="1" dirty="0">
                <a:solidFill>
                  <a:schemeClr val="tx2"/>
                </a:solidFill>
              </a:rPr>
              <a:t>They look similar on the outside, but have different responses to meals, needs and preferences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1E90D-76D4-4982-8FFF-4A13CA19BD83}"/>
              </a:ext>
            </a:extLst>
          </p:cNvPr>
          <p:cNvSpPr txBox="1"/>
          <p:nvPr/>
        </p:nvSpPr>
        <p:spPr>
          <a:xfrm>
            <a:off x="2649297" y="1338827"/>
            <a:ext cx="2507201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Phenotype: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male, BMI: 27kg/m2, high fasting TG, relatively high liver fat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Preferences: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likes Italian food, lactose intolerant, loves meat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2E377-0E11-4D8F-B6D2-6E5357307E0A}"/>
              </a:ext>
            </a:extLst>
          </p:cNvPr>
          <p:cNvSpPr txBox="1"/>
          <p:nvPr/>
        </p:nvSpPr>
        <p:spPr>
          <a:xfrm>
            <a:off x="5873804" y="1341924"/>
            <a:ext cx="306319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Phenotype: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male, BMI: 25kg/m2, low fasting TG, relatively low liver fat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Preferences: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likes to snack, cheese lover, green lifestyle, vegetarian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CC4679-7C15-46C7-BCEA-47358B50B038}"/>
              </a:ext>
            </a:extLst>
          </p:cNvPr>
          <p:cNvCxnSpPr>
            <a:cxnSpLocks/>
          </p:cNvCxnSpPr>
          <p:nvPr/>
        </p:nvCxnSpPr>
        <p:spPr>
          <a:xfrm flipH="1">
            <a:off x="-12283" y="129282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8748841-25C0-497A-8836-31CB5AAA4E7C}"/>
              </a:ext>
            </a:extLst>
          </p:cNvPr>
          <p:cNvSpPr txBox="1"/>
          <p:nvPr/>
        </p:nvSpPr>
        <p:spPr>
          <a:xfrm>
            <a:off x="4498363" y="3189712"/>
            <a:ext cx="12542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srgbClr val="44546A"/>
                </a:solidFill>
                <a:latin typeface="Calibri" panose="020F0502020204030204"/>
              </a:rPr>
              <a:t>Predicted meal response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A8768B-B613-42C2-82F2-E88D012A01A9}"/>
              </a:ext>
            </a:extLst>
          </p:cNvPr>
          <p:cNvSpPr txBox="1"/>
          <p:nvPr/>
        </p:nvSpPr>
        <p:spPr>
          <a:xfrm rot="16200000">
            <a:off x="-283255" y="4240271"/>
            <a:ext cx="13034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srgbClr val="44546A"/>
                </a:solidFill>
                <a:latin typeface="Calibri" panose="020F0502020204030204"/>
              </a:rPr>
              <a:t>Our digital twin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8922C74-B2F5-4512-B5EE-8D40986CB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36" y="2956057"/>
            <a:ext cx="905335" cy="28303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B66CE02-2711-4B7B-9580-33F5776F20DE}"/>
              </a:ext>
            </a:extLst>
          </p:cNvPr>
          <p:cNvSpPr txBox="1"/>
          <p:nvPr/>
        </p:nvSpPr>
        <p:spPr>
          <a:xfrm>
            <a:off x="4221229" y="4155883"/>
            <a:ext cx="18085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srgbClr val="44546A"/>
                </a:solidFill>
                <a:latin typeface="Calibri" panose="020F0502020204030204"/>
              </a:rPr>
              <a:t>Personalised advice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FB020B-9AC6-43CA-9D7F-557AB320B51E}"/>
              </a:ext>
            </a:extLst>
          </p:cNvPr>
          <p:cNvSpPr txBox="1"/>
          <p:nvPr/>
        </p:nvSpPr>
        <p:spPr>
          <a:xfrm>
            <a:off x="4221229" y="4941188"/>
            <a:ext cx="18085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srgbClr val="44546A"/>
                </a:solidFill>
                <a:latin typeface="Calibri" panose="020F0502020204030204"/>
              </a:rPr>
              <a:t>Personalised meal plans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CD2A1A-1F43-431C-8395-F9B9B3150DCF}"/>
              </a:ext>
            </a:extLst>
          </p:cNvPr>
          <p:cNvSpPr txBox="1"/>
          <p:nvPr/>
        </p:nvSpPr>
        <p:spPr>
          <a:xfrm rot="16200000">
            <a:off x="815458" y="4168353"/>
            <a:ext cx="128786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srgbClr val="44546A"/>
                </a:solidFill>
                <a:latin typeface="Calibri" panose="020F0502020204030204"/>
              </a:rPr>
              <a:t>Feedback loop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34C4678-2BE6-48A7-A77C-6B23DCE0A25A}"/>
              </a:ext>
            </a:extLst>
          </p:cNvPr>
          <p:cNvSpPr/>
          <p:nvPr/>
        </p:nvSpPr>
        <p:spPr>
          <a:xfrm>
            <a:off x="1590226" y="2942905"/>
            <a:ext cx="298067" cy="25254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13EE56F-0E3F-4510-BC23-4DCBAD299E92}"/>
              </a:ext>
            </a:extLst>
          </p:cNvPr>
          <p:cNvSpPr/>
          <p:nvPr/>
        </p:nvSpPr>
        <p:spPr>
          <a:xfrm rot="10800000">
            <a:off x="1597893" y="5533828"/>
            <a:ext cx="298067" cy="25254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C1395A81-C7BA-4CC3-9831-22627326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4629">
            <a:off x="1847837" y="1916959"/>
            <a:ext cx="128914" cy="2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C9290961-0B9B-4C62-920A-D681A127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4629">
            <a:off x="5166367" y="2040368"/>
            <a:ext cx="128914" cy="2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3B128C08-5A53-4A4F-B26F-51D62D37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37" y="1975379"/>
            <a:ext cx="149102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935E1F92-6A95-4F16-BF6A-77A3765FF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85" y="1980499"/>
            <a:ext cx="149102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78C395-A7E8-40FF-A8E7-947B726B23B5}"/>
              </a:ext>
            </a:extLst>
          </p:cNvPr>
          <p:cNvSpPr/>
          <p:nvPr/>
        </p:nvSpPr>
        <p:spPr>
          <a:xfrm rot="6689344">
            <a:off x="5268349" y="2024991"/>
            <a:ext cx="96672" cy="342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F56D7A9-DBCC-4C97-8780-1B7A54088254}"/>
              </a:ext>
            </a:extLst>
          </p:cNvPr>
          <p:cNvSpPr/>
          <p:nvPr/>
        </p:nvSpPr>
        <p:spPr>
          <a:xfrm rot="6689344">
            <a:off x="1981325" y="1919211"/>
            <a:ext cx="96672" cy="342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9DEC208-A9A2-453A-9515-AC78CEBE50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6001" y="5028196"/>
            <a:ext cx="2350652" cy="52787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4845EB3-632A-4952-A34C-8DFFFAC175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0411" y="4968375"/>
            <a:ext cx="2350652" cy="56545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F65B097-F035-48A3-8E96-BD0850EA067B}"/>
              </a:ext>
            </a:extLst>
          </p:cNvPr>
          <p:cNvGrpSpPr/>
          <p:nvPr/>
        </p:nvGrpSpPr>
        <p:grpSpPr>
          <a:xfrm>
            <a:off x="2689763" y="4003831"/>
            <a:ext cx="1349807" cy="958498"/>
            <a:chOff x="3961321" y="4300203"/>
            <a:chExt cx="1085850" cy="95849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0CAD83E-8B5A-4552-988F-2967FBC6F1A1}"/>
                </a:ext>
              </a:extLst>
            </p:cNvPr>
            <p:cNvSpPr txBox="1"/>
            <p:nvPr/>
          </p:nvSpPr>
          <p:spPr>
            <a:xfrm>
              <a:off x="4109692" y="4413615"/>
              <a:ext cx="7281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More  PUFA, less carbohydrates, equal fibre</a:t>
              </a:r>
            </a:p>
          </p:txBody>
        </p:sp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435598A0-42F1-4232-AC59-FB84B33B8C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58" t="33158" r="39103" b="44965"/>
            <a:stretch/>
          </p:blipFill>
          <p:spPr bwMode="auto">
            <a:xfrm>
              <a:off x="3961321" y="4300203"/>
              <a:ext cx="1085850" cy="95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079B734-E3F2-403F-B65C-F1371B2FC5B0}"/>
              </a:ext>
            </a:extLst>
          </p:cNvPr>
          <p:cNvGrpSpPr/>
          <p:nvPr/>
        </p:nvGrpSpPr>
        <p:grpSpPr>
          <a:xfrm>
            <a:off x="6836633" y="3857090"/>
            <a:ext cx="1418345" cy="1137850"/>
            <a:chOff x="3961321" y="4300203"/>
            <a:chExt cx="1085850" cy="9584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14028-EB30-44E9-A441-53441FCE1EB6}"/>
                </a:ext>
              </a:extLst>
            </p:cNvPr>
            <p:cNvSpPr txBox="1"/>
            <p:nvPr/>
          </p:nvSpPr>
          <p:spPr>
            <a:xfrm>
              <a:off x="4109692" y="4475761"/>
              <a:ext cx="72819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More fibres, less SFA, equal carbohydrates</a:t>
              </a:r>
            </a:p>
          </p:txBody>
        </p:sp>
        <p:pic>
          <p:nvPicPr>
            <p:cNvPr id="53" name="Picture 4">
              <a:extLst>
                <a:ext uri="{FF2B5EF4-FFF2-40B4-BE49-F238E27FC236}">
                  <a16:creationId xmlns:a16="http://schemas.microsoft.com/office/drawing/2014/main" id="{18835D59-52C5-4B67-85B9-74A257F962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58" t="33158" r="39103" b="44965"/>
            <a:stretch/>
          </p:blipFill>
          <p:spPr bwMode="auto">
            <a:xfrm>
              <a:off x="3961321" y="4300203"/>
              <a:ext cx="1085850" cy="95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1459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5ABDE-2F37-4DFE-86C5-A977B92E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558625"/>
          </a:xfrm>
        </p:spPr>
        <p:txBody>
          <a:bodyPr/>
          <a:lstStyle/>
          <a:p>
            <a:r>
              <a:rPr lang="en-GB" dirty="0"/>
              <a:t>Me My Diet and I   - 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E98EA-79A3-4460-9D22-FF95B6E6D3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249" y="839665"/>
            <a:ext cx="5976883" cy="4136084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WU</a:t>
            </a:r>
          </a:p>
          <a:p>
            <a:pPr marL="252095" indent="-252095"/>
            <a:r>
              <a:rPr lang="en-GB" sz="1300" dirty="0"/>
              <a:t>Human Nutrition &amp; Health:</a:t>
            </a:r>
            <a:r>
              <a:rPr lang="en-GB" sz="1300" b="1" dirty="0"/>
              <a:t> Lydia Afman</a:t>
            </a:r>
            <a:r>
              <a:rPr lang="en-NL" sz="1300" b="1" dirty="0"/>
              <a:t>,</a:t>
            </a:r>
            <a:r>
              <a:rPr lang="en-GB" sz="1300" dirty="0"/>
              <a:t> </a:t>
            </a:r>
            <a:r>
              <a:rPr lang="en-GB" sz="1300" b="1" dirty="0"/>
              <a:t>Sander Kersten </a:t>
            </a:r>
            <a:endParaRPr lang="en-GB" sz="1300" b="1" dirty="0">
              <a:ea typeface="Verdana" pitchFamily="34" charset="0"/>
            </a:endParaRPr>
          </a:p>
          <a:p>
            <a:pPr marL="252095" indent="-252095"/>
            <a:r>
              <a:rPr lang="en-GB" sz="1300" dirty="0"/>
              <a:t>Laboratory of Systems and Synthetic Biology: </a:t>
            </a:r>
            <a:r>
              <a:rPr lang="en-GB" sz="1300" b="1" dirty="0"/>
              <a:t>Maria Suarez-Diez, Henk van Lingen</a:t>
            </a:r>
            <a:endParaRPr lang="en-GB" sz="1300" dirty="0">
              <a:ea typeface="Verdana" pitchFamily="34" charset="0"/>
            </a:endParaRPr>
          </a:p>
          <a:p>
            <a:pPr marL="252095" indent="-252095"/>
            <a:r>
              <a:rPr lang="en-GB" sz="1300" dirty="0">
                <a:latin typeface="Verdana"/>
                <a:ea typeface="Verdana"/>
              </a:rPr>
              <a:t>Marketing and Consumer Behaviour: </a:t>
            </a:r>
            <a:r>
              <a:rPr lang="en-GB" sz="1300" b="1" dirty="0">
                <a:latin typeface="Verdana"/>
                <a:ea typeface="Verdana"/>
              </a:rPr>
              <a:t>Ellen Van Loo, Arnout Fischer, Alain Starke </a:t>
            </a:r>
            <a:endParaRPr lang="en-GB" sz="1300" b="1" dirty="0">
              <a:ea typeface="Verdana"/>
            </a:endParaRPr>
          </a:p>
          <a:p>
            <a:pPr marL="0" indent="0">
              <a:buNone/>
            </a:pPr>
            <a:r>
              <a:rPr lang="en-GB" sz="1600" b="1" dirty="0"/>
              <a:t>WR</a:t>
            </a:r>
          </a:p>
          <a:p>
            <a:pPr marL="252095" indent="-252095"/>
            <a:r>
              <a:rPr lang="en-GB" sz="1300" dirty="0">
                <a:latin typeface="Verdana"/>
                <a:ea typeface="Verdana"/>
              </a:rPr>
              <a:t>Wageningen Economic Research: </a:t>
            </a:r>
            <a:r>
              <a:rPr lang="en-GB" sz="1300" b="1" dirty="0">
                <a:latin typeface="Verdana"/>
                <a:ea typeface="Verdana"/>
              </a:rPr>
              <a:t>Marc-Jeroen Bogaardt, Machiel Reinders, Muriel Verain</a:t>
            </a:r>
            <a:endParaRPr lang="en-GB" sz="1300" dirty="0">
              <a:latin typeface="Verdana"/>
              <a:ea typeface="Verdana"/>
            </a:endParaRPr>
          </a:p>
          <a:p>
            <a:pPr marL="252095" indent="-252095"/>
            <a:r>
              <a:rPr lang="en-GB" sz="1300" dirty="0">
                <a:latin typeface="Verdana"/>
                <a:ea typeface="Verdana"/>
              </a:rPr>
              <a:t>Wageningen Food Biobased Research: </a:t>
            </a:r>
            <a:r>
              <a:rPr lang="en-GB" sz="1300" b="1" dirty="0">
                <a:latin typeface="Verdana"/>
                <a:ea typeface="Verdana"/>
              </a:rPr>
              <a:t>Diederik Esser and Lorijn van </a:t>
            </a:r>
            <a:r>
              <a:rPr lang="en-GB" sz="1300" b="1" dirty="0" err="1">
                <a:latin typeface="Verdana"/>
                <a:ea typeface="Verdana"/>
              </a:rPr>
              <a:t>Rooijen</a:t>
            </a:r>
            <a:r>
              <a:rPr lang="en-NL" sz="1300" b="1" dirty="0">
                <a:latin typeface="Verdana"/>
                <a:ea typeface="Verdana"/>
              </a:rPr>
              <a:t>, </a:t>
            </a:r>
            <a:r>
              <a:rPr lang="en-GB" sz="1300" b="1" dirty="0">
                <a:latin typeface="Verdana"/>
                <a:ea typeface="Verdana"/>
              </a:rPr>
              <a:t>Jan </a:t>
            </a:r>
            <a:r>
              <a:rPr lang="en-NL" sz="1300" b="1" dirty="0">
                <a:latin typeface="Verdana"/>
                <a:ea typeface="Verdana"/>
              </a:rPr>
              <a:t>T</a:t>
            </a:r>
            <a:r>
              <a:rPr lang="en-GB" sz="1300" b="1" dirty="0">
                <a:latin typeface="Verdana"/>
                <a:ea typeface="Verdana"/>
              </a:rPr>
              <a:t>op</a:t>
            </a:r>
            <a:endParaRPr lang="en-GB" sz="1300" b="1" dirty="0">
              <a:ea typeface="Verdana" pitchFamily="34" charset="0"/>
            </a:endParaRPr>
          </a:p>
          <a:p>
            <a:pPr marL="252095" indent="-252095"/>
            <a:r>
              <a:rPr lang="en-GB" sz="1300" dirty="0"/>
              <a:t>Wageningen Plant Research, Subdivision Biometrics: </a:t>
            </a:r>
            <a:r>
              <a:rPr lang="en-GB" sz="1300" b="1" dirty="0"/>
              <a:t>Hendriek Boshuizen, Hubert</a:t>
            </a:r>
            <a:r>
              <a:rPr lang="en-NL" sz="1300" b="1" dirty="0"/>
              <a:t> Fonteijn</a:t>
            </a:r>
            <a:endParaRPr lang="en-GB" sz="1300" b="1" dirty="0">
              <a:ea typeface="Verdan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1AF27-29EE-44A3-8153-DC68CFA8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374" y="1306389"/>
            <a:ext cx="530428" cy="55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832B50-439F-4FB7-8949-A09043C43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383" y="2044389"/>
            <a:ext cx="560526" cy="590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57D73-E6BF-402B-95A1-D7FB4943E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252" y="4038747"/>
            <a:ext cx="549828" cy="579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12C0E-E833-4875-AFA8-B0BDF5C1C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593" y="4854079"/>
            <a:ext cx="537730" cy="566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867D21-E3F1-485E-B3F8-01FC13823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593" y="5639203"/>
            <a:ext cx="537730" cy="566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E9A4E-EF0B-4076-AD00-4D1577881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8237" y="2941399"/>
            <a:ext cx="467686" cy="5883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A15632-7B9D-4C17-BBDA-B3FAAECA53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033" y="1306389"/>
            <a:ext cx="530429" cy="558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482AF8-3B32-4255-8C59-55DD7EBE1D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9693" y="1306389"/>
            <a:ext cx="537731" cy="566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C7307F-F042-4296-9636-4916617810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1462" y="2073948"/>
            <a:ext cx="549828" cy="5790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918FA7-EB33-4956-ABF4-E18F63D527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8878" y="2950196"/>
            <a:ext cx="549828" cy="5790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89B44A-1A68-4898-9A97-CA6383910A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205" y="5616454"/>
            <a:ext cx="549828" cy="579056"/>
          </a:xfrm>
          <a:prstGeom prst="rect">
            <a:avLst/>
          </a:prstGeom>
        </p:spPr>
      </p:pic>
      <p:pic>
        <p:nvPicPr>
          <p:cNvPr id="1026" name="Picture 2" descr="dr. MJ (Machiel) Reinders">
            <a:extLst>
              <a:ext uri="{FF2B5EF4-FFF2-40B4-BE49-F238E27FC236}">
                <a16:creationId xmlns:a16="http://schemas.microsoft.com/office/drawing/2014/main" id="{0E0DEAB1-B6B4-487F-8364-EC166FBE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20" y="3969803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. MCD (Muriel) Verain MSc">
            <a:extLst>
              <a:ext uri="{FF2B5EF4-FFF2-40B4-BE49-F238E27FC236}">
                <a16:creationId xmlns:a16="http://schemas.microsoft.com/office/drawing/2014/main" id="{25CB6C59-E663-4B3F-B4B3-5A4F2310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02" y="404180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rijn van Rooijen">
            <a:extLst>
              <a:ext uri="{FF2B5EF4-FFF2-40B4-BE49-F238E27FC236}">
                <a16:creationId xmlns:a16="http://schemas.microsoft.com/office/drawing/2014/main" id="{5E6D87D1-6263-467F-822D-550B7CB6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93" y="4854079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f.dr.ir. JL (Jan) Top">
            <a:extLst>
              <a:ext uri="{FF2B5EF4-FFF2-40B4-BE49-F238E27FC236}">
                <a16:creationId xmlns:a16="http://schemas.microsoft.com/office/drawing/2014/main" id="{843D70C0-3DB9-4C34-9EFE-3B637EA8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63" y="4854079"/>
            <a:ext cx="54432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.ir. EJ (Ellen) van Loo">
            <a:extLst>
              <a:ext uri="{FF2B5EF4-FFF2-40B4-BE49-F238E27FC236}">
                <a16:creationId xmlns:a16="http://schemas.microsoft.com/office/drawing/2014/main" id="{DA50B2C0-1104-49A3-9F49-DE82262F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47" y="2941399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9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A5BD-88D6-45F1-A294-A16E1D1C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50" y="136222"/>
            <a:ext cx="8442796" cy="516432"/>
          </a:xfrm>
        </p:spPr>
        <p:txBody>
          <a:bodyPr/>
          <a:lstStyle/>
          <a:p>
            <a:r>
              <a:rPr lang="en-GB" dirty="0"/>
              <a:t>Me My Diet and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D645A-3627-4E56-8944-56C018108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250" y="1933805"/>
            <a:ext cx="8521188" cy="166361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OVERALL OBJECTIVE: </a:t>
            </a:r>
          </a:p>
          <a:p>
            <a:r>
              <a:rPr lang="en-GB" dirty="0"/>
              <a:t>To develop a digital twin that will give personalized dietary advice to reduce the personal after-meal triglyceride (fat) response.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0AABB-6F34-4C08-8196-626097725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52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C4A2-3379-4A21-9948-E45DE513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What is a digital twin?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CA34D-AF72-4D5B-997C-02EAF6F03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digital twin is a virtual representation that serves as the real-time digital counterpart of a physical object or process; </a:t>
            </a:r>
          </a:p>
          <a:p>
            <a:pPr lvl="1"/>
            <a:r>
              <a:rPr lang="en-GB" dirty="0"/>
              <a:t>In our case a human</a:t>
            </a:r>
          </a:p>
          <a:p>
            <a:pPr lvl="1"/>
            <a:r>
              <a:rPr lang="en-GB" dirty="0"/>
              <a:t>Metabolic response to nutrition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29994-55CB-4A9B-9C8F-782B4E1A9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60" y="4101485"/>
            <a:ext cx="3946178" cy="22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E8DFD3-9E55-41E9-BE91-282F768D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twin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E0D79-A823-4917-AC9A-EEA7A3BDF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78" y="1136341"/>
            <a:ext cx="5875845" cy="4733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C0774-FB66-40E3-A62B-D9AA54D52B9A}"/>
              </a:ext>
            </a:extLst>
          </p:cNvPr>
          <p:cNvSpPr txBox="1"/>
          <p:nvPr/>
        </p:nvSpPr>
        <p:spPr>
          <a:xfrm>
            <a:off x="5739413" y="6550223"/>
            <a:ext cx="3484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JP </a:t>
            </a:r>
            <a:r>
              <a:rPr lang="en-GB" sz="1400" i="1" dirty="0" err="1"/>
              <a:t>Laubenbacher</a:t>
            </a:r>
            <a:r>
              <a:rPr lang="en-GB" sz="1400" i="1" dirty="0"/>
              <a:t> JP et al, Science,  Mar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62601-ABC5-4D65-A04C-29CE55E27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66" t="24064" r="32978" b="28040"/>
          <a:stretch/>
        </p:blipFill>
        <p:spPr>
          <a:xfrm>
            <a:off x="6374168" y="1609800"/>
            <a:ext cx="1503983" cy="1548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61F47-106F-45E3-8DD6-507D4D11B060}"/>
              </a:ext>
            </a:extLst>
          </p:cNvPr>
          <p:cNvSpPr txBox="1"/>
          <p:nvPr/>
        </p:nvSpPr>
        <p:spPr>
          <a:xfrm>
            <a:off x="6364702" y="3052134"/>
            <a:ext cx="1723441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b="1" dirty="0">
                <a:latin typeface="Verdana" pitchFamily="34" charset="0"/>
              </a:rPr>
              <a:t>Predicted personalized dietary advice</a:t>
            </a:r>
            <a:endParaRPr lang="en-GB" sz="1000" b="1" dirty="0" err="1"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AE959-6AC1-4B59-BDE4-8B2532F568FF}"/>
              </a:ext>
            </a:extLst>
          </p:cNvPr>
          <p:cNvSpPr txBox="1"/>
          <p:nvPr/>
        </p:nvSpPr>
        <p:spPr>
          <a:xfrm>
            <a:off x="7157109" y="4387026"/>
            <a:ext cx="1986891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latin typeface="Verdana" pitchFamily="34" charset="0"/>
              </a:rPr>
              <a:t>Real-time feed back</a:t>
            </a:r>
            <a:endParaRPr lang="en-GB" sz="1400" dirty="0" err="1">
              <a:latin typeface="Verdana" pitchFamily="34" charset="0"/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1D0C9EDD-388A-4F28-8C34-DB0639DD8161}"/>
              </a:ext>
            </a:extLst>
          </p:cNvPr>
          <p:cNvSpPr/>
          <p:nvPr/>
        </p:nvSpPr>
        <p:spPr>
          <a:xfrm rot="3950021">
            <a:off x="7126089" y="3155074"/>
            <a:ext cx="445209" cy="1829206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6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A9AE4A2-0A0A-47AC-99A5-F8912E618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587" y="2774692"/>
            <a:ext cx="1462022" cy="145615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D85F9-E6E4-4A08-AF98-F7C74787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Envisioned digital twin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A1EB4A5-88AF-49C4-8318-EA9AE8DF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1" y="1187580"/>
            <a:ext cx="1641812" cy="15872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A5C73-ED08-4208-BF26-47D359B7A7C1}"/>
              </a:ext>
            </a:extLst>
          </p:cNvPr>
          <p:cNvSpPr txBox="1"/>
          <p:nvPr/>
        </p:nvSpPr>
        <p:spPr>
          <a:xfrm>
            <a:off x="131650" y="2920750"/>
            <a:ext cx="2155198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Overweight middle age male and female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2C78FB-6E4C-4FD0-BAE0-27ED9F6D9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96" b="21662"/>
          <a:stretch/>
        </p:blipFill>
        <p:spPr>
          <a:xfrm>
            <a:off x="5635932" y="4766858"/>
            <a:ext cx="935457" cy="633082"/>
          </a:xfrm>
          <a:prstGeom prst="rect">
            <a:avLst/>
          </a:prstGeom>
        </p:spPr>
      </p:pic>
      <p:pic>
        <p:nvPicPr>
          <p:cNvPr id="1038" name="Picture 14" descr="MedMij | Persoonlijke gezondheidsomgevingen">
            <a:extLst>
              <a:ext uri="{FF2B5EF4-FFF2-40B4-BE49-F238E27FC236}">
                <a16:creationId xmlns:a16="http://schemas.microsoft.com/office/drawing/2014/main" id="{5F750CAD-F74E-4B6E-A786-D6A48D1F1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7" y="3656003"/>
            <a:ext cx="1992636" cy="158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4088DC-01C3-422A-9CD6-FD3076CE2958}"/>
              </a:ext>
            </a:extLst>
          </p:cNvPr>
          <p:cNvSpPr txBox="1"/>
          <p:nvPr/>
        </p:nvSpPr>
        <p:spPr>
          <a:xfrm>
            <a:off x="-177782" y="5216542"/>
            <a:ext cx="2694325" cy="76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Digital twin available in </a:t>
            </a:r>
          </a:p>
          <a:p>
            <a:pPr algn="ctr"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Personal Health environment (PGO)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C1F202D-453F-4902-BF5C-A61EA2267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178" y="2138313"/>
            <a:ext cx="207282" cy="5121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5C2A5C9-9F69-41BA-8B7C-A2BF25FA1E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422" y="4249635"/>
            <a:ext cx="384880" cy="3848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0972B67-0102-4EA5-A19B-5C866D8B1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081" y="3555988"/>
            <a:ext cx="707197" cy="7071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D8B067-034E-446C-AC05-C4D6324644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5198" y="2972178"/>
            <a:ext cx="518205" cy="518205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69FE55FB-003A-4688-BE21-5491CECF26D2}"/>
              </a:ext>
            </a:extLst>
          </p:cNvPr>
          <p:cNvSpPr/>
          <p:nvPr/>
        </p:nvSpPr>
        <p:spPr>
          <a:xfrm>
            <a:off x="2286003" y="3670518"/>
            <a:ext cx="309421" cy="290616"/>
          </a:xfrm>
          <a:prstGeom prst="rightArrow">
            <a:avLst/>
          </a:prstGeom>
          <a:solidFill>
            <a:srgbClr val="3F9C35"/>
          </a:solidFill>
          <a:ln>
            <a:solidFill>
              <a:srgbClr val="237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040" name="Picture 16" descr="Fitness Tracker Icons HD Stock Images | Shutterstock">
            <a:extLst>
              <a:ext uri="{FF2B5EF4-FFF2-40B4-BE49-F238E27FC236}">
                <a16:creationId xmlns:a16="http://schemas.microsoft.com/office/drawing/2014/main" id="{4C3B25CD-7D5E-47BC-8856-544ACD499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r="21866" b="11298"/>
          <a:stretch/>
        </p:blipFill>
        <p:spPr bwMode="auto">
          <a:xfrm>
            <a:off x="6597318" y="4706475"/>
            <a:ext cx="404689" cy="6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17ABAE5-FCA8-40AB-8F2B-4B29563EEB24}"/>
              </a:ext>
            </a:extLst>
          </p:cNvPr>
          <p:cNvGrpSpPr>
            <a:grpSpLocks noChangeAspect="1"/>
          </p:cNvGrpSpPr>
          <p:nvPr/>
        </p:nvGrpSpPr>
        <p:grpSpPr>
          <a:xfrm>
            <a:off x="2842750" y="4931860"/>
            <a:ext cx="486915" cy="739187"/>
            <a:chOff x="1625005" y="3708542"/>
            <a:chExt cx="1615804" cy="245295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42E1AF1-18BD-4CBB-84E3-44F75306CA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25005" y="3708542"/>
              <a:ext cx="1261487" cy="2143125"/>
              <a:chOff x="1625005" y="3708542"/>
              <a:chExt cx="1261487" cy="2143125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F2C68A1-F722-4E04-B75E-9FB1E734E9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20427" r="20711"/>
              <a:stretch/>
            </p:blipFill>
            <p:spPr>
              <a:xfrm>
                <a:off x="1625005" y="3708542"/>
                <a:ext cx="1261487" cy="214312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C9D9F9D-6E1F-4A2A-B887-E56BDC01E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19817" y="3997536"/>
                <a:ext cx="870923" cy="870923"/>
              </a:xfrm>
              <a:prstGeom prst="rect">
                <a:avLst/>
              </a:prstGeom>
            </p:spPr>
          </p:pic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9547939-4C5B-4B7D-8EEC-9C0236405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28593" t="23566" r="27524" b="21617"/>
            <a:stretch/>
          </p:blipFill>
          <p:spPr>
            <a:xfrm>
              <a:off x="2104473" y="4742047"/>
              <a:ext cx="1136336" cy="141944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0C655A-9A0A-476C-B31F-6B535C2AC0F3}"/>
              </a:ext>
            </a:extLst>
          </p:cNvPr>
          <p:cNvGrpSpPr/>
          <p:nvPr/>
        </p:nvGrpSpPr>
        <p:grpSpPr>
          <a:xfrm>
            <a:off x="4108982" y="2663279"/>
            <a:ext cx="1297516" cy="1111417"/>
            <a:chOff x="5032973" y="3754025"/>
            <a:chExt cx="792550" cy="78645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E7F43C7-757D-4877-BA21-105C097D7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32974" y="3754025"/>
              <a:ext cx="792549" cy="78645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F77E226-9BB0-4BED-A667-45BFF650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32973" y="3915583"/>
              <a:ext cx="792549" cy="231668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CC8B1B4B-6728-43F1-986B-8AD859AAA5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931480">
            <a:off x="5089439" y="1973511"/>
            <a:ext cx="335309" cy="3475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25927F2-896D-4038-B0C0-F6E081ABFD64}"/>
              </a:ext>
            </a:extLst>
          </p:cNvPr>
          <p:cNvSpPr txBox="1"/>
          <p:nvPr/>
        </p:nvSpPr>
        <p:spPr>
          <a:xfrm>
            <a:off x="5736194" y="1701504"/>
            <a:ext cx="1518036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Personalized dietary advice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2A6092-9A04-42CF-9875-27A820805351}"/>
              </a:ext>
            </a:extLst>
          </p:cNvPr>
          <p:cNvGrpSpPr>
            <a:grpSpLocks noChangeAspect="1"/>
          </p:cNvGrpSpPr>
          <p:nvPr/>
        </p:nvGrpSpPr>
        <p:grpSpPr>
          <a:xfrm>
            <a:off x="7309212" y="1539847"/>
            <a:ext cx="786598" cy="1055275"/>
            <a:chOff x="3794518" y="3067113"/>
            <a:chExt cx="1123712" cy="150753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CE9C5D5-451C-4D73-8597-8598EA7F9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6023" t="7530" r="27347" b="12937"/>
            <a:stretch/>
          </p:blipFill>
          <p:spPr>
            <a:xfrm>
              <a:off x="3794518" y="3067113"/>
              <a:ext cx="1123712" cy="150753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925060C-4602-4A56-9E2E-DA0632489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55855" y="3624636"/>
              <a:ext cx="459476" cy="459476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6E60D09-C89A-4F86-BB73-C16915F707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41054" y="4756630"/>
            <a:ext cx="487722" cy="73768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D52B736-35FA-494F-989D-4E496F6B0A39}"/>
              </a:ext>
            </a:extLst>
          </p:cNvPr>
          <p:cNvSpPr/>
          <p:nvPr/>
        </p:nvSpPr>
        <p:spPr>
          <a:xfrm>
            <a:off x="95030" y="1112041"/>
            <a:ext cx="2162547" cy="4978019"/>
          </a:xfrm>
          <a:prstGeom prst="rect">
            <a:avLst/>
          </a:prstGeom>
          <a:noFill/>
          <a:ln>
            <a:solidFill>
              <a:srgbClr val="3F9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4602045-BD3B-42A5-8A34-C4A56C17BEBE}"/>
              </a:ext>
            </a:extLst>
          </p:cNvPr>
          <p:cNvSpPr/>
          <p:nvPr/>
        </p:nvSpPr>
        <p:spPr>
          <a:xfrm>
            <a:off x="3994202" y="1100810"/>
            <a:ext cx="4999734" cy="49892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B9A83BD-FF73-4416-B552-6209892CEF43}"/>
              </a:ext>
            </a:extLst>
          </p:cNvPr>
          <p:cNvSpPr/>
          <p:nvPr/>
        </p:nvSpPr>
        <p:spPr>
          <a:xfrm>
            <a:off x="5635932" y="2545066"/>
            <a:ext cx="1963078" cy="19818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28E8E5DF-70F2-464F-83FD-86D6A63415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4703687">
            <a:off x="4690497" y="3930668"/>
            <a:ext cx="335309" cy="34750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C17CA1E-B89C-41EC-8B5A-D1DEB16CE4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4613679">
            <a:off x="7911552" y="3356558"/>
            <a:ext cx="335309" cy="347502"/>
          </a:xfrm>
          <a:prstGeom prst="rect">
            <a:avLst/>
          </a:prstGeom>
        </p:spPr>
      </p:pic>
      <p:pic>
        <p:nvPicPr>
          <p:cNvPr id="71" name="Picture 4" descr="See the source image">
            <a:extLst>
              <a:ext uri="{FF2B5EF4-FFF2-40B4-BE49-F238E27FC236}">
                <a16:creationId xmlns:a16="http://schemas.microsoft.com/office/drawing/2014/main" id="{DBA508E5-6720-4330-A310-C46F2753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24" y="1246193"/>
            <a:ext cx="528342" cy="5107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2C438C17-64E4-429E-81EE-0F3AEFC994CD}"/>
              </a:ext>
            </a:extLst>
          </p:cNvPr>
          <p:cNvSpPr/>
          <p:nvPr/>
        </p:nvSpPr>
        <p:spPr>
          <a:xfrm>
            <a:off x="2684187" y="1110614"/>
            <a:ext cx="776505" cy="49794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CBF37EF8-516F-48B2-8CF0-5AB4EB122682}"/>
              </a:ext>
            </a:extLst>
          </p:cNvPr>
          <p:cNvSpPr/>
          <p:nvPr/>
        </p:nvSpPr>
        <p:spPr>
          <a:xfrm>
            <a:off x="3515674" y="3670518"/>
            <a:ext cx="309421" cy="290616"/>
          </a:xfrm>
          <a:prstGeom prst="rightArrow">
            <a:avLst/>
          </a:prstGeom>
          <a:solidFill>
            <a:srgbClr val="3F9C35"/>
          </a:solidFill>
          <a:ln>
            <a:solidFill>
              <a:srgbClr val="237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A6F706-A92D-40DE-AFE0-F404FF4BFCAD}"/>
              </a:ext>
            </a:extLst>
          </p:cNvPr>
          <p:cNvSpPr txBox="1"/>
          <p:nvPr/>
        </p:nvSpPr>
        <p:spPr>
          <a:xfrm>
            <a:off x="5486445" y="5404275"/>
            <a:ext cx="2325124" cy="53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Real-time data sensors </a:t>
            </a:r>
          </a:p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and other registration </a:t>
            </a:r>
          </a:p>
        </p:txBody>
      </p:sp>
      <p:pic>
        <p:nvPicPr>
          <p:cNvPr id="1046" name="Picture 22" descr="Hart teek pictogram, gezond hart met vinkje symbool. Vectorillustratie,  platte cartoon. Idee van een bevestigde of erkende goede gezondheid.  vectorafbeelding door © ShendArt ⬇ Vectorstock #209180214">
            <a:extLst>
              <a:ext uri="{FF2B5EF4-FFF2-40B4-BE49-F238E27FC236}">
                <a16:creationId xmlns:a16="http://schemas.microsoft.com/office/drawing/2014/main" id="{EA0A8DC9-FA4B-4F5B-8451-50E09BFDF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25575" r="24455" b="29542"/>
          <a:stretch/>
        </p:blipFill>
        <p:spPr bwMode="auto">
          <a:xfrm>
            <a:off x="6571389" y="2169493"/>
            <a:ext cx="1160051" cy="10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DB953-2569-4560-B2EF-FEB32FADF09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79799" y="4975314"/>
            <a:ext cx="926672" cy="18472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FC4455F-3150-43FE-A732-E7FA32CCEF4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83348" y="1500033"/>
            <a:ext cx="1016934" cy="1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2435FDC-DB6E-4EC0-9582-C5D79408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US" dirty="0"/>
              <a:t>Algorithm to predict personal postprandial response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C3E873-AA2D-43D7-A07A-E52A040F7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812" y="4941182"/>
            <a:ext cx="8521188" cy="3695899"/>
          </a:xfrm>
        </p:spPr>
        <p:txBody>
          <a:bodyPr/>
          <a:lstStyle/>
          <a:p>
            <a:pPr marL="252095" indent="-252095"/>
            <a:r>
              <a:rPr lang="en-GB" dirty="0">
                <a:latin typeface="Verdana"/>
                <a:ea typeface="Verdana"/>
              </a:rPr>
              <a:t>Prediction model for meal response</a:t>
            </a:r>
            <a:endParaRPr lang="en-GB" dirty="0">
              <a:ea typeface="Verdana" pitchFamily="34" charset="0"/>
            </a:endParaRPr>
          </a:p>
          <a:p>
            <a:pPr marL="252095" indent="-252095"/>
            <a:r>
              <a:rPr lang="en-GB" dirty="0"/>
              <a:t>Fasting TAG, liver fat, lipid profiles, vitamin B12</a:t>
            </a:r>
            <a:endParaRPr lang="en-GB" dirty="0">
              <a:ea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6047C-79AD-4472-9403-3088FA2AD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21188" y="6370464"/>
            <a:ext cx="468000" cy="164250"/>
          </a:xfrm>
        </p:spPr>
        <p:txBody>
          <a:bodyPr/>
          <a:lstStyle/>
          <a:p>
            <a:fld id="{B72E7374-08C8-4B19-9551-16C59C944DB7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9B3EE-7889-4E29-8C79-98B564F5E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16" y="2898920"/>
            <a:ext cx="1700931" cy="1457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F1AAD6-20F3-4A91-8F7B-9456C9B79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2" y="1534924"/>
            <a:ext cx="1158340" cy="1761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36156-21D2-4264-9C30-3C88CCF3AD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20" t="17072" r="30051" b="61787"/>
          <a:stretch/>
        </p:blipFill>
        <p:spPr>
          <a:xfrm>
            <a:off x="2291840" y="1691016"/>
            <a:ext cx="4842400" cy="29660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5BE889-2F96-4E62-A440-080C6AB32300}"/>
              </a:ext>
            </a:extLst>
          </p:cNvPr>
          <p:cNvSpPr/>
          <p:nvPr/>
        </p:nvSpPr>
        <p:spPr>
          <a:xfrm>
            <a:off x="5545042" y="4606869"/>
            <a:ext cx="3598958" cy="33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i="1" dirty="0">
                <a:solidFill>
                  <a:schemeClr val="tx1"/>
                </a:solidFill>
                <a:effectLst/>
                <a:latin typeface="+mj-lt"/>
              </a:rPr>
              <a:t>O'Donovan  et al. </a:t>
            </a:r>
            <a:r>
              <a:rPr lang="en-GB" sz="1400" i="1" dirty="0" err="1">
                <a:solidFill>
                  <a:schemeClr val="tx1"/>
                </a:solidFill>
                <a:effectLst/>
                <a:latin typeface="+mj-lt"/>
              </a:rPr>
              <a:t>iScience</a:t>
            </a:r>
            <a:r>
              <a:rPr lang="en-GB" sz="1400" i="1" dirty="0">
                <a:solidFill>
                  <a:schemeClr val="tx1"/>
                </a:solidFill>
                <a:effectLst/>
                <a:latin typeface="+mj-lt"/>
              </a:rPr>
              <a:t>. 2022</a:t>
            </a:r>
            <a:endParaRPr lang="en-GB" sz="140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03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C357-F777-46EB-9542-BD984C75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Persons react different on the same meal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3793C-D94A-4B67-B0D2-AFDF4E198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DD832-74E9-4AD5-BECE-A449772C1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" t="7055" r="1987" b="5598"/>
          <a:stretch/>
        </p:blipFill>
        <p:spPr>
          <a:xfrm>
            <a:off x="402672" y="1979801"/>
            <a:ext cx="4085438" cy="397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26989B-05B6-4C73-837D-26EBA8694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74" t="12514" r="2335" b="5519"/>
          <a:stretch/>
        </p:blipFill>
        <p:spPr>
          <a:xfrm>
            <a:off x="5075341" y="2197916"/>
            <a:ext cx="2806270" cy="3757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0A2DC6-DEE7-4FD4-9AEA-7A12CA4A2E9A}"/>
              </a:ext>
            </a:extLst>
          </p:cNvPr>
          <p:cNvSpPr txBox="1"/>
          <p:nvPr/>
        </p:nvSpPr>
        <p:spPr>
          <a:xfrm>
            <a:off x="1921145" y="1307518"/>
            <a:ext cx="6618914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PERSON 1			PERSON 34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FF670-70FF-4479-B036-D66CD30C6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747" y="927419"/>
            <a:ext cx="896190" cy="13656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B794E7-5ECB-414B-8104-7CA64AD4ADDE}"/>
              </a:ext>
            </a:extLst>
          </p:cNvPr>
          <p:cNvSpPr/>
          <p:nvPr/>
        </p:nvSpPr>
        <p:spPr>
          <a:xfrm>
            <a:off x="1766656" y="2293041"/>
            <a:ext cx="328474" cy="14533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5D17CA-2BED-48D2-9F2A-4AB97F3C56A1}"/>
              </a:ext>
            </a:extLst>
          </p:cNvPr>
          <p:cNvSpPr/>
          <p:nvPr/>
        </p:nvSpPr>
        <p:spPr>
          <a:xfrm>
            <a:off x="1756908" y="4336385"/>
            <a:ext cx="328474" cy="14533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2A0B81-3F76-4BDE-B5A8-611931464DEE}"/>
              </a:ext>
            </a:extLst>
          </p:cNvPr>
          <p:cNvSpPr/>
          <p:nvPr/>
        </p:nvSpPr>
        <p:spPr>
          <a:xfrm>
            <a:off x="5138623" y="2392175"/>
            <a:ext cx="328474" cy="14533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3A1897-70EC-4A93-8437-FC223705DD3C}"/>
              </a:ext>
            </a:extLst>
          </p:cNvPr>
          <p:cNvSpPr/>
          <p:nvPr/>
        </p:nvSpPr>
        <p:spPr>
          <a:xfrm>
            <a:off x="5137075" y="4303094"/>
            <a:ext cx="328474" cy="14533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9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DCD0-99EA-4135-8FAC-A877F108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Envisioned digital twin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C29ED-E4A1-4DA5-9399-C91864A6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00" y="1474707"/>
            <a:ext cx="7921426" cy="4331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6E6537-CF8C-4C68-B759-0F5CF05F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183" y="4880794"/>
            <a:ext cx="923255" cy="1850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E9ECD-3968-40EA-A010-1BB7C57E8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066" y="1961964"/>
            <a:ext cx="893886" cy="1363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ADDC8-9D4E-498F-8317-892C64145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952" y="1367840"/>
            <a:ext cx="792549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09791"/>
      </p:ext>
    </p:extLst>
  </p:cSld>
  <p:clrMapOvr>
    <a:masterClrMapping/>
  </p:clrMapOvr>
</p:sld>
</file>

<file path=ppt/theme/theme1.xml><?xml version="1.0" encoding="utf-8"?>
<a:theme xmlns:a="http://schemas.openxmlformats.org/drawingml/2006/main" name="WUR">
  <a:themeElements>
    <a:clrScheme name="WUR 2022">
      <a:dk1>
        <a:srgbClr val="005172"/>
      </a:dk1>
      <a:lt1>
        <a:srgbClr val="FFFFFF"/>
      </a:lt1>
      <a:dk2>
        <a:srgbClr val="008A00"/>
      </a:dk2>
      <a:lt2>
        <a:srgbClr val="005172"/>
      </a:lt2>
      <a:accent1>
        <a:srgbClr val="6AADE4"/>
      </a:accent1>
      <a:accent2>
        <a:srgbClr val="D0B972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549F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95B7031C350A46AF56B44586CF5E59" ma:contentTypeVersion="12" ma:contentTypeDescription="Create a new document." ma:contentTypeScope="" ma:versionID="859b90e3d3d5f2ad073367e9e8bba153">
  <xsd:schema xmlns:xsd="http://www.w3.org/2001/XMLSchema" xmlns:xs="http://www.w3.org/2001/XMLSchema" xmlns:p="http://schemas.microsoft.com/office/2006/metadata/properties" xmlns:ns2="27b25eed-2c86-4b35-972f-fe8a6cd9de5c" xmlns:ns3="43832136-f88d-469f-a3de-e0eb97e3e457" targetNamespace="http://schemas.microsoft.com/office/2006/metadata/properties" ma:root="true" ma:fieldsID="781b30dbf633c0468ec57cb32727b89d" ns2:_="" ns3:_="">
    <xsd:import namespace="27b25eed-2c86-4b35-972f-fe8a6cd9de5c"/>
    <xsd:import namespace="43832136-f88d-469f-a3de-e0eb97e3e4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25eed-2c86-4b35-972f-fe8a6cd9de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32136-f88d-469f-a3de-e0eb97e3e45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e5b01aa-0f7b-433b-8494-13a992202eaa}" ma:internalName="TaxCatchAll" ma:showField="CatchAllData" ma:web="43832136-f88d-469f-a3de-e0eb97e3e4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b25eed-2c86-4b35-972f-fe8a6cd9de5c">
      <Terms xmlns="http://schemas.microsoft.com/office/infopath/2007/PartnerControls"/>
    </lcf76f155ced4ddcb4097134ff3c332f>
    <TaxCatchAll xmlns="43832136-f88d-469f-a3de-e0eb97e3e457" xsi:nil="true"/>
  </documentManagement>
</p:properties>
</file>

<file path=customXml/itemProps1.xml><?xml version="1.0" encoding="utf-8"?>
<ds:datastoreItem xmlns:ds="http://schemas.openxmlformats.org/officeDocument/2006/customXml" ds:itemID="{57CEBF19-35BB-40C5-B916-863A573FD954}"/>
</file>

<file path=customXml/itemProps2.xml><?xml version="1.0" encoding="utf-8"?>
<ds:datastoreItem xmlns:ds="http://schemas.openxmlformats.org/officeDocument/2006/customXml" ds:itemID="{8FF67691-3E24-48E4-82F6-E7FF57D6877E}"/>
</file>

<file path=customXml/itemProps3.xml><?xml version="1.0" encoding="utf-8"?>
<ds:datastoreItem xmlns:ds="http://schemas.openxmlformats.org/officeDocument/2006/customXml" ds:itemID="{956F5B26-D338-4144-9F41-164C67665A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938</Words>
  <Application>Microsoft Office PowerPoint</Application>
  <PresentationFormat>On-screen Show (4:3)</PresentationFormat>
  <Paragraphs>208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Wingdings</vt:lpstr>
      <vt:lpstr>WUR</vt:lpstr>
      <vt:lpstr>Office Theme</vt:lpstr>
      <vt:lpstr>Me My Diet and I</vt:lpstr>
      <vt:lpstr>From population advice to personalized advice</vt:lpstr>
      <vt:lpstr>Me My Diet and I</vt:lpstr>
      <vt:lpstr>What is a digital twin?</vt:lpstr>
      <vt:lpstr>Digital twin</vt:lpstr>
      <vt:lpstr>Envisioned digital twin</vt:lpstr>
      <vt:lpstr>Algorithm to predict personal postprandial response</vt:lpstr>
      <vt:lpstr>Persons react different on the same meal</vt:lpstr>
      <vt:lpstr>Envisioned digital twin</vt:lpstr>
      <vt:lpstr>Combining databases to enable automatically dietary advice</vt:lpstr>
      <vt:lpstr>Combining datasets</vt:lpstr>
      <vt:lpstr>Meal plan generation</vt:lpstr>
      <vt:lpstr>Envisioned digital twin</vt:lpstr>
      <vt:lpstr>How to increase consumer acceptance of personalized dietary/food advice?</vt:lpstr>
      <vt:lpstr>What does the scientific literature say about consumer acceptance for personalized dietary advice?</vt:lpstr>
      <vt:lpstr>Overview of Examined Factors for Consumer Acceptance of Personalized Dietary Advice</vt:lpstr>
      <vt:lpstr>Literature Review: Insights and Implications</vt:lpstr>
      <vt:lpstr>Personalizing advice towards user preferences</vt:lpstr>
      <vt:lpstr>Literature Review: Insights and Implications</vt:lpstr>
      <vt:lpstr>Personalizing food advice based on a product’s preferred taste</vt:lpstr>
      <vt:lpstr>Personalizing advice towards user preferences</vt:lpstr>
      <vt:lpstr>Personalizing advice towards user preferences</vt:lpstr>
      <vt:lpstr>So how does it work: meet Mario and Luigi They look similar on the outside, but have different responses to meals, needs and preferences</vt:lpstr>
      <vt:lpstr>Me My Diet and I   -  Team</vt:lpstr>
    </vt:vector>
  </TitlesOfParts>
  <Company>Wageningen University &amp;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Afman, Lydia</dc:creator>
  <cp:lastModifiedBy>Afman, Lydia</cp:lastModifiedBy>
  <cp:revision>288</cp:revision>
  <dcterms:created xsi:type="dcterms:W3CDTF">2011-09-29T08:30:03Z</dcterms:created>
  <dcterms:modified xsi:type="dcterms:W3CDTF">2022-12-12T14:36:59Z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</vt:lpwstr>
  </property>
  <property fmtid="{D5CDD505-2E9C-101B-9397-08002B2CF9AE}" pid="3" name="ContentTypeId">
    <vt:lpwstr>0x010100B095B7031C350A46AF56B44586CF5E59</vt:lpwstr>
  </property>
</Properties>
</file>