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94" r:id="rId5"/>
  </p:sldMasterIdLst>
  <p:notesMasterIdLst>
    <p:notesMasterId r:id="rId14"/>
  </p:notesMasterIdLst>
  <p:sldIdLst>
    <p:sldId id="259" r:id="rId6"/>
    <p:sldId id="359" r:id="rId7"/>
    <p:sldId id="4120" r:id="rId8"/>
    <p:sldId id="339" r:id="rId9"/>
    <p:sldId id="345" r:id="rId10"/>
    <p:sldId id="341" r:id="rId11"/>
    <p:sldId id="4119" r:id="rId12"/>
    <p:sldId id="41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C6D623-43DA-5FA3-E399-0F887AC06FFB}" name="Beintema, Nienke" initials="BN" userId="Beintema, Nienke" providerId="None"/>
  <p188:author id="{0273BE87-9CB2-6660-AE3C-53B9B709DE85}" name="Gupta, Arnab" initials="AG" userId="Gupta, Arnab" providerId="None"/>
  <p188:author id="{FB3E4AA5-6231-8064-AF8F-DFF0CF995467}" name="Beintema, Nienke" initials="BN" userId="S::nienke.beintema@wur.nl::8cbfdc8c-c140-4235-94ef-9188c9d33614" providerId="AD"/>
  <p188:author id="{2B8B63D4-4B9E-B844-AB45-C9BAE0BF7E09}" name="Cucchi, Carlo" initials="CC" userId="S::carlo.cucchi@wur.nl::241db3f7-0173-4a1c-963f-4499887cdf9c" providerId="AD"/>
  <p188:author id="{A0F378F9-37E1-9D5B-A36B-B78EB02C5F2C}" name="Gupta, Arnab" initials="GA" userId="S::arnab.gupta@wur.nl::5bab2579-fda3-4e7e-b387-7c43edf94c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0"/>
    <a:srgbClr val="34B233"/>
    <a:srgbClr val="006600"/>
    <a:srgbClr val="669CF0"/>
    <a:srgbClr val="FF7900"/>
    <a:srgbClr val="005172"/>
    <a:srgbClr val="34B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5D8105-E7D9-4222-880D-CFE8526EE758}" vWet="2" dt="2024-02-01T07:40:18.841"/>
    <p1510:client id="{CB201C37-CC00-48F5-BB30-90F9029E87F0}" v="1195" dt="2024-02-01T08:54:39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88482-47E0-4DF9-9AC1-6B9580D655D7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585E-B357-43A8-9E39-5F9297C258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2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800"/>
              </a:lnSpc>
              <a:defRPr/>
            </a:pPr>
            <a:endParaRPr lang="en-GB" sz="12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4D53B-2A5F-46DB-9092-7AB52C1222F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32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https://arngupta.wixsite.com/data-at-wcdi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D585E-B357-43A8-9E39-5F9297C258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99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Lots of additional information at WCDI and WUR portals to help you out.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D585E-B357-43A8-9E39-5F9297C258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94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4714-37A1-4021-9CCA-ECF4B739F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31E73-9E38-4084-9650-3C91EC287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044FA-A96A-4B4D-B34C-101B4F83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1E5-0B27-47A0-B8BE-A41BC97BDA1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1C823-1FC7-464C-96FA-C23AF4BE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F9E13-B588-4143-97FC-743045AD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3052-E3CD-403E-A1E4-6E4CC59CF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63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AD05-668A-4699-B733-9F8B4032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01049-70B6-47FE-919C-70126C099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FA9C4-C6BD-402D-B671-9FEC9018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1E5-0B27-47A0-B8BE-A41BC97BDA1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D702B-7FB7-4257-80CC-9CF2C217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AA094-D9C4-4F92-9F3F-968193EB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3052-E3CD-403E-A1E4-6E4CC59CF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62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542257-F9A0-4898-9B8D-221DAFF48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1A86A-3F55-4A77-85A3-6893FAD34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96513-06DB-4874-968E-E665633D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1E5-0B27-47A0-B8BE-A41BC97BDA1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8CDD5-4848-4472-BF54-9C27A4F9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97CDD-AE20-41EF-A4F4-71A12498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3052-E3CD-403E-A1E4-6E4CC59CF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99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resent_Title Slide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ED5ADC-C9F1-45AC-8827-77861DCCD6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01BBBB-46CF-4E0C-B0A1-30105AF579D5}"/>
              </a:ext>
            </a:extLst>
          </p:cNvPr>
          <p:cNvSpPr/>
          <p:nvPr userDrawn="1"/>
        </p:nvSpPr>
        <p:spPr>
          <a:xfrm>
            <a:off x="561598" y="1162206"/>
            <a:ext cx="3844413" cy="4095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F5BDD-9F3E-47C7-949D-C3D2E8F6E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99" y="1162206"/>
            <a:ext cx="3844412" cy="2387600"/>
          </a:xfrm>
        </p:spPr>
        <p:txBody>
          <a:bodyPr anchor="ctr" anchorCtr="0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60897-0F9D-4C2C-81EE-5CBD83B31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599" y="3648615"/>
            <a:ext cx="3844412" cy="160918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40DE0C8-6480-4A17-A026-2166EAC02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7" y="4648855"/>
            <a:ext cx="2057246" cy="60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31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ijdelijke aanduiding voor afbeelding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0" t="17780" r="32374" b="1"/>
          <a:stretch/>
        </p:blipFill>
        <p:spPr bwMode="auto">
          <a:xfrm>
            <a:off x="8735449" y="2827833"/>
            <a:ext cx="3120000" cy="312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2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55339" y="2827833"/>
            <a:ext cx="3120000" cy="31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nl-NL" sz="106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674475" y="1646495"/>
            <a:ext cx="11180975" cy="440827"/>
          </a:xfrm>
        </p:spPr>
        <p:txBody>
          <a:bodyPr/>
          <a:lstStyle>
            <a:lvl1pPr marL="0" indent="0">
              <a:lnSpc>
                <a:spcPts val="2667"/>
              </a:lnSpc>
              <a:buFont typeface="Arial" panose="020B0604020202020204" pitchFamily="34" charset="0"/>
              <a:buNone/>
              <a:defRPr sz="2133"/>
            </a:lvl1pPr>
            <a:lvl2pPr marL="929194" indent="0">
              <a:lnSpc>
                <a:spcPts val="2667"/>
              </a:lnSpc>
              <a:buNone/>
              <a:defRPr sz="2133"/>
            </a:lvl2pPr>
            <a:lvl3pPr marL="2080631" indent="0">
              <a:lnSpc>
                <a:spcPts val="2667"/>
              </a:lnSpc>
              <a:buNone/>
              <a:defRPr sz="2133"/>
            </a:lvl3pPr>
            <a:lvl4pPr marL="3109305" indent="0">
              <a:lnSpc>
                <a:spcPts val="2667"/>
              </a:lnSpc>
              <a:buNone/>
              <a:defRPr sz="2133"/>
            </a:lvl4pPr>
            <a:lvl5pPr marL="4070249" indent="0">
              <a:lnSpc>
                <a:spcPts val="2667"/>
              </a:lnSpc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50" y="1155700"/>
            <a:ext cx="643201" cy="321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09" y="2825750"/>
            <a:ext cx="3122084" cy="312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67" y="2825750"/>
            <a:ext cx="3122084" cy="312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267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657600" y="1824000"/>
            <a:ext cx="11198400" cy="4123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50" y="1155700"/>
            <a:ext cx="643201" cy="3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9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48800" y="224384"/>
            <a:ext cx="5088000" cy="12571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31167" y="224477"/>
            <a:ext cx="5726400" cy="5725473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672000" y="1824001"/>
            <a:ext cx="5165381" cy="412263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822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Presentation_ Title and Content -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E3CA-DCF2-4A3D-ABFC-93639B37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3538C-BBC2-41C3-AE24-DFC4157996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1603" y="1484673"/>
            <a:ext cx="11066983" cy="4565199"/>
          </a:xfrm>
        </p:spPr>
        <p:txBody>
          <a:bodyPr/>
          <a:lstStyle>
            <a:lvl1pPr marL="171446" indent="-171446">
              <a:lnSpc>
                <a:spcPct val="114000"/>
              </a:lnSpc>
              <a:buFont typeface="Wingdings" panose="05000000000000000000" pitchFamily="2" charset="2"/>
              <a:buChar char="§"/>
              <a:defRPr sz="2800"/>
            </a:lvl1pPr>
            <a:lvl2pPr>
              <a:lnSpc>
                <a:spcPct val="114000"/>
              </a:lnSpc>
              <a:defRPr sz="2400"/>
            </a:lvl2pPr>
            <a:lvl3pPr marL="857229" indent="-171446">
              <a:lnSpc>
                <a:spcPct val="114000"/>
              </a:lnSpc>
              <a:buFont typeface="Wingdings" panose="05000000000000000000" pitchFamily="2" charset="2"/>
              <a:buChar char="ü"/>
              <a:defRPr sz="2000"/>
            </a:lvl3pPr>
            <a:lvl4pPr marL="1200121" indent="-171446">
              <a:lnSpc>
                <a:spcPct val="114000"/>
              </a:lnSpc>
              <a:buFont typeface="Wingdings" panose="05000000000000000000" pitchFamily="2" charset="2"/>
              <a:buChar char="Ø"/>
              <a:defRPr sz="1800"/>
            </a:lvl4pPr>
            <a:lvl5pPr marL="1543012" indent="-171446">
              <a:lnSpc>
                <a:spcPct val="114000"/>
              </a:lnSpc>
              <a:buFont typeface="Wingdings" panose="05000000000000000000" pitchFamily="2" charset="2"/>
              <a:buChar char="Ø"/>
              <a:defRPr sz="1600"/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5D713F-A53D-41CA-B3A3-C17A86366299}"/>
              </a:ext>
            </a:extLst>
          </p:cNvPr>
          <p:cNvSpPr/>
          <p:nvPr userDrawn="1"/>
        </p:nvSpPr>
        <p:spPr>
          <a:xfrm>
            <a:off x="0" y="6184490"/>
            <a:ext cx="12192000" cy="673510"/>
          </a:xfrm>
          <a:prstGeom prst="rect">
            <a:avLst/>
          </a:prstGeom>
          <a:solidFill>
            <a:srgbClr val="34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F73CDC7F-745F-4DDD-9FC8-BBA3BA92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2" y="6323757"/>
            <a:ext cx="2057247" cy="39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2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533A3-ED75-46F6-AD50-B4A0D9A12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4644-5F39-409A-B322-1C7B5122D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B54DF-92CD-4422-B484-73DCBD36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1E5-0B27-47A0-B8BE-A41BC97BDA1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1EFB-7771-4B93-A170-5157E1EA8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6CD11-7CCA-4841-9697-993E2BEE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3052-E3CD-403E-A1E4-6E4CC59CF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B087-2B42-4BC3-84E8-321FAD50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82B4B-EA56-446C-8D66-40CFDCBD4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626B6-A596-41FA-A6A0-76013600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1E5-0B27-47A0-B8BE-A41BC97BDA1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E5A74-600F-410D-8F6C-821B0A9F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805EA-7488-4915-8974-D5B41D4A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3052-E3CD-403E-A1E4-6E4CC59CF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32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7AC5E-827F-4967-820D-955DFB26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32CA5-95CB-41E2-BA06-2B437C8C1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05B07-D77D-42C6-9D2B-6EFE3EDFD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E009C-7D6B-49CD-8A01-1542C0C0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1E5-0B27-47A0-B8BE-A41BC97BDA1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ACA1E-1967-4678-AF2A-37B6576F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C7A40-56B7-428D-A2AD-EDA75CF7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3052-E3CD-403E-A1E4-6E4CC59CF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34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2D8E-1E24-478A-9E6F-2879FB1C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C8358-9CCA-49A8-842C-6FBDB51FB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FA400-FD6A-437D-942A-D1C28E626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120C3-883E-43AA-9188-40A63C605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ABF62A-5223-4929-B993-33EBD0F89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95E1C-90A8-438E-9068-201134F2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1E5-0B27-47A0-B8BE-A41BC97BDA1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D1D5AB-9C44-44F7-8845-1B594BD7A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DEF6E-D341-4462-A573-77235226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3052-E3CD-403E-A1E4-6E4CC59CF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2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D1AB-CC8A-49EC-BB4D-D4F9BC92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B5531-2A2D-47CF-B6A5-CA0F1C2B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1E5-0B27-47A0-B8BE-A41BC97BDA1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ADDE7-E65F-41F1-BC74-F66A0550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4B800-08D0-49B7-8E1F-9D80B8CB0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3052-E3CD-403E-A1E4-6E4CC59CF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4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3B0DB-C189-4A1B-B82F-54F63404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1E5-0B27-47A0-B8BE-A41BC97BDA1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6626D-20B1-43B3-9FDB-A631B283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4D476-FB5B-4C7E-A3F6-6665F0981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3052-E3CD-403E-A1E4-6E4CC59CF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1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5D45-BBF2-47C3-B8AF-B05CEB4F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FD61D-166B-47E4-9193-D4CC9C001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4051F-D9A0-4FAF-86FB-AD62930A7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5DF2D-745F-4C44-B8A7-8F227194F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1E5-0B27-47A0-B8BE-A41BC97BDA1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4F74-BA51-4133-976F-CC80C745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77B41-AFEA-429F-8079-7FF12BF5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3052-E3CD-403E-A1E4-6E4CC59CF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62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6CF7-D4D2-42F8-AE60-6B6F90B6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75A509-259F-4546-8F13-869DB574C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0E3DB-6A94-4F47-B4C0-BA7D978AA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3A841-3180-4EFE-AE70-D52EE7D7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81E5-0B27-47A0-B8BE-A41BC97BDA1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9980C-EDEF-4755-81FF-4EBCC88F4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C613B-3A7E-4752-8335-FAC831C4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3052-E3CD-403E-A1E4-6E4CC59CF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42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1711-8F1C-4EF0-A03C-76A85EC2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60274-7D76-4E13-909A-F9F91EB33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4E8E6-D3B2-4731-90E5-A38F0031B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181E5-0B27-47A0-B8BE-A41BC97BDA16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6DBD9-46FE-4D3B-836B-05719D2E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D8185-1101-4208-92B1-401507F14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73052-E3CD-403E-A1E4-6E4CC59CF7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5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748800" y="224384"/>
            <a:ext cx="11107200" cy="705713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662622" y="1824000"/>
            <a:ext cx="11192829" cy="41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4"/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11284800" y="6364800"/>
            <a:ext cx="624000" cy="164251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 algn="r">
              <a:lnSpc>
                <a:spcPts val="1200"/>
              </a:lnSpc>
              <a:defRPr lang="nl-NL" sz="1067" smtClean="0">
                <a:latin typeface="Verdana" pitchFamily="34" charset="0"/>
              </a:defRPr>
            </a:lvl1pPr>
          </a:lstStyle>
          <a:p>
            <a:fld id="{F25965E0-7062-474C-8671-DB3A3CE669B0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3" name="Afbeelding 2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7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9" r:id="rId4"/>
  </p:sldLayoutIdLst>
  <p:hf hdr="0" ftr="0" dt="0"/>
  <p:txStyles>
    <p:titleStyle>
      <a:lvl1pPr algn="l" rtl="0" eaLnBrk="1" fontAlgn="base" hangingPunct="1">
        <a:lnSpc>
          <a:spcPts val="4267"/>
        </a:lnSpc>
        <a:spcBef>
          <a:spcPct val="0"/>
        </a:spcBef>
        <a:spcAft>
          <a:spcPct val="0"/>
        </a:spcAft>
        <a:defRPr sz="3467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lnSpc>
          <a:spcPts val="5333"/>
        </a:lnSpc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lnSpc>
          <a:spcPts val="5333"/>
        </a:lnSpc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lnSpc>
          <a:spcPts val="5333"/>
        </a:lnSpc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lnSpc>
          <a:spcPts val="5333"/>
        </a:lnSpc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Verdana" pitchFamily="34" charset="0"/>
        </a:defRPr>
      </a:lvl5pPr>
      <a:lvl6pPr marL="609585" algn="l" rtl="0" eaLnBrk="1" fontAlgn="base" hangingPunct="1">
        <a:lnSpc>
          <a:spcPts val="5333"/>
        </a:lnSpc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Verdana" pitchFamily="34" charset="0"/>
        </a:defRPr>
      </a:lvl6pPr>
      <a:lvl7pPr marL="1219170" algn="l" rtl="0" eaLnBrk="1" fontAlgn="base" hangingPunct="1">
        <a:lnSpc>
          <a:spcPts val="5333"/>
        </a:lnSpc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Verdana" pitchFamily="34" charset="0"/>
        </a:defRPr>
      </a:lvl7pPr>
      <a:lvl8pPr marL="1828754" algn="l" rtl="0" eaLnBrk="1" fontAlgn="base" hangingPunct="1">
        <a:lnSpc>
          <a:spcPts val="5333"/>
        </a:lnSpc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Verdana" pitchFamily="34" charset="0"/>
        </a:defRPr>
      </a:lvl8pPr>
      <a:lvl9pPr marL="2438339" algn="l" rtl="0" eaLnBrk="1" fontAlgn="base" hangingPunct="1">
        <a:lnSpc>
          <a:spcPts val="5333"/>
        </a:lnSpc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Verdana" pitchFamily="34" charset="0"/>
        </a:defRPr>
      </a:lvl9pPr>
    </p:titleStyle>
    <p:bodyStyle>
      <a:lvl1pPr marL="336542" indent="-336542" algn="l" rtl="0" eaLnBrk="1" fontAlgn="base" hangingPunct="1">
        <a:lnSpc>
          <a:spcPts val="3200"/>
        </a:lnSpc>
        <a:spcBef>
          <a:spcPts val="1467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4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1310185" indent="-380990" algn="l" rtl="0" eaLnBrk="1" fontAlgn="base" hangingPunct="1">
        <a:lnSpc>
          <a:spcPts val="3200"/>
        </a:lnSpc>
        <a:spcBef>
          <a:spcPts val="12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4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2506071" indent="-425440" algn="l" rtl="0" eaLnBrk="1" fontAlgn="base" hangingPunct="1">
        <a:lnSpc>
          <a:spcPts val="3200"/>
        </a:lnSpc>
        <a:spcBef>
          <a:spcPts val="1200"/>
        </a:spcBef>
        <a:spcAft>
          <a:spcPct val="0"/>
        </a:spcAft>
        <a:buSzPct val="115000"/>
        <a:buFont typeface="Verdana" pitchFamily="34" charset="0"/>
        <a:buChar char="●"/>
        <a:defRPr sz="24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3589777" indent="-480472" algn="l" rtl="0" eaLnBrk="1" fontAlgn="base" hangingPunct="1">
        <a:lnSpc>
          <a:spcPts val="3200"/>
        </a:lnSpc>
        <a:spcBef>
          <a:spcPts val="1200"/>
        </a:spcBef>
        <a:spcAft>
          <a:spcPct val="0"/>
        </a:spcAft>
        <a:buSzPct val="115000"/>
        <a:buFont typeface="Verdana" pitchFamily="34" charset="0"/>
        <a:buChar char="●"/>
        <a:defRPr sz="24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4540137" indent="-469888" algn="l" rtl="0" eaLnBrk="1" fontAlgn="base" hangingPunct="1">
        <a:lnSpc>
          <a:spcPts val="3200"/>
        </a:lnSpc>
        <a:spcBef>
          <a:spcPts val="1200"/>
        </a:spcBef>
        <a:spcAft>
          <a:spcPct val="0"/>
        </a:spcAft>
        <a:buSzPct val="115000"/>
        <a:buFont typeface="Verdana" pitchFamily="34" charset="0"/>
        <a:buChar char="●"/>
        <a:defRPr sz="24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rngupta.wixsite.com/data-at-wcdi/general-5" TargetMode="External"/><Relationship Id="rId3" Type="http://schemas.openxmlformats.org/officeDocument/2006/relationships/hyperlink" Target="https://arngupta.wixsite.com/data-at-wcdi" TargetMode="External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hyperlink" Target="https://2b8df350-d2a5-407c-b0c0-27266764052d.filesusr.com/ugd/af0354_278f98ca9f6c43319c7b59fb6cf52b5c.pdf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arngupta.wixsite.com/data-at-wcdi/general-clea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tranet.wur.nl/umbraco/en/news/towards-better-data-sharing/0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883624-9AAB-4AE3-A33E-676140420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3" y="3122712"/>
            <a:ext cx="10783382" cy="2387600"/>
          </a:xfrm>
          <a:noFill/>
        </p:spPr>
        <p:txBody>
          <a:bodyPr>
            <a:noAutofit/>
          </a:bodyPr>
          <a:lstStyle/>
          <a:p>
            <a:br>
              <a:rPr lang="en-GB" sz="3800" b="1">
                <a:latin typeface="Verdana"/>
              </a:rPr>
            </a:br>
            <a:r>
              <a:rPr lang="en-GB" sz="3800" b="1">
                <a:solidFill>
                  <a:schemeClr val="accent6"/>
                </a:solidFill>
                <a:latin typeface="Verdana"/>
                <a:ea typeface="Verdana"/>
              </a:rPr>
              <a:t>Data Management </a:t>
            </a:r>
            <a:br>
              <a:rPr lang="en-GB" sz="3800" b="1">
                <a:solidFill>
                  <a:schemeClr val="accent6"/>
                </a:solidFill>
                <a:latin typeface="Verdana"/>
                <a:ea typeface="Verdana"/>
              </a:rPr>
            </a:br>
            <a:r>
              <a:rPr lang="en-GB" sz="3800" b="1">
                <a:solidFill>
                  <a:schemeClr val="accent6"/>
                </a:solidFill>
                <a:latin typeface="Verdana"/>
                <a:ea typeface="Verdana"/>
              </a:rPr>
              <a:t>at WCDI</a:t>
            </a:r>
            <a:br>
              <a:rPr lang="en-GB" sz="3800" b="1">
                <a:latin typeface="Verdana"/>
              </a:rPr>
            </a:br>
            <a:br>
              <a:rPr lang="en-GB" sz="3800" b="1">
                <a:latin typeface="Verdana"/>
              </a:rPr>
            </a:br>
            <a:endParaRPr lang="en-GB" sz="3800">
              <a:cs typeface="Verdana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9EA50B9-8E1D-41E3-979B-35B2D4A3E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2" y="5411816"/>
            <a:ext cx="8608507" cy="1138407"/>
          </a:xfrm>
          <a:solidFill>
            <a:schemeClr val="bg1">
              <a:alpha val="84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  <a:cs typeface="Arabic Typesetting" panose="020B0604020202020204" pitchFamily="66" charset="-78"/>
              </a:rPr>
              <a:t>FAIR data management of WCDI data Project</a:t>
            </a:r>
          </a:p>
          <a:p>
            <a:r>
              <a:rPr lang="en-GB" b="1">
                <a:latin typeface="Verdana" panose="020B0604030504040204" pitchFamily="34" charset="0"/>
                <a:ea typeface="Verdana" panose="020B0604030504040204" pitchFamily="34" charset="0"/>
                <a:cs typeface="Arabic Typesetting" panose="020B0604020202020204" pitchFamily="66" charset="-78"/>
              </a:rPr>
              <a:t>February 2024</a:t>
            </a:r>
          </a:p>
        </p:txBody>
      </p:sp>
      <p:pic>
        <p:nvPicPr>
          <p:cNvPr id="5" name="Picture 4" descr="A picture containing text, outdoor, sign, night sky&#10;&#10;Description automatically generated">
            <a:extLst>
              <a:ext uri="{FF2B5EF4-FFF2-40B4-BE49-F238E27FC236}">
                <a16:creationId xmlns:a16="http://schemas.microsoft.com/office/drawing/2014/main" id="{CDBAFEDD-A2B0-424A-838D-862551339D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23" y="2270249"/>
            <a:ext cx="3240579" cy="25662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B4C856-591D-4CB1-ACD6-B5F1F2BA1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604" y="3984004"/>
            <a:ext cx="2566219" cy="2566219"/>
          </a:xfrm>
          <a:prstGeom prst="rect">
            <a:avLst/>
          </a:prstGeom>
          <a:effectLst>
            <a:glow rad="228600">
              <a:schemeClr val="accent1"/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F01C7A-0575-CF73-06F7-56CE1E757266}"/>
              </a:ext>
            </a:extLst>
          </p:cNvPr>
          <p:cNvSpPr txBox="1"/>
          <p:nvPr/>
        </p:nvSpPr>
        <p:spPr>
          <a:xfrm>
            <a:off x="9867581" y="6550223"/>
            <a:ext cx="2324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>
                <a:solidFill>
                  <a:schemeClr val="bg1"/>
                </a:solidFill>
              </a:rPr>
              <a:t>Image courtesy: Noun project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CC6818-DAF3-842A-16FD-21B254A413B8}"/>
              </a:ext>
            </a:extLst>
          </p:cNvPr>
          <p:cNvSpPr txBox="1"/>
          <p:nvPr/>
        </p:nvSpPr>
        <p:spPr>
          <a:xfrm>
            <a:off x="0" y="-2658133"/>
            <a:ext cx="12192000" cy="555312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GB" sz="280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-----------</a:t>
            </a:r>
            <a:endParaRPr lang="en-US" sz="280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370643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7C1FC0-DE7B-FED7-41CC-7489A458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What to expect today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8C5A65-6BCE-864F-0683-3D23A171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08" y="1671144"/>
            <a:ext cx="9622016" cy="370874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GB" sz="2200" b="1"/>
              <a:t>Part I – basics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en-GB" sz="2200"/>
              <a:t> WCDI  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en-US" sz="2200"/>
              <a:t> Quick recap on work done by WCDI Data Stewards</a:t>
            </a:r>
          </a:p>
          <a:p>
            <a:pPr marL="0" indent="0">
              <a:lnSpc>
                <a:spcPts val="3200"/>
              </a:lnSpc>
              <a:spcBef>
                <a:spcPts val="1800"/>
              </a:spcBef>
              <a:buNone/>
            </a:pPr>
            <a:r>
              <a:rPr lang="en-US" sz="2200" b="1"/>
              <a:t>Part II – FAIR data management of WCDI data</a:t>
            </a:r>
            <a:r>
              <a:rPr lang="en-US" sz="2200"/>
              <a:t> </a:t>
            </a: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en-US" sz="2200"/>
              <a:t> </a:t>
            </a:r>
            <a:r>
              <a:rPr lang="de-DE" sz="2200" err="1"/>
              <a:t>Aim</a:t>
            </a:r>
            <a:endParaRPr lang="de-DE" sz="2200"/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de-DE" sz="2200"/>
              <a:t> </a:t>
            </a:r>
            <a:r>
              <a:rPr lang="de-DE" sz="2200" err="1"/>
              <a:t>Relevance</a:t>
            </a:r>
            <a:endParaRPr lang="de-DE" sz="2200"/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en-US" sz="2000" b="1"/>
          </a:p>
          <a:p>
            <a:pPr marL="929195" lvl="1" indent="0">
              <a:lnSpc>
                <a:spcPts val="3200"/>
              </a:lnSpc>
              <a:spcBef>
                <a:spcPts val="0"/>
              </a:spcBef>
              <a:buNone/>
            </a:pPr>
            <a:endParaRPr lang="en-US" sz="20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49935F-99C4-932C-39F6-2DC609A430FF}"/>
              </a:ext>
            </a:extLst>
          </p:cNvPr>
          <p:cNvSpPr/>
          <p:nvPr/>
        </p:nvSpPr>
        <p:spPr>
          <a:xfrm>
            <a:off x="8231353" y="1513000"/>
            <a:ext cx="3886200" cy="385638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49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B68D-01EC-C8D2-F11D-951AAD9C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WCDI</a:t>
            </a:r>
            <a:r>
              <a:rPr lang="en-US"/>
              <a:t>: In a nutshell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BD499-9E55-A930-7A11-51A9B16E2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08" y="1146400"/>
            <a:ext cx="11066983" cy="4565199"/>
          </a:xfrm>
        </p:spPr>
        <p:txBody>
          <a:bodyPr/>
          <a:lstStyle/>
          <a:p>
            <a:pPr>
              <a:spcBef>
                <a:spcPts val="1800"/>
              </a:spcBef>
              <a:buClr>
                <a:srgbClr val="005172"/>
              </a:buClr>
            </a:pPr>
            <a:r>
              <a:rPr lang="en-US" sz="2400"/>
              <a:t> </a:t>
            </a:r>
            <a:r>
              <a:rPr lang="en-US" sz="2200"/>
              <a:t>One of the nine research institutes of WR - </a:t>
            </a:r>
            <a:r>
              <a:rPr lang="en-US" sz="2200" b="1">
                <a:solidFill>
                  <a:srgbClr val="34B233"/>
                </a:solidFill>
              </a:rPr>
              <a:t>82 FTEs</a:t>
            </a:r>
          </a:p>
          <a:p>
            <a:pPr>
              <a:spcBef>
                <a:spcPts val="1800"/>
              </a:spcBef>
              <a:buClr>
                <a:srgbClr val="005172"/>
              </a:buClr>
            </a:pPr>
            <a:r>
              <a:rPr lang="en-US" sz="2200"/>
              <a:t> </a:t>
            </a:r>
            <a:r>
              <a:rPr lang="en-US" sz="2200" b="1">
                <a:solidFill>
                  <a:srgbClr val="34B233"/>
                </a:solidFill>
              </a:rPr>
              <a:t>Key roles</a:t>
            </a:r>
            <a:r>
              <a:rPr lang="en-US" sz="2200"/>
              <a:t>: Project Management, Applied research, Education</a:t>
            </a:r>
          </a:p>
          <a:p>
            <a:pPr>
              <a:spcBef>
                <a:spcPts val="1800"/>
              </a:spcBef>
              <a:buClr>
                <a:srgbClr val="005172"/>
              </a:buClr>
            </a:pPr>
            <a:r>
              <a:rPr lang="en-US" sz="2200"/>
              <a:t> </a:t>
            </a:r>
            <a:r>
              <a:rPr lang="en-US" sz="2200" b="1">
                <a:solidFill>
                  <a:srgbClr val="34B233"/>
                </a:solidFill>
              </a:rPr>
              <a:t>Working fields and expertise</a:t>
            </a:r>
            <a:r>
              <a:rPr lang="en-US" sz="2200"/>
              <a:t>: Environment, Livestock, Global One Health, Economics, Agronomy, (</a:t>
            </a:r>
            <a:r>
              <a:rPr lang="en-US" sz="2200" err="1"/>
              <a:t>Agro</a:t>
            </a:r>
            <a:r>
              <a:rPr lang="en-US" sz="2200"/>
              <a:t>)biodiversity, Plant Genetic Resources, Aquaculture, Climate Change, M&amp;E.</a:t>
            </a:r>
          </a:p>
          <a:p>
            <a:pPr>
              <a:spcBef>
                <a:spcPts val="1800"/>
              </a:spcBef>
              <a:buClr>
                <a:srgbClr val="005172"/>
              </a:buClr>
            </a:pPr>
            <a:r>
              <a:rPr lang="en-US" sz="2200"/>
              <a:t> Work focused on the context of </a:t>
            </a:r>
            <a:r>
              <a:rPr lang="en-US" sz="2200" b="1">
                <a:solidFill>
                  <a:srgbClr val="34B233"/>
                </a:solidFill>
              </a:rPr>
              <a:t>Food Systems Transformations </a:t>
            </a:r>
            <a:r>
              <a:rPr lang="en-US" sz="2200"/>
              <a:t>in the </a:t>
            </a:r>
            <a:r>
              <a:rPr lang="en-US" sz="2200" b="1">
                <a:solidFill>
                  <a:srgbClr val="34B233"/>
                </a:solidFill>
              </a:rPr>
              <a:t>Global South </a:t>
            </a:r>
            <a:r>
              <a:rPr lang="en-US" sz="2200"/>
              <a:t>with a wide range of national, regional, and international partners.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46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1F2047-FE51-44C7-A999-D8245A81E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600" y="800772"/>
            <a:ext cx="11198400" cy="5371428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GB" sz="2200" b="1">
                <a:solidFill>
                  <a:schemeClr val="tx2"/>
                </a:solidFill>
              </a:rPr>
              <a:t>Survey among WCDI colleagues </a:t>
            </a:r>
            <a:r>
              <a:rPr lang="en-GB" sz="2200"/>
              <a:t>to understand the type of data currently collected at WCDI.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GB" sz="2200"/>
              <a:t>Drafted the </a:t>
            </a:r>
            <a:r>
              <a:rPr lang="en-GB" sz="2200" b="1">
                <a:solidFill>
                  <a:srgbClr val="34B133"/>
                </a:solidFill>
              </a:rPr>
              <a:t>WCDI Data Management Protocol </a:t>
            </a:r>
            <a:r>
              <a:rPr lang="en-GB" sz="2200"/>
              <a:t>following the WUR template.</a:t>
            </a:r>
            <a:endParaRPr lang="en-GB" sz="2200" b="1">
              <a:solidFill>
                <a:srgbClr val="34B133"/>
              </a:solidFill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GB" sz="2200"/>
              <a:t>Drafted </a:t>
            </a:r>
            <a:r>
              <a:rPr lang="en-GB" sz="2200" b="1">
                <a:solidFill>
                  <a:srgbClr val="34B133"/>
                </a:solidFill>
              </a:rPr>
              <a:t>Data Sharing Guidelines </a:t>
            </a:r>
            <a:r>
              <a:rPr lang="en-GB" sz="2200"/>
              <a:t>for projects with many</a:t>
            </a:r>
            <a:br>
              <a:rPr lang="en-GB" sz="2200"/>
            </a:br>
            <a:r>
              <a:rPr lang="en-GB" sz="2200"/>
              <a:t>partners generating data.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GB" sz="2200"/>
              <a:t>Shared </a:t>
            </a:r>
            <a:r>
              <a:rPr lang="en-GB" sz="2200" b="1">
                <a:solidFill>
                  <a:srgbClr val="34B133"/>
                </a:solidFill>
              </a:rPr>
              <a:t>Good Data Practices </a:t>
            </a:r>
            <a:r>
              <a:rPr lang="en-GB" sz="2200"/>
              <a:t>in intranet.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GB" sz="2200">
                <a:solidFill>
                  <a:srgbClr val="005172"/>
                </a:solidFill>
              </a:rPr>
              <a:t>Prepared a </a:t>
            </a:r>
            <a:r>
              <a:rPr lang="en-GB" sz="2200"/>
              <a:t>“what to do with data” </a:t>
            </a:r>
            <a:r>
              <a:rPr lang="en-GB" sz="2200" b="1">
                <a:solidFill>
                  <a:srgbClr val="34B233"/>
                </a:solidFill>
              </a:rPr>
              <a:t>Workflow-Chart</a:t>
            </a:r>
            <a:r>
              <a:rPr lang="en-GB" sz="2200"/>
              <a:t>.</a:t>
            </a:r>
            <a:r>
              <a:rPr lang="en-GB" sz="2200" b="1">
                <a:solidFill>
                  <a:srgbClr val="34B233"/>
                </a:solidFill>
              </a:rPr>
              <a:t> </a:t>
            </a:r>
            <a:endParaRPr lang="en-GB" sz="2200"/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GB" sz="2200"/>
              <a:t>Series of seminars for WCDI staff to familiarize and adopt the WUR </a:t>
            </a:r>
            <a:r>
              <a:rPr lang="en-GB" sz="2200" b="1">
                <a:solidFill>
                  <a:srgbClr val="34B133"/>
                </a:solidFill>
              </a:rPr>
              <a:t>Data Management Plan </a:t>
            </a:r>
            <a:r>
              <a:rPr lang="en-GB" sz="2200">
                <a:solidFill>
                  <a:srgbClr val="004870"/>
                </a:solidFill>
              </a:rPr>
              <a:t>in their projects</a:t>
            </a:r>
            <a:r>
              <a:rPr lang="en-GB" sz="2200"/>
              <a:t>.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GB" sz="2200"/>
              <a:t>Bundled everything in an </a:t>
            </a:r>
            <a:r>
              <a:rPr lang="en-GB" sz="2200" b="1">
                <a:solidFill>
                  <a:srgbClr val="34B2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Portal</a:t>
            </a:r>
            <a:r>
              <a:rPr lang="en-GB" sz="2200"/>
              <a:t>.</a:t>
            </a:r>
            <a:endParaRPr lang="en-GB" sz="2200" b="1">
              <a:solidFill>
                <a:srgbClr val="34B133"/>
              </a:solidFill>
            </a:endParaRPr>
          </a:p>
          <a:p>
            <a:pPr>
              <a:lnSpc>
                <a:spcPts val="3000"/>
              </a:lnSpc>
            </a:pPr>
            <a:endParaRPr lang="en-GB" sz="2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7ECDCE-D8BF-46FF-A716-10F3D460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0" y="53253"/>
            <a:ext cx="11107200" cy="705713"/>
          </a:xfrm>
        </p:spPr>
        <p:txBody>
          <a:bodyPr/>
          <a:lstStyle/>
          <a:p>
            <a:r>
              <a:rPr lang="en-GB" sz="3200" b="1"/>
              <a:t>Quick recap</a:t>
            </a:r>
            <a:r>
              <a:rPr lang="en-GB" sz="3200"/>
              <a:t>: Work done so far (2022-2023)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1F9A9-7694-4B65-8A2C-79059AB74F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4</a:t>
            </a:fld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9DA7D8-BCB8-4258-B087-4469E3390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781" y="0"/>
            <a:ext cx="1108921" cy="1108921"/>
          </a:xfrm>
          <a:prstGeom prst="rect">
            <a:avLst/>
          </a:prstGeom>
        </p:spPr>
      </p:pic>
      <p:pic>
        <p:nvPicPr>
          <p:cNvPr id="6" name="Graphic 5" descr="Link with solid fill">
            <a:hlinkClick r:id="rId5"/>
            <a:extLst>
              <a:ext uri="{FF2B5EF4-FFF2-40B4-BE49-F238E27FC236}">
                <a16:creationId xmlns:a16="http://schemas.microsoft.com/office/drawing/2014/main" id="{2AC6E9B0-64E6-9C79-B158-940F4FBA92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0600" y="5128591"/>
            <a:ext cx="536713" cy="536713"/>
          </a:xfrm>
          <a:prstGeom prst="rect">
            <a:avLst/>
          </a:prstGeom>
        </p:spPr>
      </p:pic>
      <p:pic>
        <p:nvPicPr>
          <p:cNvPr id="7" name="Graphic 6" descr="Link with solid fill">
            <a:hlinkClick r:id="rId8"/>
            <a:extLst>
              <a:ext uri="{FF2B5EF4-FFF2-40B4-BE49-F238E27FC236}">
                <a16:creationId xmlns:a16="http://schemas.microsoft.com/office/drawing/2014/main" id="{34775083-7D50-386A-2D20-5E96CDC698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6930" y="3486486"/>
            <a:ext cx="536713" cy="536713"/>
          </a:xfrm>
          <a:prstGeom prst="rect">
            <a:avLst/>
          </a:prstGeom>
        </p:spPr>
      </p:pic>
      <p:pic>
        <p:nvPicPr>
          <p:cNvPr id="8" name="Graphic 7" descr="Link with solid fill">
            <a:hlinkClick r:id="rId9"/>
            <a:extLst>
              <a:ext uri="{FF2B5EF4-FFF2-40B4-BE49-F238E27FC236}">
                <a16:creationId xmlns:a16="http://schemas.microsoft.com/office/drawing/2014/main" id="{710755A4-4496-F3D4-A9CB-629C462E78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48087" y="1667625"/>
            <a:ext cx="536713" cy="5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66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6BEE5E-CDC4-41A8-A916-0A4C9BC6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00" y="0"/>
            <a:ext cx="11107200" cy="698596"/>
          </a:xfrm>
        </p:spPr>
        <p:txBody>
          <a:bodyPr/>
          <a:lstStyle/>
          <a:p>
            <a:r>
              <a:rPr lang="en-GB" sz="3200" b="1"/>
              <a:t>Quick recap</a:t>
            </a:r>
            <a:r>
              <a:rPr lang="en-GB" sz="3200"/>
              <a:t>:</a:t>
            </a:r>
            <a:r>
              <a:rPr lang="en-GB" sz="3200" b="1"/>
              <a:t> </a:t>
            </a:r>
            <a:r>
              <a:rPr lang="en-GB" sz="3200"/>
              <a:t>Products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600B5-70C9-41A3-9B19-BD3424D366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5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CAE269-8831-4D09-A543-813506B89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841"/>
          <a:stretch/>
        </p:blipFill>
        <p:spPr>
          <a:xfrm>
            <a:off x="431689" y="1114390"/>
            <a:ext cx="2558124" cy="29577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3D01F8-A8B2-4A65-900A-01920432B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975" y="672314"/>
            <a:ext cx="2723362" cy="3100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73274C-846E-4630-865F-6F9287CA9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862" y="397687"/>
            <a:ext cx="4229100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CB64AE-2BFA-4159-A048-8B42B4FC31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359" b="36785"/>
          <a:stretch/>
        </p:blipFill>
        <p:spPr>
          <a:xfrm>
            <a:off x="114045" y="4187350"/>
            <a:ext cx="3884442" cy="1998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F6C10F-06BE-4579-9BE3-F4151A7B0F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034"/>
          <a:stretch/>
        </p:blipFill>
        <p:spPr>
          <a:xfrm>
            <a:off x="6719809" y="2544290"/>
            <a:ext cx="2947411" cy="2583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hthoek 16">
            <a:extLst>
              <a:ext uri="{FF2B5EF4-FFF2-40B4-BE49-F238E27FC236}">
                <a16:creationId xmlns:a16="http://schemas.microsoft.com/office/drawing/2014/main" id="{DE306402-1AAE-DEAE-287C-F7E2A67840A9}"/>
              </a:ext>
            </a:extLst>
          </p:cNvPr>
          <p:cNvSpPr/>
          <p:nvPr/>
        </p:nvSpPr>
        <p:spPr>
          <a:xfrm>
            <a:off x="4171968" y="5394819"/>
            <a:ext cx="7736832" cy="11345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200">
                <a:solidFill>
                  <a:srgbClr val="FFFFFF"/>
                </a:solidFill>
                <a:latin typeface="Verdana"/>
              </a:rPr>
              <a:t>And many more important and useful resources available at the WUR Research Data Management web pages.</a:t>
            </a:r>
            <a:endParaRPr lang="nl-NL" sz="2200">
              <a:solidFill>
                <a:srgbClr val="005172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2489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ABF54D-92B9-48A6-85C9-F88757506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533" y="1002977"/>
            <a:ext cx="6640085" cy="577551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200"/>
              <a:t>WCDI / SSG handles some unique</a:t>
            </a:r>
            <a:br>
              <a:rPr lang="en-GB" sz="2200"/>
            </a:br>
            <a:r>
              <a:rPr lang="en-GB" sz="2200"/>
              <a:t>type of data.</a:t>
            </a:r>
          </a:p>
          <a:p>
            <a:pPr>
              <a:spcBef>
                <a:spcPts val="1200"/>
              </a:spcBef>
            </a:pPr>
            <a:r>
              <a:rPr lang="en-GB" sz="22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WCDI works with large volumes of research and non-research data stored</a:t>
            </a:r>
            <a:br>
              <a:rPr lang="en-GB" sz="22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2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different formats and locations </a:t>
            </a:r>
            <a:br>
              <a:rPr lang="en-GB" sz="22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2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(locally, Teams, cloud), inside and</a:t>
            </a:r>
            <a:br>
              <a:rPr lang="en-GB" sz="22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2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outside W-drive.</a:t>
            </a:r>
            <a:endParaRPr lang="en-GB" sz="2200"/>
          </a:p>
          <a:p>
            <a:pPr>
              <a:spcBef>
                <a:spcPts val="1200"/>
              </a:spcBef>
            </a:pPr>
            <a:r>
              <a:rPr lang="en-GB" sz="2200"/>
              <a:t>Qualitative and quantitative data such</a:t>
            </a:r>
            <a:br>
              <a:rPr lang="en-GB" sz="2200"/>
            </a:br>
            <a:r>
              <a:rPr lang="en-GB" sz="2200"/>
              <a:t>as surveys, audio/video files</a:t>
            </a:r>
            <a:br>
              <a:rPr lang="en-GB" sz="2200"/>
            </a:br>
            <a:r>
              <a:rPr lang="en-GB" sz="2200"/>
              <a:t>(interviews), curated course materials.</a:t>
            </a:r>
          </a:p>
          <a:p>
            <a:pPr>
              <a:spcBef>
                <a:spcPts val="1200"/>
              </a:spcBef>
            </a:pPr>
            <a:r>
              <a:rPr lang="en-GB" sz="2200"/>
              <a:t>Needs to be handled differently.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BA87A3-CCED-43AE-8A24-EBD27759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00" y="224384"/>
            <a:ext cx="11107200" cy="705713"/>
          </a:xfrm>
        </p:spPr>
        <p:txBody>
          <a:bodyPr/>
          <a:lstStyle/>
          <a:p>
            <a:r>
              <a:rPr lang="en-GB" sz="3200" b="1"/>
              <a:t>Quick recap : </a:t>
            </a:r>
            <a:r>
              <a:rPr lang="en-GB" sz="3200"/>
              <a:t>What did we conclude?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0A1F5-94C5-4446-8522-809DF46F89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6</a:t>
            </a:fld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80B88E-1098-424D-8073-7CD279D28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18" y="2174579"/>
            <a:ext cx="5602357" cy="401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D8ECEF-1A17-42E2-AE44-979634534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781" y="0"/>
            <a:ext cx="1108921" cy="110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8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13924-8B61-0CD4-D064-3D11F2F8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WDCC Project</a:t>
            </a:r>
            <a:r>
              <a:rPr lang="en-US"/>
              <a:t>: FAIR data management of WCDI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32E22-C8D0-C57E-F15A-09A20CA0F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08" y="1061340"/>
            <a:ext cx="11066983" cy="500872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4870"/>
              </a:buClr>
            </a:pPr>
            <a:r>
              <a:rPr lang="en-US" sz="2200">
                <a:solidFill>
                  <a:srgbClr val="34B233"/>
                </a:solidFill>
              </a:rPr>
              <a:t> </a:t>
            </a:r>
            <a:r>
              <a:rPr lang="en-US" sz="2200" b="1">
                <a:solidFill>
                  <a:srgbClr val="34B233"/>
                </a:solidFill>
              </a:rPr>
              <a:t>Aim</a:t>
            </a:r>
            <a:r>
              <a:rPr lang="en-US" sz="2200"/>
              <a:t>: </a:t>
            </a:r>
            <a:r>
              <a:rPr lang="en-GB" sz="2200">
                <a:ea typeface="Verdana" panose="020B0604030504040204" pitchFamily="34" charset="0"/>
              </a:rPr>
              <a:t>D</a:t>
            </a:r>
            <a:r>
              <a:rPr lang="en-GB" sz="220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evelop standardized workflows/ procedures leveraging on WUR’s common data solutions infrastructure </a:t>
            </a:r>
            <a:r>
              <a:rPr lang="en-GB" sz="2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that will ensure proper archiving of the diverse research and non-research data produced at WCDI following the FAIR principles. </a:t>
            </a:r>
          </a:p>
          <a:p>
            <a:pPr marL="171454" marR="0" indent="-342900">
              <a:lnSpc>
                <a:spcPct val="125000"/>
              </a:lnSpc>
              <a:spcBef>
                <a:spcPts val="1200"/>
              </a:spcBef>
              <a:spcAft>
                <a:spcPts val="800"/>
              </a:spcAft>
              <a:buClr>
                <a:srgbClr val="004870"/>
              </a:buClr>
            </a:pPr>
            <a:r>
              <a:rPr lang="en-US" sz="2200" b="1">
                <a:solidFill>
                  <a:srgbClr val="34B2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Yoda platform</a:t>
            </a:r>
            <a:r>
              <a:rPr lang="en-US" sz="2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Focus on optimizing Yoda for data management and streamlining data sharing in our collaborations with Global South and other partners.</a:t>
            </a:r>
            <a:r>
              <a:rPr lang="en-GB" sz="2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4" marR="0" indent="-342900">
              <a:lnSpc>
                <a:spcPct val="125000"/>
              </a:lnSpc>
              <a:spcBef>
                <a:spcPts val="1200"/>
              </a:spcBef>
              <a:spcAft>
                <a:spcPts val="800"/>
              </a:spcAft>
              <a:buClr>
                <a:srgbClr val="004870"/>
              </a:buClr>
            </a:pPr>
            <a:r>
              <a:rPr lang="en-GB" sz="2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Central to this transformation is the emphasis on </a:t>
            </a:r>
            <a:r>
              <a:rPr lang="en-GB" sz="2200" b="1">
                <a:solidFill>
                  <a:srgbClr val="34B2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robust metadata</a:t>
            </a:r>
            <a:r>
              <a:rPr lang="en-GB" sz="2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71454" marR="0" indent="-342900">
              <a:lnSpc>
                <a:spcPct val="125000"/>
              </a:lnSpc>
              <a:spcBef>
                <a:spcPts val="1200"/>
              </a:spcBef>
              <a:spcAft>
                <a:spcPts val="800"/>
              </a:spcAft>
              <a:buClr>
                <a:srgbClr val="004870"/>
              </a:buClr>
            </a:pPr>
            <a:r>
              <a:rPr lang="en-GB" sz="2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Strengthen </a:t>
            </a:r>
            <a:r>
              <a:rPr lang="en-GB" sz="2200" b="1">
                <a:solidFill>
                  <a:srgbClr val="34B23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staff capabilities </a:t>
            </a:r>
            <a:r>
              <a:rPr lang="en-GB" sz="22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with broad documentation and training materials, supplemented by example use-cases.</a:t>
            </a:r>
            <a:endParaRPr lang="en-US" sz="22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800"/>
              </a:spcAft>
              <a:buClr>
                <a:srgbClr val="A12338"/>
              </a:buClr>
              <a:buSzPct val="144000"/>
            </a:pPr>
            <a:endParaRPr lang="en-US" sz="22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rgbClr val="A12338"/>
              </a:buClr>
              <a:buSzPct val="144000"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561446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5043-BDA2-1220-9201-881D48E9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08" y="224384"/>
            <a:ext cx="11293492" cy="994816"/>
          </a:xfrm>
        </p:spPr>
        <p:txBody>
          <a:bodyPr>
            <a:normAutofit fontScale="90000"/>
          </a:bodyPr>
          <a:lstStyle/>
          <a:p>
            <a:r>
              <a:rPr lang="en-US"/>
              <a:t>Why is this relevant for WCDI but also for WUR as a whole?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333A7-9255-B2AA-C1E1-2BE40AF71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08" y="1380067"/>
            <a:ext cx="11066983" cy="419567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200"/>
              <a:t> Raise awareness on and implement FAIR data culture at WCDI/WUR.</a:t>
            </a:r>
          </a:p>
          <a:p>
            <a:pPr>
              <a:spcBef>
                <a:spcPts val="1800"/>
              </a:spcBef>
            </a:pPr>
            <a:r>
              <a:rPr lang="en-US" sz="2200"/>
              <a:t> Data management of unconventional research data.</a:t>
            </a:r>
          </a:p>
          <a:p>
            <a:pPr>
              <a:spcBef>
                <a:spcPts val="1800"/>
              </a:spcBef>
            </a:pPr>
            <a:r>
              <a:rPr lang="en-US" sz="2200"/>
              <a:t> Need to go beyond internal WUR data sharing (see </a:t>
            </a:r>
            <a:r>
              <a:rPr lang="en-US" sz="2200">
                <a:hlinkClick r:id="rId2"/>
              </a:rPr>
              <a:t>https://intranet.wur.nl/umbraco/en/news/towards-better-data-sharing/0</a:t>
            </a:r>
            <a:r>
              <a:rPr lang="en-US" sz="2200"/>
              <a:t>).</a:t>
            </a:r>
          </a:p>
          <a:p>
            <a:pPr marL="719138" lvl="1" indent="-379413">
              <a:spcBef>
                <a:spcPts val="1800"/>
              </a:spcBef>
            </a:pPr>
            <a:r>
              <a:rPr lang="en-US" sz="2200"/>
              <a:t>Data sharing with a broad range of international partners (beyond EU).</a:t>
            </a:r>
          </a:p>
          <a:p>
            <a:pPr>
              <a:spcBef>
                <a:spcPts val="1800"/>
              </a:spcBef>
            </a:pPr>
            <a:r>
              <a:rPr lang="en-GB" sz="220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the upcoming WCDI-</a:t>
            </a:r>
            <a:r>
              <a:rPr lang="en-GB" sz="220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WEcR</a:t>
            </a:r>
            <a:r>
              <a:rPr lang="en-GB" sz="220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merger, it's crucial to have a unified data system. </a:t>
            </a:r>
            <a:r>
              <a:rPr lang="en-US" sz="2200"/>
              <a:t> 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90658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FB_breedbeeld_def.pptx" id="{852B9A73-EE3B-47C8-88D3-9EF44F66D0DB}" vid="{A1046DEE-8B7E-4A3F-BF60-75D20993AE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B3CD1174CB94193F3C761706EF5D8" ma:contentTypeVersion="12" ma:contentTypeDescription="Een nieuw document maken." ma:contentTypeScope="" ma:versionID="7da2518d65b27032884abf34e22b59a4">
  <xsd:schema xmlns:xsd="http://www.w3.org/2001/XMLSchema" xmlns:xs="http://www.w3.org/2001/XMLSchema" xmlns:p="http://schemas.microsoft.com/office/2006/metadata/properties" xmlns:ns2="77a4f2cd-1f94-437f-970e-5e025fd0b096" xmlns:ns3="87e6e125-ef4c-4a5c-86d7-ec07aa7dc625" targetNamespace="http://schemas.microsoft.com/office/2006/metadata/properties" ma:root="true" ma:fieldsID="04f6e68272f13af1cfeafaf011832e67" ns2:_="" ns3:_="">
    <xsd:import namespace="77a4f2cd-1f94-437f-970e-5e025fd0b096"/>
    <xsd:import namespace="87e6e125-ef4c-4a5c-86d7-ec07aa7dc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4f2cd-1f94-437f-970e-5e025fd0b0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5ec99919-4982-4388-8a64-83a11d2ca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6e125-ef4c-4a5c-86d7-ec07aa7dc6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e6e125-ef4c-4a5c-86d7-ec07aa7dc625">
      <UserInfo>
        <DisplayName>Limited Access System Group For Web 87e6e125-ef4c-4a5c-86d7-ec07aa7dc625</DisplayName>
        <AccountId>17</AccountId>
        <AccountType/>
      </UserInfo>
      <UserInfo>
        <DisplayName>SharingLinks.c0a9d8e2-da43-4fc7-8d26-d1bc7efb07ab.Flexible.ac82c844-cd07-4d2b-82a6-cb64ea37eb5d</DisplayName>
        <AccountId>15</AccountId>
        <AccountType/>
      </UserInfo>
      <UserInfo>
        <DisplayName>Ni Fhlaithearta, Shauna</DisplayName>
        <AccountId>10</AccountId>
        <AccountType/>
      </UserInfo>
      <UserInfo>
        <DisplayName>Jonge, Jeroen de</DisplayName>
        <AccountId>75</AccountId>
        <AccountType/>
      </UserInfo>
    </SharedWithUsers>
    <lcf76f155ced4ddcb4097134ff3c332f xmlns="77a4f2cd-1f94-437f-970e-5e025fd0b09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BEF52F-904A-45E6-94F6-0BB2161FB1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7D990A-5C0E-4721-B096-3A8D6D586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a4f2cd-1f94-437f-970e-5e025fd0b096"/>
    <ds:schemaRef ds:uri="87e6e125-ef4c-4a5c-86d7-ec07aa7dc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948663-6AB3-4817-AEAB-4F398A61D0A7}">
  <ds:schemaRefs>
    <ds:schemaRef ds:uri="1a54aaa0-f646-41a7-b8bf-d804acf77584"/>
    <ds:schemaRef ds:uri="842b0bf8-967c-42ee-9ea1-82fd62efc2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7e6e125-ef4c-4a5c-86d7-ec07aa7dc625"/>
    <ds:schemaRef ds:uri="77a4f2cd-1f94-437f-970e-5e025fd0b0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Theme</vt:lpstr>
      <vt:lpstr>1_Wageningen UR</vt:lpstr>
      <vt:lpstr> Data Management  at WCDI  </vt:lpstr>
      <vt:lpstr>What to expect today</vt:lpstr>
      <vt:lpstr>WCDI: In a nutshell </vt:lpstr>
      <vt:lpstr>Quick recap: Work done so far (2022-2023)</vt:lpstr>
      <vt:lpstr>Quick recap: Products</vt:lpstr>
      <vt:lpstr>Quick recap : What did we conclude?</vt:lpstr>
      <vt:lpstr>WDCC Project: FAIR data management of WCDI data</vt:lpstr>
      <vt:lpstr>Why is this relevant for WCDI but also for WUR as a whole?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Gupta, Arnab</dc:creator>
  <cp:revision>2</cp:revision>
  <dcterms:created xsi:type="dcterms:W3CDTF">2023-01-12T10:57:14Z</dcterms:created>
  <dcterms:modified xsi:type="dcterms:W3CDTF">2024-06-04T14:05:52Z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0x010100299B3CD1174CB94193F3C761706EF5D8</vt:lpwstr>
  </property>
  <property fmtid="{D5CDD505-2E9C-101B-9397-08002B2CF9AE}" pid="3" name="MediaServiceImageTags">
    <vt:lpwstr/>
  </property>
</Properties>
</file>