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5" r:id="rId4"/>
    <p:sldId id="266" r:id="rId5"/>
    <p:sldId id="258" r:id="rId6"/>
    <p:sldId id="274" r:id="rId7"/>
    <p:sldId id="259" r:id="rId8"/>
    <p:sldId id="276" r:id="rId9"/>
    <p:sldId id="265" r:id="rId10"/>
    <p:sldId id="267" r:id="rId11"/>
    <p:sldId id="260" r:id="rId12"/>
    <p:sldId id="277" r:id="rId13"/>
    <p:sldId id="272" r:id="rId14"/>
    <p:sldId id="268" r:id="rId15"/>
    <p:sldId id="27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7B6707-BF25-44FA-BF48-599F2EBC1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0097567-EE1E-4A80-B8AC-425E81670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259558-1542-46C5-912C-37BAD783C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A87DA1-0826-4AA4-9F15-D43CD89CF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783431-BC1D-4183-8369-3C41D9F5A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38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755714-D15C-405A-90F2-F2E3B915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295CF63-F854-4D4D-B76A-F9B3FE21E9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335E95-8ADF-4861-A25A-D4E57F07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ACF6E6-A5DC-40A0-9E31-DEABC56C5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2E9CA3-B0E1-402B-9ACE-05D630F70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9248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E8BCB1-76DC-46A9-BC83-5C7D9673F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7BFEC13-05C9-41FD-85F7-23D04BA4ED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8594417-E1C5-473A-B258-B14BA0DB2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9C83A0-9581-45DB-9C22-31F148BF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F97AAF3-A370-4299-8F67-DEB41011D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52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F10734-B231-4204-8F39-F85FBEC93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441840-AF64-424D-B4C5-B680A663C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E2A0EC-A08C-4090-84DD-BD8EF6270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B6064B-DF3E-42B3-9E62-E9767917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72F208-E950-4049-8967-C325438F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003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EF9C7-DD25-4D2E-8328-2F5D94210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DC11FDA-74DB-490D-BDC1-D83036CC5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E493EB-0E87-4DBE-AD2A-800919B6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3400FE-2BF2-4B29-AD7D-69689F62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6E45D8-5301-41BF-AD0E-40774BAE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35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37BB20-32C5-4D20-9AA3-03FA9713F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667312-765B-42EF-9D43-47FEBE13B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43AFF2A-2202-48B2-BC64-A6B46ED5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6E8E8D6-451B-4C8E-9FA8-35957DA7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042B66-3E45-4BA0-8454-AD5A0F60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49F5CF3-6EC0-423D-A556-265DCE2EA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7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D11CC4-5F04-451F-9E01-A3B2CA1B2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A68665F-444F-435D-B3E9-BA865C880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0F02E0A-8BB7-47A8-95CF-D4F6C5557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8AD0A1B-AAFC-4096-BC38-2D42DC82A1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0F19013-D8E1-464F-A764-9FE8F5838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CC2B55F-EE39-41E5-9608-0546B466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ED12E77-A009-4EC1-B011-FEC8E200B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6212B5F-6130-464D-9DF2-CBBCC6D06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462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D05A4F-82D2-4446-B0CD-79BA961BE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F97253-A30C-4EF0-AECC-A595BA7C2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DF8FE2A-5241-4013-9E91-47507C9EF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4A1D673-4E43-49DB-A270-633D93E7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355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C09DC17-CEC3-40FA-8163-3806AE8A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45AE25B-22B0-4947-B53E-86CBE892B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7C54F3C-55F6-469A-A6F9-3C72E4CF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29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6573BC-281F-487F-AC69-AE1FF64CA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A27E68-0823-4B0D-9F97-ACFA53810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B9DDFE-2126-4D0E-BA0B-D481A8E2A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408924-EBD9-4B88-9F1A-58C78731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510891E-A489-4AFE-BC8D-9D1769681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D8F20E6-5707-49E1-A65E-4DB113CC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06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180D14-31F9-4CA4-95DC-2D0BE3945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F3B42F93-285F-4B4D-89B2-F04747ED43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20DEC0-5F79-4BD6-95B0-603571DD8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38093C-4E42-4094-904D-8B39BC148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25E3BB-2D18-4DEE-98B0-F688B09CB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2751441-0014-4E69-B020-8F83BDA8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123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6D04F00-BA10-438F-92C8-E7BC61161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B3243E-675B-471D-BF35-A619A4B1A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447998-BBA6-4A3F-B121-245FCC7D2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615FA-134B-466B-85AA-F9A1525E9081}" type="datetimeFigureOut">
              <a:rPr lang="nl-NL" smtClean="0"/>
              <a:t>5-7-2022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4558D0-3208-4880-8907-8E4FBEC6C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242D45-7C37-4061-909F-C915029D9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271B50-1ADF-47FE-9644-2AF699F2F3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211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A picture containing person, outdoor, game, player&#10;&#10;Description generated with very high confidence">
            <a:extLst>
              <a:ext uri="{FF2B5EF4-FFF2-40B4-BE49-F238E27FC236}">
                <a16:creationId xmlns:a16="http://schemas.microsoft.com/office/drawing/2014/main" id="{C02956B2-D52E-48DF-9D77-84879B03195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4" t="6484" r="6544" b="-1"/>
          <a:stretch/>
        </p:blipFill>
        <p:spPr>
          <a:xfrm>
            <a:off x="3696100" y="10"/>
            <a:ext cx="8495899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FE696F2-79F8-4CD6-85DB-E85BC3183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61" y="224866"/>
            <a:ext cx="7423719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2600" b="1" i="0" dirty="0">
                <a:effectLst/>
                <a:latin typeface="Roboto" panose="02000000000000000000" pitchFamily="2" charset="0"/>
              </a:rPr>
              <a:t>Breaking and re-making development pathways</a:t>
            </a:r>
            <a:br>
              <a:rPr lang="en-US" sz="2600" b="0" i="0" dirty="0">
                <a:effectLst/>
                <a:latin typeface="Roboto" panose="02000000000000000000" pitchFamily="2" charset="0"/>
              </a:rPr>
            </a:br>
            <a:r>
              <a:rPr lang="en-US" sz="2600" b="0" i="1" dirty="0">
                <a:effectLst/>
                <a:latin typeface="Roboto" panose="02000000000000000000" pitchFamily="2" charset="0"/>
              </a:rPr>
              <a:t>Reflections on International multi-stakeholder student action researches as a ‘new’ way for North South collaborations</a:t>
            </a:r>
            <a:endParaRPr lang="nl-NL" sz="260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FB3AECE-5FD5-4CFC-B407-6DB9C42BF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nl-NL" sz="2000" dirty="0"/>
              <a:t>Alexander </a:t>
            </a:r>
            <a:r>
              <a:rPr lang="nl-NL" sz="2000" dirty="0" err="1"/>
              <a:t>Nuer</a:t>
            </a:r>
            <a:r>
              <a:rPr lang="nl-NL" sz="2000" dirty="0"/>
              <a:t> &amp; Robin Bukenya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5C3E0E6-D375-4CF0-BDFE-F73A18ABD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61" y="5683128"/>
            <a:ext cx="1835783" cy="101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niversity of Cape Coast (UCC) | Guni Network">
            <a:extLst>
              <a:ext uri="{FF2B5EF4-FFF2-40B4-BE49-F238E27FC236}">
                <a16:creationId xmlns:a16="http://schemas.microsoft.com/office/drawing/2014/main" id="{DFEDCE8A-C4BF-4954-B081-44AB2C9AF9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3763" y="5859701"/>
            <a:ext cx="1484572" cy="52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74494D6-22F1-403F-9FE5-BB43EDE34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751" y="5752071"/>
            <a:ext cx="1019175" cy="88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frica In Motion">
            <a:extLst>
              <a:ext uri="{FF2B5EF4-FFF2-40B4-BE49-F238E27FC236}">
                <a16:creationId xmlns:a16="http://schemas.microsoft.com/office/drawing/2014/main" id="{7EDD22F4-F6EE-4E72-AD9E-B1392CA21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342" y="5823296"/>
            <a:ext cx="1547813" cy="738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512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6CF1C47-35A6-4251-B9C7-D47A2A34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nl-NL" b="1" dirty="0" err="1"/>
              <a:t>Contextualization</a:t>
            </a:r>
            <a:r>
              <a:rPr lang="nl-NL" dirty="0"/>
              <a:t>…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6645B7-DCD0-4707-9210-9D7F54E075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425" y="1540042"/>
            <a:ext cx="8188007" cy="444165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1400" dirty="0" err="1">
                <a:latin typeface="+mj-lt"/>
              </a:rPr>
              <a:t>Rivera</a:t>
            </a:r>
            <a:r>
              <a:rPr lang="nl-NL" sz="1400" dirty="0">
                <a:latin typeface="+mj-lt"/>
              </a:rPr>
              <a:t>-Santos (2018): </a:t>
            </a:r>
          </a:p>
          <a:p>
            <a:pPr marL="0" indent="0">
              <a:buNone/>
            </a:pPr>
            <a:r>
              <a:rPr lang="en-US" sz="1400" dirty="0">
                <a:latin typeface="+mj-lt"/>
              </a:rPr>
              <a:t>“Discussions have typically revolved around whether management theories are context-specific or context-free, around the extent to which studying non-traditional contexts can help refine current theories, and whether new theories need to be developed to understand these different settings”.</a:t>
            </a:r>
          </a:p>
          <a:p>
            <a:pPr marL="0" indent="0">
              <a:buNone/>
            </a:pPr>
            <a:endParaRPr lang="en-US" sz="1400" dirty="0">
              <a:latin typeface="+mj-lt"/>
            </a:endParaRPr>
          </a:p>
          <a:p>
            <a:pPr marL="0" indent="0">
              <a:buNone/>
            </a:pPr>
            <a:r>
              <a:rPr lang="en-US" sz="1400" i="1" dirty="0">
                <a:latin typeface="+mj-lt"/>
              </a:rPr>
              <a:t>3 main approaches to integrating context into (management) research</a:t>
            </a:r>
          </a:p>
          <a:p>
            <a:pPr marL="342900" indent="-342900">
              <a:buAutoNum type="arabicParenR"/>
            </a:pPr>
            <a:r>
              <a:rPr lang="nl-NL" sz="1400" b="0" i="0" u="none" strike="noStrike" baseline="0" dirty="0">
                <a:latin typeface="+mj-lt"/>
              </a:rPr>
              <a:t>Context-free </a:t>
            </a:r>
            <a:r>
              <a:rPr lang="nl-NL" sz="1400" b="0" i="0" u="none" strike="noStrike" baseline="0" dirty="0" err="1">
                <a:latin typeface="+mj-lt"/>
              </a:rPr>
              <a:t>models</a:t>
            </a:r>
            <a:r>
              <a:rPr lang="nl-NL" sz="1400" b="0" i="0" u="none" strike="noStrike" baseline="0" dirty="0">
                <a:latin typeface="+mj-lt"/>
              </a:rPr>
              <a:t> or </a:t>
            </a:r>
            <a:r>
              <a:rPr lang="nl-NL" sz="1400" b="0" i="0" u="none" strike="noStrike" baseline="0" dirty="0" err="1">
                <a:latin typeface="+mj-lt"/>
              </a:rPr>
              <a:t>knowledge</a:t>
            </a:r>
            <a:r>
              <a:rPr lang="nl-NL" sz="1400" b="0" i="0" u="none" strike="noStrike" baseline="0" dirty="0">
                <a:latin typeface="+mj-lt"/>
              </a:rPr>
              <a:t>— </a:t>
            </a:r>
            <a:r>
              <a:rPr lang="en-US" sz="1400" b="1" i="0" u="none" strike="noStrike" baseline="0" dirty="0">
                <a:latin typeface="+mj-lt"/>
              </a:rPr>
              <a:t>theories and empirical insights that are designed to be universal</a:t>
            </a:r>
          </a:p>
          <a:p>
            <a:pPr marL="342900" indent="-342900">
              <a:buAutoNum type="arabicParenR"/>
            </a:pPr>
            <a:r>
              <a:rPr lang="en-US" sz="1400" b="0" i="0" u="none" strike="noStrike" baseline="0" dirty="0">
                <a:latin typeface="+mj-lt"/>
              </a:rPr>
              <a:t>Context bound models or knowledge—t</a:t>
            </a:r>
            <a:r>
              <a:rPr lang="en-US" sz="1400" b="1" i="0" u="none" strike="noStrike" baseline="0" dirty="0">
                <a:latin typeface="+mj-lt"/>
              </a:rPr>
              <a:t>heories and empirical insights that highlight the differences across contexts</a:t>
            </a:r>
          </a:p>
          <a:p>
            <a:pPr marL="342900" indent="-342900">
              <a:buAutoNum type="arabicParenR"/>
            </a:pPr>
            <a:r>
              <a:rPr lang="en-US" sz="1400" b="0" i="0" u="none" strike="noStrike" baseline="0" dirty="0">
                <a:latin typeface="+mj-lt"/>
              </a:rPr>
              <a:t>Context-specific models or knowledge—</a:t>
            </a:r>
            <a:r>
              <a:rPr lang="en-US" sz="1400" b="1" i="0" u="none" strike="noStrike" baseline="0" dirty="0">
                <a:latin typeface="+mj-lt"/>
              </a:rPr>
              <a:t>theories and empirical insights that only apply to a given context</a:t>
            </a:r>
            <a:r>
              <a:rPr lang="en-US" sz="1400" b="0" i="0" u="none" strike="noStrike" baseline="0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en-US" sz="1400" b="0" i="0" u="none" strike="noStrike" baseline="0" dirty="0">
                <a:latin typeface="+mj-lt"/>
              </a:rPr>
              <a:t> (</a:t>
            </a:r>
            <a:r>
              <a:rPr lang="en-US" sz="1400" b="0" i="0" u="none" strike="noStrike" baseline="0" dirty="0" err="1">
                <a:latin typeface="+mj-lt"/>
              </a:rPr>
              <a:t>Tsui</a:t>
            </a:r>
            <a:r>
              <a:rPr lang="en-US" sz="1400" b="0" i="0" u="none" strike="noStrike" baseline="0" dirty="0">
                <a:latin typeface="+mj-lt"/>
              </a:rPr>
              <a:t>,</a:t>
            </a:r>
            <a:r>
              <a:rPr lang="nl-NL" sz="1400" b="0" i="0" u="none" strike="noStrike" baseline="0" dirty="0">
                <a:latin typeface="+mj-lt"/>
              </a:rPr>
              <a:t>2004, 2007)</a:t>
            </a:r>
          </a:p>
          <a:p>
            <a:pPr marL="0" indent="0">
              <a:buNone/>
            </a:pPr>
            <a:endParaRPr lang="en-US" sz="1400" b="0" i="0" u="none" strike="noStrike" baseline="0" dirty="0">
              <a:latin typeface="+mj-lt"/>
            </a:endParaRPr>
          </a:p>
          <a:p>
            <a:pPr marL="0" indent="0">
              <a:buNone/>
            </a:pPr>
            <a:r>
              <a:rPr lang="en-US" sz="1400" b="0" i="1" u="none" strike="noStrike" baseline="0" dirty="0">
                <a:latin typeface="+mj-lt"/>
              </a:rPr>
              <a:t>“Overall, scholars working on Africa therefore seem to have emphasized the role of the context in their contributions significantly more than in other </a:t>
            </a:r>
            <a:r>
              <a:rPr lang="nl-NL" sz="1400" b="0" i="1" u="none" strike="noStrike" baseline="0" dirty="0" err="1">
                <a:latin typeface="+mj-lt"/>
              </a:rPr>
              <a:t>Contexts</a:t>
            </a:r>
            <a:r>
              <a:rPr lang="nl-NL" sz="1400" b="0" i="1" u="none" strike="noStrike" baseline="0" dirty="0">
                <a:latin typeface="+mj-lt"/>
              </a:rPr>
              <a:t>”</a:t>
            </a:r>
          </a:p>
          <a:p>
            <a:pPr marL="0" indent="0">
              <a:buNone/>
            </a:pPr>
            <a:r>
              <a:rPr lang="nl-NL" sz="1400" b="0" i="0" u="none" strike="noStrike" baseline="0" dirty="0">
                <a:latin typeface="+mj-lt"/>
              </a:rPr>
              <a:t>(</a:t>
            </a:r>
            <a:r>
              <a:rPr lang="nl-NL" sz="1400" b="0" i="0" u="none" strike="noStrike" baseline="0" dirty="0" err="1">
                <a:latin typeface="+mj-lt"/>
              </a:rPr>
              <a:t>Rivera</a:t>
            </a:r>
            <a:r>
              <a:rPr lang="nl-NL" sz="1400" dirty="0">
                <a:latin typeface="+mj-lt"/>
              </a:rPr>
              <a:t>-Santos, 2018)</a:t>
            </a:r>
            <a:endParaRPr lang="nl-NL" sz="1400" b="0" i="0" u="none" strike="noStrike" baseline="0" dirty="0">
              <a:latin typeface="+mj-lt"/>
            </a:endParaRPr>
          </a:p>
          <a:p>
            <a:pPr marL="0" indent="0">
              <a:buNone/>
            </a:pPr>
            <a:endParaRPr lang="nl-NL" sz="1100" dirty="0">
              <a:latin typeface="TimesNewRomanPSMT"/>
            </a:endParaRPr>
          </a:p>
          <a:p>
            <a:pPr marL="0" indent="0">
              <a:buNone/>
            </a:pPr>
            <a:endParaRPr lang="nl-NL" sz="1100" b="0" i="0" u="none" strike="noStrike" baseline="0" dirty="0">
              <a:latin typeface="TimesNewRomanPSMT"/>
            </a:endParaRPr>
          </a:p>
          <a:p>
            <a:pPr marL="0" indent="0">
              <a:buNone/>
            </a:pPr>
            <a:endParaRPr lang="nl-NL" sz="1100" dirty="0">
              <a:latin typeface="TimesNewRomanPSMT"/>
            </a:endParaRPr>
          </a:p>
          <a:p>
            <a:pPr marL="0" indent="0">
              <a:buNone/>
            </a:pPr>
            <a:endParaRPr lang="nl-NL" sz="1100" dirty="0"/>
          </a:p>
        </p:txBody>
      </p:sp>
    </p:spTree>
    <p:extLst>
      <p:ext uri="{BB962C8B-B14F-4D97-AF65-F5344CB8AC3E}">
        <p14:creationId xmlns:p14="http://schemas.microsoft.com/office/powerpoint/2010/main" val="11529486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D13CC36-B950-4F02-9BAF-9A7EB267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F2E2428-58BA-458D-AA54-05502E63F3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748215" cy="6857999"/>
          </a:xfrm>
          <a:custGeom>
            <a:avLst/>
            <a:gdLst>
              <a:gd name="connsiteX0" fmla="*/ 0 w 9024730"/>
              <a:gd name="connsiteY0" fmla="*/ 0 h 6857999"/>
              <a:gd name="connsiteX1" fmla="*/ 9024730 w 9024730"/>
              <a:gd name="connsiteY1" fmla="*/ 0 h 6857999"/>
              <a:gd name="connsiteX2" fmla="*/ 9024730 w 9024730"/>
              <a:gd name="connsiteY2" fmla="*/ 2 h 6857999"/>
              <a:gd name="connsiteX3" fmla="*/ 8447016 w 9024730"/>
              <a:gd name="connsiteY3" fmla="*/ 2 h 6857999"/>
              <a:gd name="connsiteX4" fmla="*/ 8441214 w 9024730"/>
              <a:gd name="connsiteY4" fmla="*/ 14562 h 6857999"/>
              <a:gd name="connsiteX5" fmla="*/ 8445389 w 9024730"/>
              <a:gd name="connsiteY5" fmla="*/ 59077 h 6857999"/>
              <a:gd name="connsiteX6" fmla="*/ 8437086 w 9024730"/>
              <a:gd name="connsiteY6" fmla="*/ 107668 h 6857999"/>
              <a:gd name="connsiteX7" fmla="*/ 8458599 w 9024730"/>
              <a:gd name="connsiteY7" fmla="*/ 246136 h 6857999"/>
              <a:gd name="connsiteX8" fmla="*/ 8433237 w 9024730"/>
              <a:gd name="connsiteY8" fmla="*/ 372908 h 6857999"/>
              <a:gd name="connsiteX9" fmla="*/ 8430194 w 9024730"/>
              <a:gd name="connsiteY9" fmla="*/ 450607 h 6857999"/>
              <a:gd name="connsiteX10" fmla="*/ 8443315 w 9024730"/>
              <a:gd name="connsiteY10" fmla="*/ 812800 h 6857999"/>
              <a:gd name="connsiteX11" fmla="*/ 8453042 w 9024730"/>
              <a:gd name="connsiteY11" fmla="*/ 912727 h 6857999"/>
              <a:gd name="connsiteX12" fmla="*/ 8451649 w 9024730"/>
              <a:gd name="connsiteY12" fmla="*/ 989950 h 6857999"/>
              <a:gd name="connsiteX13" fmla="*/ 8455592 w 9024730"/>
              <a:gd name="connsiteY13" fmla="*/ 1141745 h 6857999"/>
              <a:gd name="connsiteX14" fmla="*/ 8470203 w 9024730"/>
              <a:gd name="connsiteY14" fmla="*/ 1265454 h 6857999"/>
              <a:gd name="connsiteX15" fmla="*/ 8499638 w 9024730"/>
              <a:gd name="connsiteY15" fmla="*/ 1385480 h 6857999"/>
              <a:gd name="connsiteX16" fmla="*/ 8518660 w 9024730"/>
              <a:gd name="connsiteY16" fmla="*/ 1458060 h 6857999"/>
              <a:gd name="connsiteX17" fmla="*/ 8539125 w 9024730"/>
              <a:gd name="connsiteY17" fmla="*/ 1513175 h 6857999"/>
              <a:gd name="connsiteX18" fmla="*/ 8570281 w 9024730"/>
              <a:gd name="connsiteY18" fmla="*/ 1570809 h 6857999"/>
              <a:gd name="connsiteX19" fmla="*/ 8605212 w 9024730"/>
              <a:gd name="connsiteY19" fmla="*/ 1638391 h 6857999"/>
              <a:gd name="connsiteX20" fmla="*/ 8626457 w 9024730"/>
              <a:gd name="connsiteY20" fmla="*/ 1742490 h 6857999"/>
              <a:gd name="connsiteX21" fmla="*/ 8654861 w 9024730"/>
              <a:gd name="connsiteY21" fmla="*/ 1818229 h 6857999"/>
              <a:gd name="connsiteX22" fmla="*/ 8648005 w 9024730"/>
              <a:gd name="connsiteY22" fmla="*/ 1862723 h 6857999"/>
              <a:gd name="connsiteX23" fmla="*/ 8654469 w 9024730"/>
              <a:gd name="connsiteY23" fmla="*/ 1917476 h 6857999"/>
              <a:gd name="connsiteX24" fmla="*/ 8649702 w 9024730"/>
              <a:gd name="connsiteY24" fmla="*/ 1972204 h 6857999"/>
              <a:gd name="connsiteX25" fmla="*/ 8656357 w 9024730"/>
              <a:gd name="connsiteY25" fmla="*/ 2054291 h 6857999"/>
              <a:gd name="connsiteX26" fmla="*/ 8648660 w 9024730"/>
              <a:gd name="connsiteY26" fmla="*/ 2227417 h 6857999"/>
              <a:gd name="connsiteX27" fmla="*/ 8607609 w 9024730"/>
              <a:gd name="connsiteY27" fmla="*/ 2510933 h 6857999"/>
              <a:gd name="connsiteX28" fmla="*/ 8608432 w 9024730"/>
              <a:gd name="connsiteY28" fmla="*/ 2741866 h 6857999"/>
              <a:gd name="connsiteX29" fmla="*/ 8619112 w 9024730"/>
              <a:gd name="connsiteY29" fmla="*/ 2864935 h 6857999"/>
              <a:gd name="connsiteX30" fmla="*/ 8627742 w 9024730"/>
              <a:gd name="connsiteY30" fmla="*/ 2950807 h 6857999"/>
              <a:gd name="connsiteX31" fmla="*/ 8611822 w 9024730"/>
              <a:gd name="connsiteY31" fmla="*/ 2978246 h 6857999"/>
              <a:gd name="connsiteX32" fmla="*/ 8608239 w 9024730"/>
              <a:gd name="connsiteY32" fmla="*/ 2995916 h 6857999"/>
              <a:gd name="connsiteX33" fmla="*/ 8598647 w 9024730"/>
              <a:gd name="connsiteY33" fmla="*/ 2998648 h 6857999"/>
              <a:gd name="connsiteX34" fmla="*/ 8587108 w 9024730"/>
              <a:gd name="connsiteY34" fmla="*/ 3023630 h 6857999"/>
              <a:gd name="connsiteX35" fmla="*/ 8577885 w 9024730"/>
              <a:gd name="connsiteY35" fmla="*/ 3096975 h 6857999"/>
              <a:gd name="connsiteX36" fmla="*/ 8557492 w 9024730"/>
              <a:gd name="connsiteY36" fmla="*/ 3216657 h 6857999"/>
              <a:gd name="connsiteX37" fmla="*/ 8560894 w 9024730"/>
              <a:gd name="connsiteY37" fmla="*/ 3310980 h 6857999"/>
              <a:gd name="connsiteX38" fmla="*/ 8547852 w 9024730"/>
              <a:gd name="connsiteY38" fmla="*/ 3344725 h 6857999"/>
              <a:gd name="connsiteX39" fmla="*/ 8535427 w 9024730"/>
              <a:gd name="connsiteY39" fmla="*/ 3393250 h 6857999"/>
              <a:gd name="connsiteX40" fmla="*/ 8520092 w 9024730"/>
              <a:gd name="connsiteY40" fmla="*/ 3514536 h 6857999"/>
              <a:gd name="connsiteX41" fmla="*/ 8497231 w 9024730"/>
              <a:gd name="connsiteY41" fmla="*/ 3686149 h 6857999"/>
              <a:gd name="connsiteX42" fmla="*/ 8489799 w 9024730"/>
              <a:gd name="connsiteY42" fmla="*/ 3692208 h 6857999"/>
              <a:gd name="connsiteX43" fmla="*/ 8475804 w 9024730"/>
              <a:gd name="connsiteY43" fmla="*/ 3776022 h 6857999"/>
              <a:gd name="connsiteX44" fmla="*/ 8471279 w 9024730"/>
              <a:gd name="connsiteY44" fmla="*/ 3977138 h 6857999"/>
              <a:gd name="connsiteX45" fmla="*/ 8408913 w 9024730"/>
              <a:gd name="connsiteY45" fmla="*/ 4222149 h 6857999"/>
              <a:gd name="connsiteX46" fmla="*/ 8402112 w 9024730"/>
              <a:gd name="connsiteY46" fmla="*/ 4364683 h 6857999"/>
              <a:gd name="connsiteX47" fmla="*/ 8393355 w 9024730"/>
              <a:gd name="connsiteY47" fmla="*/ 4462471 h 6857999"/>
              <a:gd name="connsiteX48" fmla="*/ 8376166 w 9024730"/>
              <a:gd name="connsiteY48" fmla="*/ 4574052 h 6857999"/>
              <a:gd name="connsiteX49" fmla="*/ 8341678 w 9024730"/>
              <a:gd name="connsiteY49" fmla="*/ 4667756 h 6857999"/>
              <a:gd name="connsiteX50" fmla="*/ 8273661 w 9024730"/>
              <a:gd name="connsiteY50" fmla="*/ 4799019 h 6857999"/>
              <a:gd name="connsiteX51" fmla="*/ 8256132 w 9024730"/>
              <a:gd name="connsiteY51" fmla="*/ 4849614 h 6857999"/>
              <a:gd name="connsiteX52" fmla="*/ 8226804 w 9024730"/>
              <a:gd name="connsiteY52" fmla="*/ 4919971 h 6857999"/>
              <a:gd name="connsiteX53" fmla="*/ 8171825 w 9024730"/>
              <a:gd name="connsiteY53" fmla="*/ 5010766 h 6857999"/>
              <a:gd name="connsiteX54" fmla="*/ 8143172 w 9024730"/>
              <a:gd name="connsiteY54" fmla="*/ 5088190 h 6857999"/>
              <a:gd name="connsiteX55" fmla="*/ 8126363 w 9024730"/>
              <a:gd name="connsiteY55" fmla="*/ 5143922 h 6857999"/>
              <a:gd name="connsiteX56" fmla="*/ 8103782 w 9024730"/>
              <a:gd name="connsiteY56" fmla="*/ 5284346 h 6857999"/>
              <a:gd name="connsiteX57" fmla="*/ 8084361 w 9024730"/>
              <a:gd name="connsiteY57" fmla="*/ 5390948 h 6857999"/>
              <a:gd name="connsiteX58" fmla="*/ 8062552 w 9024730"/>
              <a:gd name="connsiteY58" fmla="*/ 5470854 h 6857999"/>
              <a:gd name="connsiteX59" fmla="*/ 8057342 w 9024730"/>
              <a:gd name="connsiteY59" fmla="*/ 5529643 h 6857999"/>
              <a:gd name="connsiteX60" fmla="*/ 8044923 w 9024730"/>
              <a:gd name="connsiteY60" fmla="*/ 5597292 h 6857999"/>
              <a:gd name="connsiteX61" fmla="*/ 8035233 w 9024730"/>
              <a:gd name="connsiteY61" fmla="*/ 5608899 h 6857999"/>
              <a:gd name="connsiteX62" fmla="*/ 8018178 w 9024730"/>
              <a:gd name="connsiteY62" fmla="*/ 5684911 h 6857999"/>
              <a:gd name="connsiteX63" fmla="*/ 8018018 w 9024730"/>
              <a:gd name="connsiteY63" fmla="*/ 5755776 h 6857999"/>
              <a:gd name="connsiteX64" fmla="*/ 8008640 w 9024730"/>
              <a:gd name="connsiteY64" fmla="*/ 5889599 h 6857999"/>
              <a:gd name="connsiteX65" fmla="*/ 8013542 w 9024730"/>
              <a:gd name="connsiteY65" fmla="*/ 5989744 h 6857999"/>
              <a:gd name="connsiteX66" fmla="*/ 7980757 w 9024730"/>
              <a:gd name="connsiteY66" fmla="*/ 6084926 h 6857999"/>
              <a:gd name="connsiteX67" fmla="*/ 7975907 w 9024730"/>
              <a:gd name="connsiteY67" fmla="*/ 6346549 h 6857999"/>
              <a:gd name="connsiteX68" fmla="*/ 7974221 w 9024730"/>
              <a:gd name="connsiteY68" fmla="*/ 6527527 h 6857999"/>
              <a:gd name="connsiteX69" fmla="*/ 7979135 w 9024730"/>
              <a:gd name="connsiteY69" fmla="*/ 6627129 h 6857999"/>
              <a:gd name="connsiteX70" fmla="*/ 7979404 w 9024730"/>
              <a:gd name="connsiteY70" fmla="*/ 6694819 h 6857999"/>
              <a:gd name="connsiteX71" fmla="*/ 8009526 w 9024730"/>
              <a:gd name="connsiteY71" fmla="*/ 6765445 h 6857999"/>
              <a:gd name="connsiteX72" fmla="*/ 8018211 w 9024730"/>
              <a:gd name="connsiteY72" fmla="*/ 6844697 h 6857999"/>
              <a:gd name="connsiteX73" fmla="*/ 8019608 w 9024730"/>
              <a:gd name="connsiteY73" fmla="*/ 6857999 h 6857999"/>
              <a:gd name="connsiteX74" fmla="*/ 0 w 9024730"/>
              <a:gd name="connsiteY74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9024730" h="6857999">
                <a:moveTo>
                  <a:pt x="0" y="0"/>
                </a:moveTo>
                <a:lnTo>
                  <a:pt x="9024730" y="0"/>
                </a:lnTo>
                <a:lnTo>
                  <a:pt x="9024730" y="2"/>
                </a:lnTo>
                <a:lnTo>
                  <a:pt x="8447016" y="2"/>
                </a:lnTo>
                <a:lnTo>
                  <a:pt x="8441214" y="14562"/>
                </a:lnTo>
                <a:lnTo>
                  <a:pt x="8445389" y="59077"/>
                </a:lnTo>
                <a:cubicBezTo>
                  <a:pt x="8445971" y="76949"/>
                  <a:pt x="8436504" y="89796"/>
                  <a:pt x="8437086" y="107668"/>
                </a:cubicBezTo>
                <a:cubicBezTo>
                  <a:pt x="8417947" y="138162"/>
                  <a:pt x="8459241" y="201929"/>
                  <a:pt x="8458599" y="246136"/>
                </a:cubicBezTo>
                <a:cubicBezTo>
                  <a:pt x="8457958" y="290343"/>
                  <a:pt x="8471649" y="364179"/>
                  <a:pt x="8433237" y="372908"/>
                </a:cubicBezTo>
                <a:cubicBezTo>
                  <a:pt x="8426916" y="431308"/>
                  <a:pt x="8438389" y="357606"/>
                  <a:pt x="8430194" y="450607"/>
                </a:cubicBezTo>
                <a:cubicBezTo>
                  <a:pt x="8466727" y="551950"/>
                  <a:pt x="8430182" y="787036"/>
                  <a:pt x="8443315" y="812800"/>
                </a:cubicBezTo>
                <a:cubicBezTo>
                  <a:pt x="8478999" y="860799"/>
                  <a:pt x="8435788" y="854953"/>
                  <a:pt x="8453042" y="912727"/>
                </a:cubicBezTo>
                <a:cubicBezTo>
                  <a:pt x="8462900" y="945986"/>
                  <a:pt x="8451223" y="951781"/>
                  <a:pt x="8451649" y="989950"/>
                </a:cubicBezTo>
                <a:cubicBezTo>
                  <a:pt x="8452074" y="1028120"/>
                  <a:pt x="8452500" y="1095828"/>
                  <a:pt x="8455592" y="1141745"/>
                </a:cubicBezTo>
                <a:cubicBezTo>
                  <a:pt x="8458684" y="1187662"/>
                  <a:pt x="8470047" y="1234783"/>
                  <a:pt x="8470203" y="1265454"/>
                </a:cubicBezTo>
                <a:cubicBezTo>
                  <a:pt x="8458947" y="1304052"/>
                  <a:pt x="8496012" y="1370755"/>
                  <a:pt x="8499638" y="1385480"/>
                </a:cubicBezTo>
                <a:cubicBezTo>
                  <a:pt x="8514485" y="1422714"/>
                  <a:pt x="8525070" y="1428103"/>
                  <a:pt x="8518660" y="1458060"/>
                </a:cubicBezTo>
                <a:cubicBezTo>
                  <a:pt x="8518783" y="1468057"/>
                  <a:pt x="8539003" y="1503177"/>
                  <a:pt x="8539125" y="1513175"/>
                </a:cubicBezTo>
                <a:lnTo>
                  <a:pt x="8570281" y="1570809"/>
                </a:lnTo>
                <a:cubicBezTo>
                  <a:pt x="8597636" y="1617136"/>
                  <a:pt x="8594573" y="1601443"/>
                  <a:pt x="8605212" y="1638391"/>
                </a:cubicBezTo>
                <a:cubicBezTo>
                  <a:pt x="8629645" y="1719640"/>
                  <a:pt x="8613884" y="1715203"/>
                  <a:pt x="8626457" y="1742490"/>
                </a:cubicBezTo>
                <a:lnTo>
                  <a:pt x="8654861" y="1818229"/>
                </a:lnTo>
                <a:cubicBezTo>
                  <a:pt x="8657202" y="1824059"/>
                  <a:pt x="8651899" y="1851211"/>
                  <a:pt x="8648005" y="1862723"/>
                </a:cubicBezTo>
                <a:lnTo>
                  <a:pt x="8654469" y="1917476"/>
                </a:lnTo>
                <a:lnTo>
                  <a:pt x="8649702" y="1972204"/>
                </a:lnTo>
                <a:cubicBezTo>
                  <a:pt x="8652251" y="1979569"/>
                  <a:pt x="8651461" y="2048203"/>
                  <a:pt x="8656357" y="2054291"/>
                </a:cubicBezTo>
                <a:cubicBezTo>
                  <a:pt x="8672645" y="2141657"/>
                  <a:pt x="8632397" y="2189849"/>
                  <a:pt x="8648660" y="2227417"/>
                </a:cubicBezTo>
                <a:cubicBezTo>
                  <a:pt x="8639941" y="2317591"/>
                  <a:pt x="8613796" y="2407644"/>
                  <a:pt x="8607609" y="2510933"/>
                </a:cubicBezTo>
                <a:cubicBezTo>
                  <a:pt x="8633490" y="2597916"/>
                  <a:pt x="8602674" y="2649734"/>
                  <a:pt x="8608432" y="2741866"/>
                </a:cubicBezTo>
                <a:cubicBezTo>
                  <a:pt x="8630300" y="2779815"/>
                  <a:pt x="8631929" y="2817058"/>
                  <a:pt x="8619112" y="2864935"/>
                </a:cubicBezTo>
                <a:cubicBezTo>
                  <a:pt x="8655820" y="2860552"/>
                  <a:pt x="8588374" y="2937673"/>
                  <a:pt x="8627742" y="2950807"/>
                </a:cubicBezTo>
                <a:lnTo>
                  <a:pt x="8611822" y="2978246"/>
                </a:lnTo>
                <a:lnTo>
                  <a:pt x="8608239" y="2995916"/>
                </a:lnTo>
                <a:lnTo>
                  <a:pt x="8598647" y="2998648"/>
                </a:lnTo>
                <a:lnTo>
                  <a:pt x="8587108" y="3023630"/>
                </a:lnTo>
                <a:cubicBezTo>
                  <a:pt x="8584111" y="3033333"/>
                  <a:pt x="8577413" y="3084375"/>
                  <a:pt x="8577885" y="3096975"/>
                </a:cubicBezTo>
                <a:cubicBezTo>
                  <a:pt x="8594321" y="3142205"/>
                  <a:pt x="8535131" y="3160433"/>
                  <a:pt x="8557492" y="3216657"/>
                </a:cubicBezTo>
                <a:cubicBezTo>
                  <a:pt x="8562518" y="3237178"/>
                  <a:pt x="8573573" y="3299737"/>
                  <a:pt x="8560894" y="3310980"/>
                </a:cubicBezTo>
                <a:cubicBezTo>
                  <a:pt x="8557601" y="3323902"/>
                  <a:pt x="8561083" y="3339340"/>
                  <a:pt x="8547852" y="3344725"/>
                </a:cubicBezTo>
                <a:cubicBezTo>
                  <a:pt x="8531788" y="3353908"/>
                  <a:pt x="8553430" y="3400659"/>
                  <a:pt x="8535427" y="3393250"/>
                </a:cubicBezTo>
                <a:cubicBezTo>
                  <a:pt x="8550195" y="3426421"/>
                  <a:pt x="8529553" y="3487753"/>
                  <a:pt x="8520092" y="3514536"/>
                </a:cubicBezTo>
                <a:cubicBezTo>
                  <a:pt x="8513726" y="3563353"/>
                  <a:pt x="8500070" y="3650327"/>
                  <a:pt x="8497231" y="3686149"/>
                </a:cubicBezTo>
                <a:cubicBezTo>
                  <a:pt x="8494574" y="3687657"/>
                  <a:pt x="8493370" y="3677229"/>
                  <a:pt x="8489799" y="3692208"/>
                </a:cubicBezTo>
                <a:cubicBezTo>
                  <a:pt x="8486228" y="3707187"/>
                  <a:pt x="8465938" y="3757479"/>
                  <a:pt x="8475804" y="3776022"/>
                </a:cubicBezTo>
                <a:cubicBezTo>
                  <a:pt x="8441061" y="3875691"/>
                  <a:pt x="8487451" y="3939839"/>
                  <a:pt x="8471279" y="3977138"/>
                </a:cubicBezTo>
                <a:cubicBezTo>
                  <a:pt x="8465599" y="4067300"/>
                  <a:pt x="8419685" y="4164564"/>
                  <a:pt x="8408913" y="4222149"/>
                </a:cubicBezTo>
                <a:cubicBezTo>
                  <a:pt x="8403583" y="4287917"/>
                  <a:pt x="8398240" y="4339232"/>
                  <a:pt x="8402112" y="4364683"/>
                </a:cubicBezTo>
                <a:lnTo>
                  <a:pt x="8393355" y="4462471"/>
                </a:lnTo>
                <a:cubicBezTo>
                  <a:pt x="8396004" y="4503329"/>
                  <a:pt x="8376320" y="4548111"/>
                  <a:pt x="8376166" y="4574052"/>
                </a:cubicBezTo>
                <a:cubicBezTo>
                  <a:pt x="8369380" y="4670665"/>
                  <a:pt x="8352302" y="4649921"/>
                  <a:pt x="8341678" y="4667756"/>
                </a:cubicBezTo>
                <a:cubicBezTo>
                  <a:pt x="8320864" y="4705850"/>
                  <a:pt x="8290794" y="4758928"/>
                  <a:pt x="8273661" y="4799019"/>
                </a:cubicBezTo>
                <a:cubicBezTo>
                  <a:pt x="8254323" y="4834076"/>
                  <a:pt x="8262378" y="4811645"/>
                  <a:pt x="8256132" y="4849614"/>
                </a:cubicBezTo>
                <a:cubicBezTo>
                  <a:pt x="8239320" y="4853334"/>
                  <a:pt x="8207060" y="4883089"/>
                  <a:pt x="8226804" y="4919971"/>
                </a:cubicBezTo>
                <a:lnTo>
                  <a:pt x="8171825" y="5010766"/>
                </a:lnTo>
                <a:cubicBezTo>
                  <a:pt x="8150097" y="4983259"/>
                  <a:pt x="8165842" y="5107656"/>
                  <a:pt x="8143172" y="5088190"/>
                </a:cubicBezTo>
                <a:cubicBezTo>
                  <a:pt x="8128060" y="5102008"/>
                  <a:pt x="8138350" y="5118851"/>
                  <a:pt x="8126363" y="5143922"/>
                </a:cubicBezTo>
                <a:cubicBezTo>
                  <a:pt x="8116335" y="5192745"/>
                  <a:pt x="8111851" y="5226225"/>
                  <a:pt x="8103782" y="5284346"/>
                </a:cubicBezTo>
                <a:cubicBezTo>
                  <a:pt x="8101016" y="5338386"/>
                  <a:pt x="8095811" y="5337325"/>
                  <a:pt x="8084361" y="5390948"/>
                </a:cubicBezTo>
                <a:cubicBezTo>
                  <a:pt x="8082912" y="5429655"/>
                  <a:pt x="8063705" y="5449508"/>
                  <a:pt x="8062552" y="5470854"/>
                </a:cubicBezTo>
                <a:cubicBezTo>
                  <a:pt x="8086776" y="5526328"/>
                  <a:pt x="8037513" y="5496377"/>
                  <a:pt x="8057342" y="5529643"/>
                </a:cubicBezTo>
                <a:cubicBezTo>
                  <a:pt x="8050653" y="5550879"/>
                  <a:pt x="8055939" y="5587444"/>
                  <a:pt x="8044923" y="5597292"/>
                </a:cubicBezTo>
                <a:lnTo>
                  <a:pt x="8035233" y="5608899"/>
                </a:lnTo>
                <a:cubicBezTo>
                  <a:pt x="8030775" y="5623501"/>
                  <a:pt x="8021047" y="5660431"/>
                  <a:pt x="8018178" y="5684911"/>
                </a:cubicBezTo>
                <a:cubicBezTo>
                  <a:pt x="8005590" y="5692608"/>
                  <a:pt x="8011744" y="5734344"/>
                  <a:pt x="8018018" y="5755776"/>
                </a:cubicBezTo>
                <a:cubicBezTo>
                  <a:pt x="8019409" y="5792777"/>
                  <a:pt x="7989082" y="5848613"/>
                  <a:pt x="8008640" y="5889599"/>
                </a:cubicBezTo>
                <a:cubicBezTo>
                  <a:pt x="8011480" y="5932097"/>
                  <a:pt x="8009486" y="5940901"/>
                  <a:pt x="8013542" y="5989744"/>
                </a:cubicBezTo>
                <a:cubicBezTo>
                  <a:pt x="8022089" y="6020787"/>
                  <a:pt x="7982918" y="6024963"/>
                  <a:pt x="7980757" y="6084926"/>
                </a:cubicBezTo>
                <a:cubicBezTo>
                  <a:pt x="7974117" y="6134231"/>
                  <a:pt x="7999371" y="6240432"/>
                  <a:pt x="7975907" y="6346549"/>
                </a:cubicBezTo>
                <a:cubicBezTo>
                  <a:pt x="7987225" y="6409741"/>
                  <a:pt x="7980509" y="6468689"/>
                  <a:pt x="7974221" y="6527527"/>
                </a:cubicBezTo>
                <a:cubicBezTo>
                  <a:pt x="7955361" y="6585667"/>
                  <a:pt x="7987786" y="6579284"/>
                  <a:pt x="7979135" y="6627129"/>
                </a:cubicBezTo>
                <a:cubicBezTo>
                  <a:pt x="7983057" y="6635153"/>
                  <a:pt x="7984986" y="6697665"/>
                  <a:pt x="7979404" y="6694819"/>
                </a:cubicBezTo>
                <a:cubicBezTo>
                  <a:pt x="7981755" y="6716947"/>
                  <a:pt x="8003903" y="6732844"/>
                  <a:pt x="8009526" y="6765445"/>
                </a:cubicBezTo>
                <a:cubicBezTo>
                  <a:pt x="8011113" y="6776325"/>
                  <a:pt x="8014662" y="6810511"/>
                  <a:pt x="8018211" y="6844697"/>
                </a:cubicBezTo>
                <a:lnTo>
                  <a:pt x="8019608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38D26F5-27DF-4760-BA1A-B2F5FAFEB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3594" y="93868"/>
            <a:ext cx="6881026" cy="1322887"/>
          </a:xfrm>
        </p:spPr>
        <p:txBody>
          <a:bodyPr>
            <a:normAutofit/>
          </a:bodyPr>
          <a:lstStyle/>
          <a:p>
            <a:r>
              <a:rPr lang="nl-NL" b="1" dirty="0" err="1"/>
              <a:t>Breaking</a:t>
            </a:r>
            <a:r>
              <a:rPr lang="nl-NL" b="1" dirty="0"/>
              <a:t> </a:t>
            </a:r>
            <a:r>
              <a:rPr lang="nl-NL" b="1" dirty="0" err="1"/>
              <a:t>and</a:t>
            </a:r>
            <a:r>
              <a:rPr lang="nl-NL" b="1" dirty="0"/>
              <a:t> re-making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9C04A6-0818-4152-912D-A975813F9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03662" y="1223919"/>
            <a:ext cx="7566606" cy="4410160"/>
          </a:xfrm>
        </p:spPr>
        <p:txBody>
          <a:bodyPr>
            <a:noAutofit/>
          </a:bodyPr>
          <a:lstStyle/>
          <a:p>
            <a:r>
              <a:rPr lang="nl-NL" sz="2400" b="1" dirty="0"/>
              <a:t>New/</a:t>
            </a:r>
            <a:r>
              <a:rPr lang="nl-NL" sz="2400" b="1" dirty="0" err="1"/>
              <a:t>Alternative</a:t>
            </a:r>
            <a:r>
              <a:rPr lang="nl-NL" sz="2400" b="1" dirty="0"/>
              <a:t> </a:t>
            </a:r>
            <a:r>
              <a:rPr lang="nl-NL" sz="2400" b="1" dirty="0" err="1"/>
              <a:t>voices</a:t>
            </a:r>
            <a:r>
              <a:rPr lang="nl-NL" sz="2400" dirty="0"/>
              <a:t>: Promoting </a:t>
            </a:r>
            <a:r>
              <a:rPr lang="nl-NL" sz="2400" dirty="0" err="1"/>
              <a:t>Ghanaian</a:t>
            </a:r>
            <a:r>
              <a:rPr lang="nl-NL" sz="2400" dirty="0"/>
              <a:t> research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scholarship</a:t>
            </a:r>
            <a:endParaRPr lang="nl-NL" sz="2400" dirty="0"/>
          </a:p>
          <a:p>
            <a:r>
              <a:rPr lang="nl-NL" sz="2400" dirty="0"/>
              <a:t>Setting a </a:t>
            </a:r>
            <a:r>
              <a:rPr lang="nl-NL" sz="2400" b="1" dirty="0"/>
              <a:t>different precedent </a:t>
            </a:r>
            <a:r>
              <a:rPr lang="nl-NL" sz="2400" dirty="0" err="1"/>
              <a:t>through</a:t>
            </a:r>
            <a:r>
              <a:rPr lang="nl-NL" sz="2400" dirty="0"/>
              <a:t> action research</a:t>
            </a:r>
          </a:p>
          <a:p>
            <a:r>
              <a:rPr lang="nl-NL" sz="2400" b="1" dirty="0" err="1"/>
              <a:t>Harnessing</a:t>
            </a:r>
            <a:r>
              <a:rPr lang="nl-NL" sz="2400" b="1" dirty="0"/>
              <a:t> </a:t>
            </a:r>
            <a:r>
              <a:rPr lang="nl-NL" sz="2400" b="1" dirty="0" err="1"/>
              <a:t>diversity</a:t>
            </a:r>
            <a:r>
              <a:rPr lang="nl-NL" sz="2400" b="1" dirty="0"/>
              <a:t> 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Institutional economic perspective in terms of </a:t>
            </a:r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ethical and what is not ethical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(e.g. child labour) and what is fair, who makes  that choice?</a:t>
            </a:r>
            <a:endParaRPr lang="nl-NL" sz="2400" dirty="0"/>
          </a:p>
          <a:p>
            <a:r>
              <a:rPr lang="nl-NL" sz="2400" b="1" dirty="0" err="1"/>
              <a:t>Changing</a:t>
            </a:r>
            <a:r>
              <a:rPr lang="nl-NL" sz="2400" b="1" dirty="0"/>
              <a:t> </a:t>
            </a:r>
            <a:r>
              <a:rPr lang="nl-NL" sz="2400" b="1" dirty="0" err="1"/>
              <a:t>the</a:t>
            </a:r>
            <a:r>
              <a:rPr lang="nl-NL" sz="2400" b="1" dirty="0"/>
              <a:t> level </a:t>
            </a:r>
            <a:r>
              <a:rPr lang="nl-NL" sz="2400" b="1" dirty="0" err="1"/>
              <a:t>playing</a:t>
            </a:r>
            <a:r>
              <a:rPr lang="nl-NL" sz="2400" b="1" dirty="0"/>
              <a:t> field </a:t>
            </a:r>
            <a:r>
              <a:rPr lang="nl-NL" sz="2400" dirty="0" err="1"/>
              <a:t>from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onset</a:t>
            </a:r>
            <a:r>
              <a:rPr lang="nl-NL" sz="2400" dirty="0"/>
              <a:t> </a:t>
            </a:r>
          </a:p>
          <a:p>
            <a:r>
              <a:rPr lang="nl-NL" sz="2400" b="1" dirty="0" err="1"/>
              <a:t>Flexible</a:t>
            </a:r>
            <a:r>
              <a:rPr lang="nl-NL" sz="2400" dirty="0"/>
              <a:t>, </a:t>
            </a:r>
            <a:r>
              <a:rPr lang="nl-NL" sz="2400" dirty="0" err="1"/>
              <a:t>iterative</a:t>
            </a:r>
            <a:r>
              <a:rPr lang="nl-NL" sz="2400" dirty="0"/>
              <a:t> </a:t>
            </a:r>
            <a:r>
              <a:rPr lang="nl-NL" sz="2400" dirty="0" err="1"/>
              <a:t>process</a:t>
            </a:r>
            <a:r>
              <a:rPr lang="nl-NL" sz="2400" dirty="0"/>
              <a:t> </a:t>
            </a:r>
          </a:p>
          <a:p>
            <a:r>
              <a:rPr lang="nl-NL" sz="2400" b="1" dirty="0" err="1"/>
              <a:t>Complexity</a:t>
            </a:r>
            <a:endParaRPr lang="nl-NL" sz="2400" b="1" dirty="0"/>
          </a:p>
          <a:p>
            <a:r>
              <a:rPr lang="nl-NL" sz="2400" b="1" dirty="0" err="1"/>
              <a:t>Challenging</a:t>
            </a:r>
            <a:r>
              <a:rPr lang="nl-NL" sz="2400" b="1" dirty="0"/>
              <a:t> </a:t>
            </a:r>
            <a:r>
              <a:rPr lang="nl-NL" sz="2400" b="1" dirty="0" err="1"/>
              <a:t>assumptions</a:t>
            </a:r>
            <a:r>
              <a:rPr lang="nl-NL" sz="2400" dirty="0"/>
              <a:t>, </a:t>
            </a:r>
            <a:r>
              <a:rPr lang="nl-NL" sz="2400" dirty="0" err="1"/>
              <a:t>models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predictions</a:t>
            </a:r>
            <a:endParaRPr lang="nl-NL" sz="2400" dirty="0"/>
          </a:p>
          <a:p>
            <a:r>
              <a:rPr lang="nl-NL" sz="2400" b="1" dirty="0"/>
              <a:t>Re-</a:t>
            </a:r>
            <a:r>
              <a:rPr lang="nl-NL" sz="2400" b="1" dirty="0" err="1"/>
              <a:t>defining</a:t>
            </a:r>
            <a:r>
              <a:rPr lang="nl-NL" sz="2400" dirty="0"/>
              <a:t> </a:t>
            </a:r>
            <a:r>
              <a:rPr lang="nl-NL" sz="2400" dirty="0" err="1"/>
              <a:t>values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priorities</a:t>
            </a:r>
            <a:r>
              <a:rPr lang="nl-NL" sz="2400" dirty="0"/>
              <a:t> (</a:t>
            </a:r>
            <a:r>
              <a:rPr lang="nl-NL" sz="2400" dirty="0" err="1"/>
              <a:t>rights</a:t>
            </a:r>
            <a:r>
              <a:rPr lang="nl-NL" sz="2400" dirty="0"/>
              <a:t>)</a:t>
            </a:r>
          </a:p>
          <a:p>
            <a:r>
              <a:rPr lang="nl-NL" sz="2400" b="1" dirty="0"/>
              <a:t>Cross-</a:t>
            </a:r>
            <a:r>
              <a:rPr lang="nl-NL" sz="2400" b="1" dirty="0" err="1"/>
              <a:t>cultural</a:t>
            </a:r>
            <a:r>
              <a:rPr lang="nl-NL" sz="2400" dirty="0"/>
              <a:t> awareness (</a:t>
            </a:r>
            <a:r>
              <a:rPr lang="nl-NL" sz="2400" dirty="0" err="1"/>
              <a:t>brokering</a:t>
            </a:r>
            <a:r>
              <a:rPr lang="nl-NL" sz="2400" dirty="0"/>
              <a:t>) </a:t>
            </a:r>
          </a:p>
          <a:p>
            <a:r>
              <a:rPr lang="nl-NL" sz="2400" b="1" dirty="0" err="1"/>
              <a:t>Appreciative</a:t>
            </a:r>
            <a:r>
              <a:rPr lang="nl-NL" sz="2400" b="1" dirty="0"/>
              <a:t> </a:t>
            </a:r>
            <a:r>
              <a:rPr lang="nl-NL" sz="2400" b="1" dirty="0" err="1"/>
              <a:t>Inquiry</a:t>
            </a:r>
            <a:endParaRPr lang="nl-NL" sz="2400" b="1" dirty="0"/>
          </a:p>
          <a:p>
            <a:r>
              <a:rPr lang="en-GB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Reflexivity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context of multi-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disciplinarearity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different perspectives North South…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eg.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it in survival vs</a:t>
            </a:r>
            <a:endParaRPr lang="nl-NL" sz="2400" dirty="0"/>
          </a:p>
          <a:p>
            <a:endParaRPr lang="nl-NL" sz="2400" dirty="0"/>
          </a:p>
          <a:p>
            <a:endParaRPr lang="nl-NL" sz="2400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3794164-DC28-4015-8594-29254F4A5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981" y="1692527"/>
            <a:ext cx="2906973" cy="350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779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95CCA1-1780-4859-B527-61705732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 err="1"/>
              <a:t>Useful</a:t>
            </a:r>
            <a:r>
              <a:rPr lang="nl-NL" b="1" dirty="0"/>
              <a:t> </a:t>
            </a:r>
            <a:r>
              <a:rPr lang="nl-NL" b="1" dirty="0" err="1"/>
              <a:t>insights</a:t>
            </a:r>
            <a:r>
              <a:rPr lang="nl-NL" b="1" dirty="0"/>
              <a:t> of student action </a:t>
            </a:r>
            <a:r>
              <a:rPr lang="nl-NL" b="1" dirty="0" err="1"/>
              <a:t>researches</a:t>
            </a:r>
            <a:r>
              <a:rPr lang="nl-NL" b="1" dirty="0"/>
              <a:t> (cross-</a:t>
            </a:r>
            <a:r>
              <a:rPr lang="nl-NL" b="1" dirty="0" err="1"/>
              <a:t>sectoral</a:t>
            </a:r>
            <a:r>
              <a:rPr lang="nl-NL" b="1" dirty="0"/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75F500-B6DE-48A4-9546-1C0ECC6D0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1900"/>
              <a:t>Coordinated (international) action research has a vast potential to contribute to transformation processes because: </a:t>
            </a:r>
          </a:p>
          <a:p>
            <a:r>
              <a:rPr lang="nl-NL" sz="1900"/>
              <a:t>Students are creative and positive!</a:t>
            </a:r>
          </a:p>
          <a:p>
            <a:r>
              <a:rPr lang="nl-NL" sz="1900"/>
              <a:t>Student have time and are open-minded </a:t>
            </a:r>
          </a:p>
          <a:p>
            <a:r>
              <a:rPr lang="nl-NL" sz="1900"/>
              <a:t>Not costly but can have great impact</a:t>
            </a:r>
          </a:p>
          <a:p>
            <a:r>
              <a:rPr lang="nl-NL" sz="1900"/>
              <a:t>Commitment can be very high (continuation) </a:t>
            </a:r>
          </a:p>
          <a:p>
            <a:r>
              <a:rPr lang="nl-NL" sz="1900"/>
              <a:t>Need guidance on topic and process (clear case and objective formulation) </a:t>
            </a:r>
          </a:p>
          <a:p>
            <a:r>
              <a:rPr lang="nl-NL" sz="1900"/>
              <a:t>Incorporate reflection structurally</a:t>
            </a:r>
          </a:p>
          <a:p>
            <a:endParaRPr lang="nl-NL" sz="1900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E08E1E7D-A44A-4ACE-BC94-E7C9F77080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134" r="-4" b="-4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10994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E2292-567F-412D-9613-93263C368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 err="1"/>
              <a:t>Conclusions</a:t>
            </a:r>
            <a:r>
              <a:rPr lang="nl-NL" b="1" dirty="0"/>
              <a:t> / </a:t>
            </a:r>
            <a:r>
              <a:rPr lang="nl-NL" b="1" dirty="0" err="1"/>
              <a:t>Suggestions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C18182-8A9E-49D3-8193-CDFD983D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2400" dirty="0" err="1"/>
              <a:t>Reflections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decisions</a:t>
            </a:r>
            <a:r>
              <a:rPr lang="nl-NL" sz="2400" dirty="0"/>
              <a:t> (</a:t>
            </a:r>
            <a:r>
              <a:rPr lang="nl-NL" sz="2400" dirty="0" err="1"/>
              <a:t>around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same</a:t>
            </a:r>
            <a:r>
              <a:rPr lang="nl-NL" sz="2400" dirty="0"/>
              <a:t> </a:t>
            </a:r>
            <a:r>
              <a:rPr lang="nl-NL" sz="2400" dirty="0" err="1"/>
              <a:t>table</a:t>
            </a:r>
            <a:r>
              <a:rPr lang="nl-NL" sz="2400" dirty="0"/>
              <a:t>)</a:t>
            </a:r>
          </a:p>
          <a:p>
            <a:r>
              <a:rPr lang="nl-NL" sz="2400" dirty="0" err="1"/>
              <a:t>Indisciplinary</a:t>
            </a:r>
            <a:r>
              <a:rPr lang="nl-NL" sz="2400" dirty="0"/>
              <a:t> (student) research </a:t>
            </a:r>
            <a:r>
              <a:rPr lang="nl-NL" sz="2400" dirty="0" err="1"/>
              <a:t>potential</a:t>
            </a:r>
            <a:r>
              <a:rPr lang="nl-NL" sz="2400" dirty="0"/>
              <a:t> (cases)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capacity</a:t>
            </a:r>
            <a:r>
              <a:rPr lang="nl-NL" sz="2400" dirty="0"/>
              <a:t> </a:t>
            </a:r>
            <a:r>
              <a:rPr lang="nl-NL" sz="2400" dirty="0" err="1"/>
              <a:t>inventorisation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utilisation</a:t>
            </a:r>
            <a:r>
              <a:rPr lang="nl-NL" sz="2400" dirty="0"/>
              <a:t> </a:t>
            </a:r>
          </a:p>
          <a:p>
            <a:r>
              <a:rPr lang="nl-NL" sz="2400" dirty="0" err="1"/>
              <a:t>Incorporating</a:t>
            </a:r>
            <a:r>
              <a:rPr lang="nl-NL" sz="2400" dirty="0"/>
              <a:t> </a:t>
            </a:r>
            <a:r>
              <a:rPr lang="nl-NL" sz="2400" dirty="0" err="1"/>
              <a:t>African</a:t>
            </a:r>
            <a:r>
              <a:rPr lang="nl-NL" sz="2400" dirty="0"/>
              <a:t> </a:t>
            </a:r>
            <a:r>
              <a:rPr lang="nl-NL" sz="2400" dirty="0" err="1"/>
              <a:t>scholarship</a:t>
            </a:r>
            <a:r>
              <a:rPr lang="nl-NL" sz="2400" dirty="0"/>
              <a:t> – new </a:t>
            </a:r>
            <a:r>
              <a:rPr lang="nl-NL" sz="2400" dirty="0" err="1"/>
              <a:t>paradigms</a:t>
            </a:r>
            <a:endParaRPr lang="nl-NL" sz="2400" dirty="0"/>
          </a:p>
          <a:p>
            <a:r>
              <a:rPr lang="nl-NL" sz="2400" dirty="0"/>
              <a:t>‘</a:t>
            </a:r>
            <a:r>
              <a:rPr lang="nl-NL" sz="2400" dirty="0" err="1"/>
              <a:t>Wicked</a:t>
            </a:r>
            <a:r>
              <a:rPr lang="nl-NL" sz="2400" dirty="0"/>
              <a:t>’ </a:t>
            </a:r>
            <a:r>
              <a:rPr lang="nl-NL" sz="2400" dirty="0" err="1"/>
              <a:t>problems</a:t>
            </a:r>
            <a:r>
              <a:rPr lang="nl-NL" sz="2400" dirty="0"/>
              <a:t> &amp; ‘</a:t>
            </a:r>
            <a:r>
              <a:rPr lang="nl-NL" sz="2400" dirty="0" err="1"/>
              <a:t>wonderful</a:t>
            </a:r>
            <a:r>
              <a:rPr lang="nl-NL" sz="2400" dirty="0"/>
              <a:t>’ </a:t>
            </a:r>
            <a:r>
              <a:rPr lang="nl-NL" sz="2400" dirty="0" err="1"/>
              <a:t>opportunities</a:t>
            </a:r>
            <a:r>
              <a:rPr lang="nl-NL" sz="2400" dirty="0"/>
              <a:t> </a:t>
            </a:r>
          </a:p>
          <a:p>
            <a:endParaRPr lang="nl-NL" sz="2400" dirty="0"/>
          </a:p>
          <a:p>
            <a:endParaRPr lang="nl-NL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2593D23-9A5A-45F6-A13A-17D1D1183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134" r="-4" b="-4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174657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41204-FE4F-4718-88A0-9B4491203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1811472"/>
            <a:ext cx="7445943" cy="1325563"/>
          </a:xfrm>
        </p:spPr>
        <p:txBody>
          <a:bodyPr>
            <a:noAutofit/>
          </a:bodyPr>
          <a:lstStyle/>
          <a:p>
            <a:r>
              <a:rPr lang="nl-NL" sz="4000" b="1" dirty="0" err="1"/>
              <a:t>Suggested</a:t>
            </a:r>
            <a:r>
              <a:rPr lang="nl-NL" sz="4000" b="1" dirty="0"/>
              <a:t> </a:t>
            </a:r>
            <a:r>
              <a:rPr lang="nl-NL" sz="4000" b="1" dirty="0" err="1"/>
              <a:t>models</a:t>
            </a:r>
            <a:r>
              <a:rPr lang="nl-NL" sz="4000" b="1" dirty="0"/>
              <a:t>…? </a:t>
            </a:r>
            <a:br>
              <a:rPr lang="nl-NL" sz="4000" b="1" dirty="0"/>
            </a:br>
            <a:br>
              <a:rPr lang="nl-NL" sz="4000" b="1" dirty="0"/>
            </a:br>
            <a:r>
              <a:rPr lang="nl-NL" sz="4000" b="1" dirty="0"/>
              <a:t>Control </a:t>
            </a:r>
            <a:r>
              <a:rPr lang="nl-NL" sz="4000" b="1" dirty="0" err="1"/>
              <a:t>vs</a:t>
            </a:r>
            <a:r>
              <a:rPr lang="nl-NL" sz="4000" b="1" dirty="0"/>
              <a:t> </a:t>
            </a:r>
            <a:r>
              <a:rPr lang="nl-NL" sz="4000" b="1" dirty="0" err="1"/>
              <a:t>freedom</a:t>
            </a:r>
            <a:r>
              <a:rPr lang="nl-NL" sz="4000" b="1" dirty="0"/>
              <a:t>?</a:t>
            </a:r>
          </a:p>
        </p:txBody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9BC7ADB5-D5A5-496F-A970-EE0AABE976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134" r="-4" b="-4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220616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741C1-FE06-491D-BF8D-DC9D6EF79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/>
              <a:t>Panel </a:t>
            </a:r>
            <a:r>
              <a:rPr lang="nl-NL" b="1" dirty="0" err="1"/>
              <a:t>questions</a:t>
            </a:r>
            <a:r>
              <a:rPr lang="nl-NL" b="1" dirty="0"/>
              <a:t>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1C60D0-BBB0-4896-885B-5A7597CF8D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What type of action research does your research focus on? Why and how is this a suitable method to research on/with cross-sector interactions?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What are your key insights for understanding cross-sector interactions?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Which key challenges do you encounter with this approach and how have you addressed them?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What are two questions you would like to ask the CSSI audience?</a:t>
            </a:r>
          </a:p>
          <a:p>
            <a:endParaRPr lang="en-US" sz="2400" b="0" i="0" dirty="0">
              <a:effectLst/>
              <a:latin typeface="Calibri" panose="020F0502020204030204" pitchFamily="34" charset="0"/>
            </a:endParaRPr>
          </a:p>
          <a:p>
            <a:endParaRPr lang="nl-NL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BEC8FFB-6390-4827-801D-9D041E05A64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134" r="-4" b="-4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234093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97F81C68-034C-4C3D-B67C-E1502D0CE14B}"/>
              </a:ext>
            </a:extLst>
          </p:cNvPr>
          <p:cNvSpPr/>
          <p:nvPr/>
        </p:nvSpPr>
        <p:spPr>
          <a:xfrm>
            <a:off x="132080" y="2834640"/>
            <a:ext cx="8478520" cy="10566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994F5B-F605-46B7-A705-0E75136AA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pPr algn="ctr"/>
            <a:r>
              <a:rPr lang="nl-NL" b="1" dirty="0"/>
              <a:t>Project </a:t>
            </a:r>
            <a:br>
              <a:rPr lang="nl-NL" b="1" dirty="0"/>
            </a:br>
            <a:r>
              <a:rPr lang="nl-NL" b="1" i="1" dirty="0"/>
              <a:t>Beyond </a:t>
            </a:r>
            <a:r>
              <a:rPr lang="nl-NL" b="1" i="1" dirty="0" err="1"/>
              <a:t>fairtrade</a:t>
            </a:r>
            <a:endParaRPr lang="nl-NL" b="1" i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196D25-80E7-4BC9-8D72-B3B35B034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278173"/>
            <a:ext cx="8142973" cy="457982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1600" i="1" dirty="0"/>
              <a:t>Project</a:t>
            </a:r>
          </a:p>
          <a:p>
            <a:pPr marL="0" indent="0">
              <a:buNone/>
            </a:pPr>
            <a:r>
              <a:rPr lang="en-US" sz="1600" b="1" dirty="0"/>
              <a:t>Beyond Fair Trade, Transnational entrepreneurship and partnerships with African Diaspora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nl-NL" sz="1600" dirty="0"/>
              <a:t>Background </a:t>
            </a:r>
            <a:r>
              <a:rPr lang="nl-NL" sz="1600" dirty="0" err="1"/>
              <a:t>Wagenignen</a:t>
            </a:r>
            <a:r>
              <a:rPr lang="nl-NL" sz="1600" dirty="0"/>
              <a:t> </a:t>
            </a:r>
            <a:r>
              <a:rPr lang="nl-NL" sz="1600" dirty="0" err="1"/>
              <a:t>Science</a:t>
            </a:r>
            <a:r>
              <a:rPr lang="nl-NL" sz="1600" dirty="0"/>
              <a:t> shop</a:t>
            </a:r>
          </a:p>
          <a:p>
            <a:pPr marL="0" indent="0">
              <a:buNone/>
            </a:pPr>
            <a:r>
              <a:rPr lang="en-US" sz="1600" b="1" dirty="0"/>
              <a:t>The Science Shop collaborates with non-profit groups in society by organizing research projects that find answers to their questions</a:t>
            </a:r>
            <a:endParaRPr lang="nl-NL" sz="1600" b="1" dirty="0"/>
          </a:p>
          <a:p>
            <a:endParaRPr lang="nl-NL" sz="1600" dirty="0"/>
          </a:p>
          <a:p>
            <a:pPr marL="0" indent="0">
              <a:buNone/>
            </a:pPr>
            <a:r>
              <a:rPr lang="nl-NL" sz="1600" b="1" dirty="0"/>
              <a:t>Research question(s?) </a:t>
            </a:r>
          </a:p>
          <a:p>
            <a:r>
              <a:rPr lang="en-US" sz="1600" dirty="0"/>
              <a:t>How can international collaborative action research by students engage in a multi-stakeholder process of understanding the role of returnees in development and create a more inclusive and equitable cocoa value chain?</a:t>
            </a:r>
          </a:p>
          <a:p>
            <a:r>
              <a:rPr lang="en-US" sz="1600" dirty="0"/>
              <a:t>How to make the cocoa chain more equitable?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dirty="0"/>
              <a:t>Objective: </a:t>
            </a:r>
          </a:p>
          <a:p>
            <a:pPr marL="0" indent="0">
              <a:buNone/>
            </a:pPr>
            <a:r>
              <a:rPr lang="en-US" sz="1600" dirty="0"/>
              <a:t>Transforming the Cocoa value chain through action research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nl-NL" sz="1000" dirty="0"/>
          </a:p>
          <a:p>
            <a:pPr marL="0" indent="0">
              <a:buNone/>
            </a:pPr>
            <a:endParaRPr lang="nl-NL" sz="1000" dirty="0"/>
          </a:p>
          <a:p>
            <a:pPr marL="0" indent="0">
              <a:buNone/>
            </a:pPr>
            <a:endParaRPr lang="nl-NL" sz="1000" dirty="0"/>
          </a:p>
          <a:p>
            <a:pPr marL="514350" indent="-514350">
              <a:buAutoNum type="arabicParenR"/>
            </a:pPr>
            <a:endParaRPr lang="nl-NL" sz="10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E5A62CE8-D402-4E04-AA33-78C2A5F61E8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134" r="-4" b="-4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2978954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DFE842-BEA3-4871-98AD-D5A11F142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 err="1"/>
              <a:t>Involved</a:t>
            </a:r>
            <a:r>
              <a:rPr lang="nl-NL" b="1" dirty="0"/>
              <a:t> stakeholders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C25F91-8FFF-4A64-8FD1-EA4E97BBC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8" y="1953127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2400" dirty="0" err="1"/>
              <a:t>Africa</a:t>
            </a:r>
            <a:r>
              <a:rPr lang="nl-NL" sz="2400" dirty="0"/>
              <a:t> in Motion </a:t>
            </a:r>
          </a:p>
          <a:p>
            <a:r>
              <a:rPr lang="nl-NL" sz="2400" dirty="0"/>
              <a:t>Wageningen University  - The </a:t>
            </a:r>
            <a:r>
              <a:rPr lang="nl-NL" sz="2400" dirty="0" err="1"/>
              <a:t>Science</a:t>
            </a:r>
            <a:r>
              <a:rPr lang="nl-NL" sz="2400" dirty="0"/>
              <a:t> Shop</a:t>
            </a:r>
          </a:p>
          <a:p>
            <a:r>
              <a:rPr lang="nl-NL" sz="2400" dirty="0"/>
              <a:t>University of Cape Coast, Ghana </a:t>
            </a:r>
          </a:p>
          <a:p>
            <a:r>
              <a:rPr lang="nl-NL" sz="2400" dirty="0"/>
              <a:t>University of Ghana </a:t>
            </a:r>
          </a:p>
          <a:p>
            <a:r>
              <a:rPr lang="nl-NL" sz="2400" dirty="0"/>
              <a:t>(at Dutch </a:t>
            </a:r>
            <a:r>
              <a:rPr lang="nl-NL" sz="2400" dirty="0" err="1"/>
              <a:t>Embassy</a:t>
            </a:r>
            <a:r>
              <a:rPr lang="nl-NL" sz="2400" dirty="0"/>
              <a:t>) Policy makers, </a:t>
            </a:r>
            <a:r>
              <a:rPr lang="nl-NL" sz="2400" dirty="0" err="1"/>
              <a:t>NGOs</a:t>
            </a:r>
            <a:r>
              <a:rPr lang="nl-NL" sz="2400" dirty="0"/>
              <a:t>, private sector)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61BDF68-E704-4C4A-9A92-193CC67405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134" r="-4" b="-4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51606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9C28F98-2506-421F-B011-28746078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nl-NL" b="1" dirty="0" err="1"/>
              <a:t>Methods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3D8830-A75E-4512-8627-C9EB3C86B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2000" b="1"/>
              <a:t>Structure research(es) </a:t>
            </a:r>
          </a:p>
          <a:p>
            <a:pPr marL="0" indent="0">
              <a:buNone/>
            </a:pPr>
            <a:r>
              <a:rPr lang="nl-NL" sz="2000"/>
              <a:t>Overall coordinator project </a:t>
            </a:r>
          </a:p>
          <a:p>
            <a:pPr marL="0" indent="0">
              <a:buNone/>
            </a:pPr>
            <a:r>
              <a:rPr lang="nl-NL" sz="2000"/>
              <a:t>(Research) coordinator Netherlands</a:t>
            </a:r>
          </a:p>
          <a:p>
            <a:pPr>
              <a:buFontTx/>
              <a:buChar char="-"/>
            </a:pPr>
            <a:r>
              <a:rPr lang="nl-NL" sz="2000" i="1"/>
              <a:t>Researchers</a:t>
            </a:r>
            <a:r>
              <a:rPr lang="nl-NL" sz="2000"/>
              <a:t>  </a:t>
            </a:r>
            <a:br>
              <a:rPr lang="nl-NL" sz="2000"/>
            </a:br>
            <a:r>
              <a:rPr lang="nl-NL" sz="2000"/>
              <a:t>(Reseach) Coordinator Ghana</a:t>
            </a:r>
          </a:p>
          <a:p>
            <a:pPr>
              <a:buFontTx/>
              <a:buChar char="-"/>
            </a:pPr>
            <a:r>
              <a:rPr lang="nl-NL" sz="2000" i="1"/>
              <a:t>Researchers</a:t>
            </a:r>
            <a:r>
              <a:rPr lang="nl-NL" sz="2000"/>
              <a:t>  </a:t>
            </a:r>
          </a:p>
          <a:p>
            <a:r>
              <a:rPr lang="nl-NL" sz="2000"/>
              <a:t>Network mapping </a:t>
            </a:r>
          </a:p>
          <a:p>
            <a:r>
              <a:rPr lang="nl-NL" sz="2000"/>
              <a:t>Multi-stakeholder workshop(s) </a:t>
            </a:r>
          </a:p>
          <a:p>
            <a:r>
              <a:rPr lang="nl-NL" sz="2000"/>
              <a:t>Simultaneous researches  &amp; interships</a:t>
            </a:r>
          </a:p>
          <a:p>
            <a:r>
              <a:rPr lang="nl-NL" sz="2000"/>
              <a:t>Questionnaires and interviews </a:t>
            </a:r>
          </a:p>
          <a:p>
            <a:endParaRPr lang="nl-NL" sz="2000"/>
          </a:p>
          <a:p>
            <a:endParaRPr lang="nl-NL" sz="2000"/>
          </a:p>
        </p:txBody>
      </p:sp>
    </p:spTree>
    <p:extLst>
      <p:ext uri="{BB962C8B-B14F-4D97-AF65-F5344CB8AC3E}">
        <p14:creationId xmlns:p14="http://schemas.microsoft.com/office/powerpoint/2010/main" val="3648691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A6A455-098A-4727-8BB9-076B5A4F2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/>
              <a:t>Action research </a:t>
            </a:r>
            <a:r>
              <a:rPr lang="nl-NL" b="1" dirty="0" err="1"/>
              <a:t>principles</a:t>
            </a:r>
            <a:r>
              <a:rPr lang="nl-NL" b="1" dirty="0"/>
              <a:t>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D768DC-74DE-4263-B9C7-043AF7EA4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259" y="1530417"/>
            <a:ext cx="8283341" cy="4774130"/>
          </a:xfrm>
        </p:spPr>
        <p:txBody>
          <a:bodyPr anchor="ctr"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b="1" i="1" u="none" strike="noStrike" baseline="0" dirty="0">
                <a:latin typeface="Calibri,Italic"/>
              </a:rPr>
              <a:t>Human capacity flourishing and emancipation</a:t>
            </a:r>
            <a:r>
              <a:rPr lang="en-US" sz="2000" b="0" i="1" u="none" strike="noStrike" baseline="0" dirty="0">
                <a:latin typeface="Calibri,Italic"/>
              </a:rPr>
              <a:t>: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Stimulating individuals to empower themselves and utilize their innate capacities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i="1" u="none" strike="noStrike" baseline="0" dirty="0">
                <a:latin typeface="Calibri,Italic"/>
              </a:rPr>
              <a:t>Participation and democracy</a:t>
            </a:r>
            <a:r>
              <a:rPr lang="en-US" sz="2000" b="0" i="1" u="none" strike="noStrike" baseline="0" dirty="0">
                <a:latin typeface="Calibri,Italic"/>
              </a:rPr>
              <a:t>: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Research where the ‘researched’ become coresearchers in determining the purpose and outcome of the research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0" i="1" u="none" strike="noStrike" baseline="0" dirty="0">
                <a:latin typeface="Calibri,Italic"/>
              </a:rPr>
              <a:t>Reflexive orientation: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On-going reflection by researcher and co-researcher to assess the development of the various stages of the research process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b="1" i="1" u="none" strike="noStrike" baseline="0" dirty="0">
                <a:latin typeface="Calibri,Italic"/>
              </a:rPr>
              <a:t>Understanding complexity</a:t>
            </a:r>
            <a:r>
              <a:rPr lang="en-US" sz="2000" b="0" i="1" u="none" strike="noStrike" baseline="0" dirty="0">
                <a:latin typeface="Calibri,Italic"/>
              </a:rPr>
              <a:t>: </a:t>
            </a:r>
            <a:r>
              <a:rPr lang="en-US" sz="2000" b="0" i="0" u="none" strike="noStrike" baseline="0" dirty="0">
                <a:latin typeface="Calibri" panose="020F0502020204030204" pitchFamily="34" charset="0"/>
              </a:rPr>
              <a:t>Assuming complexity as a basis, the research is to be adaptive to the local context and unexpected on-going processes</a:t>
            </a:r>
          </a:p>
          <a:p>
            <a:pPr marL="0" indent="0">
              <a:buNone/>
            </a:pPr>
            <a:r>
              <a:rPr lang="nl-NL" sz="2000" b="0" i="0" u="none" strike="noStrike" baseline="0" dirty="0">
                <a:latin typeface="Calibri" panose="020F0502020204030204" pitchFamily="34" charset="0"/>
              </a:rPr>
              <a:t>(</a:t>
            </a:r>
            <a:r>
              <a:rPr lang="nl-NL" sz="2000" b="0" i="0" u="none" strike="noStrike" baseline="0" dirty="0" err="1">
                <a:latin typeface="Calibri" panose="020F0502020204030204" pitchFamily="34" charset="0"/>
              </a:rPr>
              <a:t>Reason</a:t>
            </a:r>
            <a:r>
              <a:rPr lang="nl-NL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nl-NL" sz="2000" b="0" i="0" u="none" strike="noStrike" baseline="0" dirty="0" err="1">
                <a:latin typeface="Calibri" panose="020F0502020204030204" pitchFamily="34" charset="0"/>
              </a:rPr>
              <a:t>and</a:t>
            </a:r>
            <a:r>
              <a:rPr lang="nl-NL" sz="20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nl-NL" sz="2000" b="0" i="0" u="none" strike="noStrike" baseline="0" dirty="0" err="1">
                <a:latin typeface="Calibri" panose="020F0502020204030204" pitchFamily="34" charset="0"/>
              </a:rPr>
              <a:t>Bradbury</a:t>
            </a:r>
            <a:r>
              <a:rPr lang="nl-NL" sz="2000" b="0" i="0" u="none" strike="noStrike" baseline="0" dirty="0">
                <a:latin typeface="Calibri" panose="020F0502020204030204" pitchFamily="34" charset="0"/>
              </a:rPr>
              <a:t> 2008)</a:t>
            </a:r>
            <a:endParaRPr lang="nl-NL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59C0D23-FD2E-4301-B4BF-50378B3E35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142" y="2857501"/>
            <a:ext cx="94868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257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228CC7-581D-471F-AF2C-68525288D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/>
              <a:t>(In)direct </a:t>
            </a:r>
            <a:r>
              <a:rPr lang="nl-NL" b="1" dirty="0" err="1"/>
              <a:t>Outcomes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31C516-5F66-4375-9F18-0AF6AC0DD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014" y="1744132"/>
            <a:ext cx="8148586" cy="4916549"/>
          </a:xfrm>
        </p:spPr>
        <p:txBody>
          <a:bodyPr anchor="ctr">
            <a:normAutofit/>
          </a:bodyPr>
          <a:lstStyle/>
          <a:p>
            <a:r>
              <a:rPr lang="nl-NL" sz="1600" b="1" dirty="0">
                <a:latin typeface="Calibri (Hoofdtekst)"/>
              </a:rPr>
              <a:t>ACT policy brief </a:t>
            </a:r>
            <a:r>
              <a:rPr lang="nl-NL" sz="1600" dirty="0">
                <a:latin typeface="Calibri (Hoofdtekst)"/>
              </a:rPr>
              <a:t>– </a:t>
            </a:r>
            <a:r>
              <a:rPr lang="nl-NL" sz="1600" dirty="0" err="1">
                <a:latin typeface="Calibri (Hoofdtekst)"/>
              </a:rPr>
              <a:t>Researching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the</a:t>
            </a:r>
            <a:r>
              <a:rPr lang="nl-NL" sz="1600" dirty="0">
                <a:latin typeface="Calibri (Hoofdtekst)"/>
              </a:rPr>
              <a:t> stakeholder </a:t>
            </a:r>
            <a:r>
              <a:rPr lang="nl-NL" sz="1600" dirty="0" err="1">
                <a:latin typeface="Calibri (Hoofdtekst)"/>
              </a:rPr>
              <a:t>and</a:t>
            </a:r>
            <a:r>
              <a:rPr lang="nl-NL" sz="1600" dirty="0">
                <a:latin typeface="Calibri (Hoofdtekst)"/>
              </a:rPr>
              <a:t> level of </a:t>
            </a:r>
            <a:r>
              <a:rPr lang="nl-NL" sz="1600" dirty="0" err="1">
                <a:latin typeface="Calibri (Hoofdtekst)"/>
              </a:rPr>
              <a:t>participation</a:t>
            </a:r>
            <a:r>
              <a:rPr lang="nl-NL" sz="1600" dirty="0">
                <a:latin typeface="Calibri (Hoofdtekst)"/>
              </a:rPr>
              <a:t> in </a:t>
            </a:r>
            <a:r>
              <a:rPr lang="nl-NL" sz="1600" dirty="0" err="1">
                <a:latin typeface="Calibri (Hoofdtekst)"/>
              </a:rPr>
              <a:t>decion</a:t>
            </a:r>
            <a:r>
              <a:rPr lang="nl-NL" sz="1600" dirty="0">
                <a:latin typeface="Calibri (Hoofdtekst)"/>
              </a:rPr>
              <a:t>-making </a:t>
            </a:r>
            <a:r>
              <a:rPr lang="nl-NL" sz="1600" dirty="0" err="1">
                <a:latin typeface="Calibri (Hoofdtekst)"/>
              </a:rPr>
              <a:t>process</a:t>
            </a:r>
            <a:endParaRPr lang="nl-NL" sz="1600" dirty="0">
              <a:latin typeface="Calibri (Hoofdtekst)"/>
            </a:endParaRPr>
          </a:p>
          <a:p>
            <a:r>
              <a:rPr lang="nl-NL" sz="1600" b="1" dirty="0">
                <a:latin typeface="Calibri (Hoofdtekst)"/>
              </a:rPr>
              <a:t>AIM cover letter </a:t>
            </a:r>
            <a:r>
              <a:rPr lang="nl-NL" sz="1600" dirty="0">
                <a:latin typeface="Calibri (Hoofdtekst)"/>
              </a:rPr>
              <a:t>– </a:t>
            </a:r>
            <a:r>
              <a:rPr lang="nl-NL" sz="1600" dirty="0" err="1">
                <a:latin typeface="Calibri (Hoofdtekst)"/>
              </a:rPr>
              <a:t>Proposal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to</a:t>
            </a:r>
            <a:r>
              <a:rPr lang="en-US" sz="1600" dirty="0">
                <a:latin typeface="Calibri (Hoofdtekst)"/>
              </a:rPr>
              <a:t> work with returnees in the cocoa sector we propose to establish a Returnees Management Office (RMO) in Ghana. </a:t>
            </a:r>
          </a:p>
          <a:p>
            <a:r>
              <a:rPr lang="nl-NL" sz="1600" b="1" dirty="0">
                <a:latin typeface="Calibri (Hoofdtekst)"/>
              </a:rPr>
              <a:t>SHAER platform (</a:t>
            </a:r>
            <a:r>
              <a:rPr lang="nl-NL" sz="1600" b="1" dirty="0" err="1">
                <a:latin typeface="Calibri (Hoofdtekst)"/>
              </a:rPr>
              <a:t>movement</a:t>
            </a:r>
            <a:r>
              <a:rPr lang="nl-NL" sz="1600" b="1" dirty="0">
                <a:latin typeface="Calibri (Hoofdtekst)"/>
              </a:rPr>
              <a:t> </a:t>
            </a:r>
            <a:r>
              <a:rPr lang="nl-NL" sz="1600" b="1" dirty="0" err="1">
                <a:latin typeface="Calibri (Hoofdtekst)"/>
              </a:rPr>
              <a:t>with</a:t>
            </a:r>
            <a:r>
              <a:rPr lang="nl-NL" sz="1600" b="1" dirty="0">
                <a:latin typeface="Calibri (Hoofdtekst)"/>
              </a:rPr>
              <a:t> AIM)</a:t>
            </a:r>
            <a:r>
              <a:rPr lang="nl-NL" sz="1600" dirty="0">
                <a:latin typeface="Calibri (Hoofdtekst)"/>
              </a:rPr>
              <a:t>– International </a:t>
            </a:r>
            <a:r>
              <a:rPr lang="nl-NL" sz="1600" dirty="0" err="1">
                <a:latin typeface="Calibri (Hoofdtekst)"/>
              </a:rPr>
              <a:t>youth</a:t>
            </a:r>
            <a:r>
              <a:rPr lang="nl-NL" sz="1600" dirty="0">
                <a:latin typeface="Calibri (Hoofdtekst)"/>
              </a:rPr>
              <a:t> platform </a:t>
            </a:r>
            <a:r>
              <a:rPr lang="nl-NL" sz="1600" dirty="0" err="1">
                <a:latin typeface="Calibri (Hoofdtekst)"/>
              </a:rPr>
              <a:t>for</a:t>
            </a:r>
            <a:r>
              <a:rPr lang="nl-NL" sz="1600" dirty="0">
                <a:latin typeface="Calibri (Hoofdtekst)"/>
              </a:rPr>
              <a:t> development </a:t>
            </a:r>
            <a:r>
              <a:rPr lang="nl-NL" sz="1600" dirty="0" err="1">
                <a:latin typeface="Calibri (Hoofdtekst)"/>
              </a:rPr>
              <a:t>with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Africa</a:t>
            </a:r>
            <a:r>
              <a:rPr lang="nl-NL" sz="1600" dirty="0">
                <a:latin typeface="Calibri (Hoofdtekst)"/>
              </a:rPr>
              <a:t> (</a:t>
            </a:r>
            <a:r>
              <a:rPr lang="nl-NL" sz="1600" dirty="0" err="1">
                <a:latin typeface="Calibri (Hoofdtekst)"/>
              </a:rPr>
              <a:t>Equal</a:t>
            </a:r>
            <a:r>
              <a:rPr lang="nl-NL" sz="1600" dirty="0">
                <a:latin typeface="Calibri (Hoofdtekst)"/>
              </a:rPr>
              <a:t> Trade </a:t>
            </a:r>
            <a:r>
              <a:rPr lang="nl-NL" sz="1600" dirty="0" err="1">
                <a:latin typeface="Calibri (Hoofdtekst)"/>
              </a:rPr>
              <a:t>certification</a:t>
            </a:r>
            <a:r>
              <a:rPr lang="nl-NL" sz="1600" dirty="0">
                <a:latin typeface="Calibri (Hoofdtekst)"/>
              </a:rPr>
              <a:t> – </a:t>
            </a:r>
            <a:r>
              <a:rPr lang="nl-NL" sz="1600" dirty="0" err="1">
                <a:latin typeface="Calibri (Hoofdtekst)"/>
              </a:rPr>
              <a:t>fairer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value</a:t>
            </a:r>
            <a:r>
              <a:rPr lang="nl-NL" sz="1600" dirty="0">
                <a:latin typeface="Calibri (Hoofdtekst)"/>
              </a:rPr>
              <a:t> chain)</a:t>
            </a:r>
          </a:p>
          <a:p>
            <a:r>
              <a:rPr lang="nl-NL" sz="1600" b="1" dirty="0">
                <a:latin typeface="Calibri (Hoofdtekst)"/>
              </a:rPr>
              <a:t>Paper</a:t>
            </a:r>
            <a:r>
              <a:rPr lang="nl-NL" sz="1600" dirty="0">
                <a:latin typeface="Calibri (Hoofdtekst)"/>
              </a:rPr>
              <a:t> – Impact COVID-19 on food </a:t>
            </a:r>
            <a:r>
              <a:rPr lang="nl-NL" sz="1600" dirty="0" err="1">
                <a:latin typeface="Calibri (Hoofdtekst)"/>
              </a:rPr>
              <a:t>sovereignty</a:t>
            </a:r>
            <a:r>
              <a:rPr lang="nl-NL" sz="1600" dirty="0">
                <a:latin typeface="Calibri (Hoofdtekst)"/>
              </a:rPr>
              <a:t> in Ghana (PHD Ghana)</a:t>
            </a:r>
          </a:p>
          <a:p>
            <a:r>
              <a:rPr lang="nl-NL" sz="1600" b="1" dirty="0">
                <a:latin typeface="Calibri (Hoofdtekst)"/>
              </a:rPr>
              <a:t>Policy brief </a:t>
            </a:r>
            <a:r>
              <a:rPr lang="nl-NL" sz="1600" dirty="0">
                <a:latin typeface="Calibri (Hoofdtekst)"/>
              </a:rPr>
              <a:t>– HRDD brief </a:t>
            </a:r>
            <a:r>
              <a:rPr lang="nl-NL" sz="1600" dirty="0" err="1">
                <a:latin typeface="Calibri (Hoofdtekst)"/>
              </a:rPr>
              <a:t>related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to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value</a:t>
            </a:r>
            <a:r>
              <a:rPr lang="nl-NL" sz="1600" dirty="0">
                <a:latin typeface="Calibri (Hoofdtekst)"/>
              </a:rPr>
              <a:t> chain </a:t>
            </a:r>
            <a:r>
              <a:rPr lang="nl-NL" sz="1600" dirty="0" err="1">
                <a:latin typeface="Calibri (Hoofdtekst)"/>
              </a:rPr>
              <a:t>and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rights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by</a:t>
            </a:r>
            <a:r>
              <a:rPr lang="nl-NL" sz="1600" dirty="0">
                <a:latin typeface="Calibri (Hoofdtekst)"/>
              </a:rPr>
              <a:t> (Master WUR)</a:t>
            </a:r>
          </a:p>
          <a:p>
            <a:r>
              <a:rPr lang="nl-NL" sz="1600" b="1" dirty="0">
                <a:latin typeface="Calibri (Hoofdtekst)"/>
              </a:rPr>
              <a:t>Research paper - </a:t>
            </a:r>
            <a:r>
              <a:rPr lang="nl-NL" sz="1600" dirty="0">
                <a:latin typeface="Calibri (Hoofdtekst)"/>
              </a:rPr>
              <a:t> University of Cape Coast – </a:t>
            </a:r>
            <a:r>
              <a:rPr lang="en-US" sz="1600" dirty="0">
                <a:latin typeface="Calibri (Hoofdtekst)"/>
              </a:rPr>
              <a:t> The role of the farmer unions in making Ghana’s Cocoa sector socially just</a:t>
            </a:r>
          </a:p>
          <a:p>
            <a:r>
              <a:rPr lang="nl-NL" sz="1600" b="1" dirty="0" err="1">
                <a:latin typeface="Calibri (Hoofdtekst)"/>
              </a:rPr>
              <a:t>Cocoa</a:t>
            </a:r>
            <a:r>
              <a:rPr lang="nl-NL" sz="1600" b="1" dirty="0">
                <a:latin typeface="Calibri (Hoofdtekst)"/>
              </a:rPr>
              <a:t> Festival (online)  </a:t>
            </a:r>
            <a:r>
              <a:rPr lang="nl-NL" sz="1600" dirty="0">
                <a:latin typeface="Calibri (Hoofdtekst)"/>
              </a:rPr>
              <a:t>-  open event &amp; </a:t>
            </a:r>
            <a:r>
              <a:rPr lang="nl-NL" sz="1600" dirty="0" err="1">
                <a:latin typeface="Calibri (Hoofdtekst)"/>
              </a:rPr>
              <a:t>multi</a:t>
            </a:r>
            <a:r>
              <a:rPr lang="nl-NL" sz="1600" dirty="0">
                <a:latin typeface="Calibri (Hoofdtekst)"/>
              </a:rPr>
              <a:t>-stakeholder (SHAER </a:t>
            </a:r>
            <a:r>
              <a:rPr lang="nl-NL" sz="1600" dirty="0" err="1">
                <a:latin typeface="Calibri (Hoofdtekst)"/>
              </a:rPr>
              <a:t>trade</a:t>
            </a:r>
            <a:r>
              <a:rPr lang="nl-NL" sz="1600" dirty="0">
                <a:latin typeface="Calibri (Hoofdtekst)"/>
              </a:rPr>
              <a:t>), KUMASI, </a:t>
            </a:r>
          </a:p>
          <a:p>
            <a:r>
              <a:rPr lang="nl-NL" sz="1600" b="1" dirty="0" err="1">
                <a:latin typeface="Calibri (Hoofdtekst)"/>
              </a:rPr>
              <a:t>Cocoa</a:t>
            </a:r>
            <a:r>
              <a:rPr lang="nl-NL" sz="1600" b="1" dirty="0">
                <a:latin typeface="Calibri (Hoofdtekst)"/>
              </a:rPr>
              <a:t> foto </a:t>
            </a:r>
            <a:r>
              <a:rPr lang="nl-NL" sz="1600" b="1" dirty="0" err="1">
                <a:latin typeface="Calibri (Hoofdtekst)"/>
              </a:rPr>
              <a:t>Exhibition</a:t>
            </a:r>
            <a:r>
              <a:rPr lang="nl-NL" sz="1600" dirty="0">
                <a:latin typeface="Calibri (Hoofdtekst)"/>
              </a:rPr>
              <a:t> pictures at Wageningen University: ‘</a:t>
            </a:r>
            <a:r>
              <a:rPr lang="nl-NL" sz="1600" dirty="0" err="1">
                <a:latin typeface="Calibri (Hoofdtekst)"/>
              </a:rPr>
              <a:t>Thanks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for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supporting</a:t>
            </a:r>
            <a:r>
              <a:rPr lang="nl-NL" sz="1600" dirty="0">
                <a:latin typeface="Calibri (Hoofdtekst)"/>
              </a:rPr>
              <a:t> </a:t>
            </a:r>
            <a:r>
              <a:rPr lang="nl-NL" sz="1600" dirty="0" err="1">
                <a:latin typeface="Calibri (Hoofdtekst)"/>
              </a:rPr>
              <a:t>poverty</a:t>
            </a:r>
            <a:r>
              <a:rPr lang="nl-NL" sz="1600" dirty="0">
                <a:latin typeface="Calibri (Hoofdtekst)"/>
              </a:rPr>
              <a:t>’ </a:t>
            </a:r>
            <a:endParaRPr lang="en-US" sz="1600" dirty="0">
              <a:latin typeface="Calibri (Hoofdtekst)"/>
            </a:endParaRPr>
          </a:p>
          <a:p>
            <a:r>
              <a:rPr lang="en-US" sz="1600" b="1" dirty="0">
                <a:latin typeface="Calibri (Hoofdtekst)"/>
              </a:rPr>
              <a:t>Formation of Cocoa Coalition </a:t>
            </a:r>
            <a:r>
              <a:rPr lang="en-US" sz="1600" dirty="0">
                <a:latin typeface="Calibri (Hoofdtekst)"/>
              </a:rPr>
              <a:t>– knowledge and practitioners in Cocoa value chain </a:t>
            </a:r>
          </a:p>
          <a:p>
            <a:r>
              <a:rPr lang="en-US" sz="1600" b="1" dirty="0">
                <a:latin typeface="Calibri (Hoofdtekst)"/>
              </a:rPr>
              <a:t>Start-up Kumasi drink </a:t>
            </a:r>
            <a:r>
              <a:rPr lang="en-US" sz="1600" dirty="0">
                <a:latin typeface="Calibri (Hoofdtekst)"/>
              </a:rPr>
              <a:t>– Using cocoa fruit to make a popular drink (sold in AH supermarket) </a:t>
            </a:r>
          </a:p>
          <a:p>
            <a:endParaRPr lang="nl-NL" sz="11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2ABAF2B-DDA3-4AA9-9F80-233B086DA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142" y="2857501"/>
            <a:ext cx="94868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73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84E38A-D430-4AA7-AC03-71826831D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/>
              <a:t>Background North-South development </a:t>
            </a:r>
            <a:r>
              <a:rPr lang="nl-NL" b="1" dirty="0" err="1"/>
              <a:t>pathways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CC9244-2A31-492A-AC30-436E7E3BC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/>
          </a:bodyPr>
          <a:lstStyle/>
          <a:p>
            <a:r>
              <a:rPr lang="nl-NL" sz="2400" dirty="0" err="1"/>
              <a:t>Colonialism</a:t>
            </a:r>
            <a:r>
              <a:rPr lang="nl-NL" sz="2400" dirty="0"/>
              <a:t>, Post-</a:t>
            </a:r>
            <a:r>
              <a:rPr lang="nl-NL" sz="2400" dirty="0" err="1"/>
              <a:t>colonialism</a:t>
            </a:r>
            <a:r>
              <a:rPr lang="nl-NL" sz="2400" dirty="0"/>
              <a:t>, </a:t>
            </a:r>
            <a:r>
              <a:rPr lang="nl-NL" sz="2400" dirty="0" err="1"/>
              <a:t>Neo-colonialism</a:t>
            </a:r>
            <a:r>
              <a:rPr lang="nl-NL" sz="2400" dirty="0"/>
              <a:t> etc.</a:t>
            </a:r>
          </a:p>
          <a:p>
            <a:r>
              <a:rPr lang="nl-NL" sz="2400" dirty="0"/>
              <a:t>North – South power </a:t>
            </a:r>
            <a:r>
              <a:rPr lang="nl-NL" sz="2400" dirty="0" err="1"/>
              <a:t>dynamics</a:t>
            </a:r>
            <a:r>
              <a:rPr lang="nl-NL" sz="2400" dirty="0"/>
              <a:t>  </a:t>
            </a:r>
          </a:p>
          <a:p>
            <a:r>
              <a:rPr lang="nl-NL" sz="2400" dirty="0"/>
              <a:t>Relations, </a:t>
            </a:r>
            <a:r>
              <a:rPr lang="nl-NL" sz="2400" dirty="0" err="1"/>
              <a:t>Perceptions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perspectives</a:t>
            </a:r>
            <a:endParaRPr lang="nl-NL" sz="2400" dirty="0"/>
          </a:p>
          <a:p>
            <a:r>
              <a:rPr lang="nl-NL" sz="2400" dirty="0" err="1"/>
              <a:t>Theories</a:t>
            </a:r>
            <a:r>
              <a:rPr lang="nl-NL" sz="2400" dirty="0"/>
              <a:t>: </a:t>
            </a:r>
            <a:r>
              <a:rPr lang="nl-NL" sz="2400" dirty="0" err="1"/>
              <a:t>Paradigms</a:t>
            </a:r>
            <a:r>
              <a:rPr lang="nl-NL" sz="2400" dirty="0"/>
              <a:t> ----- </a:t>
            </a:r>
            <a:r>
              <a:rPr lang="nl-NL" sz="2400" dirty="0" err="1"/>
              <a:t>From</a:t>
            </a:r>
            <a:r>
              <a:rPr lang="nl-NL" sz="2400" dirty="0"/>
              <a:t> North </a:t>
            </a:r>
            <a:r>
              <a:rPr lang="nl-NL" sz="2400" dirty="0" err="1"/>
              <a:t>and</a:t>
            </a:r>
            <a:r>
              <a:rPr lang="nl-NL" sz="2400" dirty="0"/>
              <a:t> South</a:t>
            </a:r>
          </a:p>
          <a:p>
            <a:endParaRPr lang="nl-NL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165AECE-0FA8-4453-82ED-4C5F274C7A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7134" r="-4" b="-4"/>
          <a:stretch/>
        </p:blipFill>
        <p:spPr>
          <a:xfrm>
            <a:off x="9030743" y="2474254"/>
            <a:ext cx="1912560" cy="1909489"/>
          </a:xfrm>
          <a:custGeom>
            <a:avLst/>
            <a:gdLst/>
            <a:ahLst/>
            <a:cxnLst/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001990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9D2BB8-EDB3-4408-B20C-EB5FB9358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 err="1"/>
              <a:t>Challenges</a:t>
            </a: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D25F93-F83C-40F1-A610-A1455A0AE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anchor="ctr">
            <a:normAutofit fontScale="92500" lnSpcReduction="10000"/>
          </a:bodyPr>
          <a:lstStyle/>
          <a:p>
            <a:r>
              <a:rPr lang="nl-NL" sz="2400" b="1" dirty="0" err="1"/>
              <a:t>Fear</a:t>
            </a:r>
            <a:r>
              <a:rPr lang="nl-NL" sz="2400" b="1" dirty="0"/>
              <a:t> of </a:t>
            </a:r>
            <a:r>
              <a:rPr lang="nl-NL" sz="2400" b="1" dirty="0" err="1"/>
              <a:t>criticism</a:t>
            </a:r>
            <a:r>
              <a:rPr lang="nl-NL" sz="2400" b="1" dirty="0"/>
              <a:t> </a:t>
            </a:r>
            <a:r>
              <a:rPr lang="nl-NL" sz="2400" dirty="0"/>
              <a:t>(</a:t>
            </a:r>
            <a:r>
              <a:rPr lang="nl-NL" sz="2400" dirty="0" err="1"/>
              <a:t>too</a:t>
            </a:r>
            <a:r>
              <a:rPr lang="nl-NL" sz="2400" dirty="0"/>
              <a:t> </a:t>
            </a:r>
            <a:r>
              <a:rPr lang="nl-NL" sz="2400" dirty="0" err="1"/>
              <a:t>positive</a:t>
            </a:r>
            <a:r>
              <a:rPr lang="nl-NL" sz="2400" dirty="0"/>
              <a:t>?)</a:t>
            </a:r>
          </a:p>
          <a:p>
            <a:r>
              <a:rPr lang="nl-NL" sz="2400" dirty="0" err="1"/>
              <a:t>Working</a:t>
            </a:r>
            <a:r>
              <a:rPr lang="nl-NL" sz="2400" dirty="0"/>
              <a:t> </a:t>
            </a:r>
            <a:r>
              <a:rPr lang="nl-NL" sz="2400" b="1" dirty="0" err="1"/>
              <a:t>across</a:t>
            </a:r>
            <a:r>
              <a:rPr lang="nl-NL" sz="2400" b="1" dirty="0"/>
              <a:t> systems, </a:t>
            </a:r>
            <a:r>
              <a:rPr lang="nl-NL" sz="2400" dirty="0"/>
              <a:t>cultures </a:t>
            </a:r>
            <a:r>
              <a:rPr lang="nl-NL" sz="2400" dirty="0" err="1"/>
              <a:t>and</a:t>
            </a:r>
            <a:r>
              <a:rPr lang="nl-NL" sz="2400" dirty="0"/>
              <a:t> stakeholders (</a:t>
            </a:r>
            <a:r>
              <a:rPr lang="nl-NL" sz="2400" dirty="0" err="1"/>
              <a:t>key</a:t>
            </a:r>
            <a:r>
              <a:rPr lang="nl-NL" sz="2400" dirty="0"/>
              <a:t> stakeholders)</a:t>
            </a:r>
          </a:p>
          <a:p>
            <a:r>
              <a:rPr lang="nl-NL" sz="2400" b="1" dirty="0" err="1"/>
              <a:t>Hidden</a:t>
            </a:r>
            <a:r>
              <a:rPr lang="nl-NL" sz="2400" b="1" dirty="0"/>
              <a:t> </a:t>
            </a:r>
            <a:r>
              <a:rPr lang="nl-NL" sz="2400" b="1" dirty="0" err="1"/>
              <a:t>assumptions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perspectives</a:t>
            </a:r>
            <a:endParaRPr lang="nl-NL" sz="2400" dirty="0"/>
          </a:p>
          <a:p>
            <a:r>
              <a:rPr lang="nl-NL" sz="2400" b="1" dirty="0"/>
              <a:t>COVID-19</a:t>
            </a:r>
          </a:p>
          <a:p>
            <a:r>
              <a:rPr lang="nl-NL" sz="2400" b="1" dirty="0" err="1"/>
              <a:t>Diversity</a:t>
            </a:r>
            <a:r>
              <a:rPr lang="nl-NL" sz="2400" b="1" dirty="0"/>
              <a:t> of </a:t>
            </a:r>
            <a:r>
              <a:rPr lang="nl-NL" sz="2400" b="1" dirty="0" err="1"/>
              <a:t>values</a:t>
            </a:r>
            <a:r>
              <a:rPr lang="nl-NL" sz="2400" b="1" dirty="0"/>
              <a:t> </a:t>
            </a:r>
            <a:r>
              <a:rPr lang="nl-NL" sz="2400" dirty="0" err="1"/>
              <a:t>complementary</a:t>
            </a:r>
            <a:r>
              <a:rPr lang="nl-NL" sz="2400" dirty="0"/>
              <a:t> or </a:t>
            </a:r>
            <a:r>
              <a:rPr lang="nl-NL" sz="2400" dirty="0" err="1"/>
              <a:t>conflicting</a:t>
            </a:r>
            <a:r>
              <a:rPr lang="nl-NL" sz="2400" dirty="0"/>
              <a:t>?</a:t>
            </a:r>
          </a:p>
          <a:p>
            <a:r>
              <a:rPr lang="nl-NL" sz="2400" dirty="0"/>
              <a:t>Development </a:t>
            </a:r>
            <a:r>
              <a:rPr lang="nl-NL" sz="2400" b="1" dirty="0" err="1"/>
              <a:t>pathway</a:t>
            </a:r>
            <a:r>
              <a:rPr lang="nl-NL" sz="2400" b="1" dirty="0"/>
              <a:t> </a:t>
            </a:r>
            <a:r>
              <a:rPr lang="nl-NL" sz="2400" b="1" dirty="0" err="1"/>
              <a:t>dependencies</a:t>
            </a:r>
            <a:endParaRPr lang="nl-NL" sz="2400" b="1" dirty="0"/>
          </a:p>
          <a:p>
            <a:r>
              <a:rPr lang="nl-NL" sz="2400" b="1" dirty="0"/>
              <a:t>Control, </a:t>
            </a:r>
            <a:r>
              <a:rPr lang="nl-NL" sz="2400" b="1" dirty="0" err="1"/>
              <a:t>guidance</a:t>
            </a:r>
            <a:r>
              <a:rPr lang="nl-NL" sz="2400" b="1" dirty="0"/>
              <a:t> or </a:t>
            </a:r>
            <a:r>
              <a:rPr lang="nl-NL" sz="2400" b="1" dirty="0" err="1"/>
              <a:t>freedom</a:t>
            </a:r>
            <a:r>
              <a:rPr lang="nl-NL" sz="2400" dirty="0"/>
              <a:t>… A *</a:t>
            </a:r>
            <a:r>
              <a:rPr lang="nl-NL" sz="2400" dirty="0" err="1"/>
              <a:t>spark</a:t>
            </a:r>
            <a:r>
              <a:rPr lang="nl-NL" sz="2400" dirty="0"/>
              <a:t>* or holding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reigns</a:t>
            </a:r>
            <a:r>
              <a:rPr lang="nl-NL" sz="2400" dirty="0"/>
              <a:t>?</a:t>
            </a:r>
          </a:p>
          <a:p>
            <a:endParaRPr lang="nl-NL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89E100E-B30F-4D1E-8F73-2AD1B8375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142" y="2857501"/>
            <a:ext cx="94868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07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AA1164-9AD9-4567-B2E2-B280465CC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nl-NL" b="1" dirty="0" err="1"/>
              <a:t>Relativity</a:t>
            </a:r>
            <a:r>
              <a:rPr lang="nl-NL" b="1" dirty="0"/>
              <a:t>…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343EF9-1362-4FC6-A847-59E6B8B3D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143" y="1953127"/>
            <a:ext cx="7946457" cy="4904873"/>
          </a:xfrm>
        </p:spPr>
        <p:txBody>
          <a:bodyPr anchor="ctr">
            <a:normAutofit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Relativity in the context of development </a:t>
            </a:r>
          </a:p>
          <a:p>
            <a:r>
              <a:rPr lang="en-GB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exists today will not work tomorrow…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Models need a rethink vs universality 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Concept of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FairTrade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needs re-think, there is no fair in fair trade ---- &gt; even if we use stakeholder theories, fair trade is made in West</a:t>
            </a:r>
          </a:p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Solution -  (teaching) multidisciplinary background, each student uses examples from local contexts </a:t>
            </a:r>
          </a:p>
          <a:p>
            <a:r>
              <a:rPr lang="en-GB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Multi-disciplinary teaching, using practical (personal) cases</a:t>
            </a:r>
          </a:p>
          <a:p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ontext of multi-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disciplinearity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different perspectives North South…survival vs </a:t>
            </a:r>
            <a:r>
              <a:rPr lang="en-GB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sustanainability</a:t>
            </a:r>
            <a:endParaRPr lang="nl-NL" sz="2400" dirty="0"/>
          </a:p>
          <a:p>
            <a:endParaRPr lang="nl-NL" sz="15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7E4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CFD5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9E487C7-B5F0-4416-AE76-AB63B00C2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1142" y="2857500"/>
            <a:ext cx="94868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4398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6573</TotalTime>
  <Words>1068</Words>
  <Application>Microsoft Office PowerPoint</Application>
  <PresentationFormat>Breedbeeld</PresentationFormat>
  <Paragraphs>119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(Hoofdtekst)</vt:lpstr>
      <vt:lpstr>Calibri Light</vt:lpstr>
      <vt:lpstr>Calibri,Italic</vt:lpstr>
      <vt:lpstr>Roboto</vt:lpstr>
      <vt:lpstr>TimesNewRomanPSMT</vt:lpstr>
      <vt:lpstr>Kantoorthema</vt:lpstr>
      <vt:lpstr>Breaking and re-making development pathways Reflections on International multi-stakeholder student action researches as a ‘new’ way for North South collaborations</vt:lpstr>
      <vt:lpstr>Project  Beyond fairtrade</vt:lpstr>
      <vt:lpstr>Involved stakeholders</vt:lpstr>
      <vt:lpstr>Methods</vt:lpstr>
      <vt:lpstr>Action research principles </vt:lpstr>
      <vt:lpstr>(In)direct Outcomes</vt:lpstr>
      <vt:lpstr>Background North-South development pathways</vt:lpstr>
      <vt:lpstr>Challenges</vt:lpstr>
      <vt:lpstr>Relativity…</vt:lpstr>
      <vt:lpstr>Contextualization… </vt:lpstr>
      <vt:lpstr>Breaking and re-making</vt:lpstr>
      <vt:lpstr>Useful insights of student action researches (cross-sectoral)</vt:lpstr>
      <vt:lpstr>Conclusions / Suggestions</vt:lpstr>
      <vt:lpstr>Suggested models…?   Control vs freedom?</vt:lpstr>
      <vt:lpstr>Panel questions…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and re-making development pathways:  Reflections on International multi-stakeholder student action researches as a ‘new’ way for North South collaborations</dc:title>
  <dc:creator>Robin Bukenya</dc:creator>
  <cp:lastModifiedBy>Straver, Gerard</cp:lastModifiedBy>
  <cp:revision>26</cp:revision>
  <dcterms:created xsi:type="dcterms:W3CDTF">2022-06-21T03:26:31Z</dcterms:created>
  <dcterms:modified xsi:type="dcterms:W3CDTF">2022-07-05T14:54:50Z</dcterms:modified>
</cp:coreProperties>
</file>