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3" r:id="rId6"/>
    <p:sldId id="262" r:id="rId7"/>
    <p:sldId id="257" r:id="rId8"/>
    <p:sldId id="260" r:id="rId9"/>
    <p:sldId id="259" r:id="rId10"/>
    <p:sldId id="265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1D70FE-E61A-83F2-55FB-6E1B026E5CD6}" v="17" vWet="18" dt="2024-01-31T10:50:24.042"/>
    <p1510:client id="{FB42D538-7D2F-457E-A7E0-BC1B78601A5B}" v="15" dt="2024-01-31T15:38:19.5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ffer, Ron" userId="S::ron.peffer@wur.nl::4cadbe8d-b7e9-4179-ae40-85ee2b30edaa" providerId="AD" clId="Web-{721D70FE-E61A-83F2-55FB-6E1B026E5CD6}"/>
    <pc:docChg chg="modSld">
      <pc:chgData name="Peffer, Ron" userId="S::ron.peffer@wur.nl::4cadbe8d-b7e9-4179-ae40-85ee2b30edaa" providerId="AD" clId="Web-{721D70FE-E61A-83F2-55FB-6E1B026E5CD6}" dt="2024-01-31T10:50:21.854" v="15" actId="20577"/>
      <pc:docMkLst>
        <pc:docMk/>
      </pc:docMkLst>
      <pc:sldChg chg="modSp">
        <pc:chgData name="Peffer, Ron" userId="S::ron.peffer@wur.nl::4cadbe8d-b7e9-4179-ae40-85ee2b30edaa" providerId="AD" clId="Web-{721D70FE-E61A-83F2-55FB-6E1B026E5CD6}" dt="2024-01-31T10:48:12.428" v="1" actId="20577"/>
        <pc:sldMkLst>
          <pc:docMk/>
          <pc:sldMk cId="2097988276" sldId="256"/>
        </pc:sldMkLst>
        <pc:spChg chg="mod">
          <ac:chgData name="Peffer, Ron" userId="S::ron.peffer@wur.nl::4cadbe8d-b7e9-4179-ae40-85ee2b30edaa" providerId="AD" clId="Web-{721D70FE-E61A-83F2-55FB-6E1B026E5CD6}" dt="2024-01-31T10:48:12.428" v="1" actId="20577"/>
          <ac:spMkLst>
            <pc:docMk/>
            <pc:sldMk cId="2097988276" sldId="256"/>
            <ac:spMk id="3" creationId="{97B713C1-4A74-2402-C0B4-D419CCC60BC4}"/>
          </ac:spMkLst>
        </pc:spChg>
      </pc:sldChg>
      <pc:sldChg chg="modSp">
        <pc:chgData name="Peffer, Ron" userId="S::ron.peffer@wur.nl::4cadbe8d-b7e9-4179-ae40-85ee2b30edaa" providerId="AD" clId="Web-{721D70FE-E61A-83F2-55FB-6E1B026E5CD6}" dt="2024-01-31T10:50:21.854" v="15" actId="20577"/>
        <pc:sldMkLst>
          <pc:docMk/>
          <pc:sldMk cId="3497452268" sldId="257"/>
        </pc:sldMkLst>
        <pc:spChg chg="mod">
          <ac:chgData name="Peffer, Ron" userId="S::ron.peffer@wur.nl::4cadbe8d-b7e9-4179-ae40-85ee2b30edaa" providerId="AD" clId="Web-{721D70FE-E61A-83F2-55FB-6E1B026E5CD6}" dt="2024-01-31T10:50:21.854" v="15" actId="20577"/>
          <ac:spMkLst>
            <pc:docMk/>
            <pc:sldMk cId="3497452268" sldId="257"/>
            <ac:spMk id="3" creationId="{3325B03B-F1E9-2EED-F6B7-E7DB312C7979}"/>
          </ac:spMkLst>
        </pc:spChg>
      </pc:sldChg>
      <pc:sldChg chg="modSp">
        <pc:chgData name="Peffer, Ron" userId="S::ron.peffer@wur.nl::4cadbe8d-b7e9-4179-ae40-85ee2b30edaa" providerId="AD" clId="Web-{721D70FE-E61A-83F2-55FB-6E1B026E5CD6}" dt="2024-01-31T10:49:07.961" v="5" actId="20577"/>
        <pc:sldMkLst>
          <pc:docMk/>
          <pc:sldMk cId="1131667640" sldId="263"/>
        </pc:sldMkLst>
        <pc:spChg chg="mod">
          <ac:chgData name="Peffer, Ron" userId="S::ron.peffer@wur.nl::4cadbe8d-b7e9-4179-ae40-85ee2b30edaa" providerId="AD" clId="Web-{721D70FE-E61A-83F2-55FB-6E1B026E5CD6}" dt="2024-01-31T10:49:07.961" v="5" actId="20577"/>
          <ac:spMkLst>
            <pc:docMk/>
            <pc:sldMk cId="1131667640" sldId="263"/>
            <ac:spMk id="3" creationId="{12C96621-B1DB-6AEA-9B63-E20BDB335F94}"/>
          </ac:spMkLst>
        </pc:spChg>
      </pc:sldChg>
    </pc:docChg>
  </pc:docChgLst>
  <pc:docChgLst>
    <pc:chgData name="Klompmaker, Martin" userId="3be22dfe-fd83-4983-a319-b13450e2361a" providerId="ADAL" clId="{FB42D538-7D2F-457E-A7E0-BC1B78601A5B}"/>
    <pc:docChg chg="undo custSel addSld delSld modSld">
      <pc:chgData name="Klompmaker, Martin" userId="3be22dfe-fd83-4983-a319-b13450e2361a" providerId="ADAL" clId="{FB42D538-7D2F-457E-A7E0-BC1B78601A5B}" dt="2024-01-31T15:38:02.866" v="883" actId="20577"/>
      <pc:docMkLst>
        <pc:docMk/>
      </pc:docMkLst>
      <pc:sldChg chg="modSp mod">
        <pc:chgData name="Klompmaker, Martin" userId="3be22dfe-fd83-4983-a319-b13450e2361a" providerId="ADAL" clId="{FB42D538-7D2F-457E-A7E0-BC1B78601A5B}" dt="2024-01-31T15:38:02.866" v="883" actId="20577"/>
        <pc:sldMkLst>
          <pc:docMk/>
          <pc:sldMk cId="3497452268" sldId="257"/>
        </pc:sldMkLst>
        <pc:spChg chg="mod">
          <ac:chgData name="Klompmaker, Martin" userId="3be22dfe-fd83-4983-a319-b13450e2361a" providerId="ADAL" clId="{FB42D538-7D2F-457E-A7E0-BC1B78601A5B}" dt="2024-01-31T15:38:02.866" v="883" actId="20577"/>
          <ac:spMkLst>
            <pc:docMk/>
            <pc:sldMk cId="3497452268" sldId="257"/>
            <ac:spMk id="3" creationId="{3325B03B-F1E9-2EED-F6B7-E7DB312C7979}"/>
          </ac:spMkLst>
        </pc:spChg>
      </pc:sldChg>
      <pc:sldChg chg="addSp delSp modSp add del mod">
        <pc:chgData name="Klompmaker, Martin" userId="3be22dfe-fd83-4983-a319-b13450e2361a" providerId="ADAL" clId="{FB42D538-7D2F-457E-A7E0-BC1B78601A5B}" dt="2024-01-31T15:02:02.789" v="847" actId="2696"/>
        <pc:sldMkLst>
          <pc:docMk/>
          <pc:sldMk cId="3285550283" sldId="258"/>
        </pc:sldMkLst>
        <pc:spChg chg="add del mod">
          <ac:chgData name="Klompmaker, Martin" userId="3be22dfe-fd83-4983-a319-b13450e2361a" providerId="ADAL" clId="{FB42D538-7D2F-457E-A7E0-BC1B78601A5B}" dt="2024-01-30T13:54:31.154" v="19" actId="14100"/>
          <ac:spMkLst>
            <pc:docMk/>
            <pc:sldMk cId="3285550283" sldId="258"/>
            <ac:spMk id="3" creationId="{A11CC247-D79B-A4D5-5DD2-FDE5E3245BF3}"/>
          </ac:spMkLst>
        </pc:spChg>
        <pc:graphicFrameChg chg="add del mod modGraphic">
          <ac:chgData name="Klompmaker, Martin" userId="3be22dfe-fd83-4983-a319-b13450e2361a" providerId="ADAL" clId="{FB42D538-7D2F-457E-A7E0-BC1B78601A5B}" dt="2024-01-30T13:54:24.839" v="8"/>
          <ac:graphicFrameMkLst>
            <pc:docMk/>
            <pc:sldMk cId="3285550283" sldId="258"/>
            <ac:graphicFrameMk id="5" creationId="{ACC6509B-20E1-3412-B4EA-7615FB2A30F7}"/>
          </ac:graphicFrameMkLst>
        </pc:graphicFrameChg>
        <pc:graphicFrameChg chg="add mod modGraphic">
          <ac:chgData name="Klompmaker, Martin" userId="3be22dfe-fd83-4983-a319-b13450e2361a" providerId="ADAL" clId="{FB42D538-7D2F-457E-A7E0-BC1B78601A5B}" dt="2024-01-31T09:32:15.519" v="31" actId="1076"/>
          <ac:graphicFrameMkLst>
            <pc:docMk/>
            <pc:sldMk cId="3285550283" sldId="258"/>
            <ac:graphicFrameMk id="6" creationId="{4F6903F4-3D27-F63C-193E-993C9B79DE36}"/>
          </ac:graphicFrameMkLst>
        </pc:graphicFrameChg>
      </pc:sldChg>
      <pc:sldChg chg="modSp mod">
        <pc:chgData name="Klompmaker, Martin" userId="3be22dfe-fd83-4983-a319-b13450e2361a" providerId="ADAL" clId="{FB42D538-7D2F-457E-A7E0-BC1B78601A5B}" dt="2024-01-31T12:17:31.678" v="782" actId="20577"/>
        <pc:sldMkLst>
          <pc:docMk/>
          <pc:sldMk cId="4120813381" sldId="259"/>
        </pc:sldMkLst>
        <pc:spChg chg="mod">
          <ac:chgData name="Klompmaker, Martin" userId="3be22dfe-fd83-4983-a319-b13450e2361a" providerId="ADAL" clId="{FB42D538-7D2F-457E-A7E0-BC1B78601A5B}" dt="2024-01-31T12:17:31.678" v="782" actId="20577"/>
          <ac:spMkLst>
            <pc:docMk/>
            <pc:sldMk cId="4120813381" sldId="259"/>
            <ac:spMk id="2" creationId="{6B456391-49CC-AF5D-3D1B-63D37085FBD6}"/>
          </ac:spMkLst>
        </pc:spChg>
      </pc:sldChg>
      <pc:sldChg chg="modSp del mod">
        <pc:chgData name="Klompmaker, Martin" userId="3be22dfe-fd83-4983-a319-b13450e2361a" providerId="ADAL" clId="{FB42D538-7D2F-457E-A7E0-BC1B78601A5B}" dt="2024-01-31T09:52:17.069" v="223" actId="47"/>
        <pc:sldMkLst>
          <pc:docMk/>
          <pc:sldMk cId="1255294905" sldId="261"/>
        </pc:sldMkLst>
        <pc:spChg chg="mod">
          <ac:chgData name="Klompmaker, Martin" userId="3be22dfe-fd83-4983-a319-b13450e2361a" providerId="ADAL" clId="{FB42D538-7D2F-457E-A7E0-BC1B78601A5B}" dt="2024-01-30T13:52:49.772" v="0"/>
          <ac:spMkLst>
            <pc:docMk/>
            <pc:sldMk cId="1255294905" sldId="261"/>
            <ac:spMk id="3" creationId="{0DF446BA-7817-4F8A-7232-269AE4623BDD}"/>
          </ac:spMkLst>
        </pc:spChg>
      </pc:sldChg>
      <pc:sldChg chg="modSp mod">
        <pc:chgData name="Klompmaker, Martin" userId="3be22dfe-fd83-4983-a319-b13450e2361a" providerId="ADAL" clId="{FB42D538-7D2F-457E-A7E0-BC1B78601A5B}" dt="2024-01-31T13:36:51.992" v="846" actId="20577"/>
        <pc:sldMkLst>
          <pc:docMk/>
          <pc:sldMk cId="1039564576" sldId="262"/>
        </pc:sldMkLst>
        <pc:spChg chg="mod">
          <ac:chgData name="Klompmaker, Martin" userId="3be22dfe-fd83-4983-a319-b13450e2361a" providerId="ADAL" clId="{FB42D538-7D2F-457E-A7E0-BC1B78601A5B}" dt="2024-01-31T13:36:51.992" v="846" actId="20577"/>
          <ac:spMkLst>
            <pc:docMk/>
            <pc:sldMk cId="1039564576" sldId="262"/>
            <ac:spMk id="3" creationId="{48CD9C14-9E6B-7383-B2DA-ED5CC329BA0D}"/>
          </ac:spMkLst>
        </pc:spChg>
      </pc:sldChg>
      <pc:sldChg chg="modSp mod">
        <pc:chgData name="Klompmaker, Martin" userId="3be22dfe-fd83-4983-a319-b13450e2361a" providerId="ADAL" clId="{FB42D538-7D2F-457E-A7E0-BC1B78601A5B}" dt="2024-01-31T12:12:14.040" v="515" actId="20577"/>
        <pc:sldMkLst>
          <pc:docMk/>
          <pc:sldMk cId="1131667640" sldId="263"/>
        </pc:sldMkLst>
        <pc:spChg chg="mod">
          <ac:chgData name="Klompmaker, Martin" userId="3be22dfe-fd83-4983-a319-b13450e2361a" providerId="ADAL" clId="{FB42D538-7D2F-457E-A7E0-BC1B78601A5B}" dt="2024-01-31T12:12:14.040" v="515" actId="20577"/>
          <ac:spMkLst>
            <pc:docMk/>
            <pc:sldMk cId="1131667640" sldId="263"/>
            <ac:spMk id="3" creationId="{12C96621-B1DB-6AEA-9B63-E20BDB335F94}"/>
          </ac:spMkLst>
        </pc:spChg>
      </pc:sldChg>
      <pc:sldChg chg="addSp delSp modSp new mod setBg">
        <pc:chgData name="Klompmaker, Martin" userId="3be22dfe-fd83-4983-a319-b13450e2361a" providerId="ADAL" clId="{FB42D538-7D2F-457E-A7E0-BC1B78601A5B}" dt="2024-01-31T09:44:51.820" v="44" actId="26606"/>
        <pc:sldMkLst>
          <pc:docMk/>
          <pc:sldMk cId="883630068" sldId="264"/>
        </pc:sldMkLst>
        <pc:spChg chg="mod">
          <ac:chgData name="Klompmaker, Martin" userId="3be22dfe-fd83-4983-a319-b13450e2361a" providerId="ADAL" clId="{FB42D538-7D2F-457E-A7E0-BC1B78601A5B}" dt="2024-01-31T09:44:51.820" v="44" actId="26606"/>
          <ac:spMkLst>
            <pc:docMk/>
            <pc:sldMk cId="883630068" sldId="264"/>
            <ac:spMk id="2" creationId="{2064F514-011C-7C30-2E89-81D573E55A43}"/>
          </ac:spMkLst>
        </pc:spChg>
        <pc:spChg chg="del">
          <ac:chgData name="Klompmaker, Martin" userId="3be22dfe-fd83-4983-a319-b13450e2361a" providerId="ADAL" clId="{FB42D538-7D2F-457E-A7E0-BC1B78601A5B}" dt="2024-01-31T09:44:51.820" v="44" actId="26606"/>
          <ac:spMkLst>
            <pc:docMk/>
            <pc:sldMk cId="883630068" sldId="264"/>
            <ac:spMk id="3" creationId="{7FF8F235-90FB-7FB5-ABB2-180EC32A1600}"/>
          </ac:spMkLst>
        </pc:spChg>
        <pc:grpChg chg="add">
          <ac:chgData name="Klompmaker, Martin" userId="3be22dfe-fd83-4983-a319-b13450e2361a" providerId="ADAL" clId="{FB42D538-7D2F-457E-A7E0-BC1B78601A5B}" dt="2024-01-31T09:44:51.820" v="44" actId="26606"/>
          <ac:grpSpMkLst>
            <pc:docMk/>
            <pc:sldMk cId="883630068" sldId="264"/>
            <ac:grpSpMk id="9" creationId="{FB7FB62D-DD5B-C587-F53F-679128D41B8A}"/>
          </ac:grpSpMkLst>
        </pc:grpChg>
        <pc:picChg chg="add mod">
          <ac:chgData name="Klompmaker, Martin" userId="3be22dfe-fd83-4983-a319-b13450e2361a" providerId="ADAL" clId="{FB42D538-7D2F-457E-A7E0-BC1B78601A5B}" dt="2024-01-31T09:44:51.820" v="44" actId="26606"/>
          <ac:picMkLst>
            <pc:docMk/>
            <pc:sldMk cId="883630068" sldId="264"/>
            <ac:picMk id="4" creationId="{BE4299E1-1050-A993-34E9-B05242A8726D}"/>
          </ac:picMkLst>
        </pc:picChg>
      </pc:sldChg>
      <pc:sldChg chg="addSp modSp new mod">
        <pc:chgData name="Klompmaker, Martin" userId="3be22dfe-fd83-4983-a319-b13450e2361a" providerId="ADAL" clId="{FB42D538-7D2F-457E-A7E0-BC1B78601A5B}" dt="2024-01-31T11:25:13.930" v="383"/>
        <pc:sldMkLst>
          <pc:docMk/>
          <pc:sldMk cId="2023450918" sldId="265"/>
        </pc:sldMkLst>
        <pc:spChg chg="mod">
          <ac:chgData name="Klompmaker, Martin" userId="3be22dfe-fd83-4983-a319-b13450e2361a" providerId="ADAL" clId="{FB42D538-7D2F-457E-A7E0-BC1B78601A5B}" dt="2024-01-31T09:55:46.559" v="259" actId="20577"/>
          <ac:spMkLst>
            <pc:docMk/>
            <pc:sldMk cId="2023450918" sldId="265"/>
            <ac:spMk id="2" creationId="{4950AF10-9417-D308-D367-F934BD7EA042}"/>
          </ac:spMkLst>
        </pc:spChg>
        <pc:spChg chg="mod">
          <ac:chgData name="Klompmaker, Martin" userId="3be22dfe-fd83-4983-a319-b13450e2361a" providerId="ADAL" clId="{FB42D538-7D2F-457E-A7E0-BC1B78601A5B}" dt="2024-01-31T11:25:06.845" v="382" actId="6549"/>
          <ac:spMkLst>
            <pc:docMk/>
            <pc:sldMk cId="2023450918" sldId="265"/>
            <ac:spMk id="3" creationId="{83AA8CD6-CAFE-DDA2-FB11-1A4356FD5198}"/>
          </ac:spMkLst>
        </pc:spChg>
        <pc:picChg chg="add mod">
          <ac:chgData name="Klompmaker, Martin" userId="3be22dfe-fd83-4983-a319-b13450e2361a" providerId="ADAL" clId="{FB42D538-7D2F-457E-A7E0-BC1B78601A5B}" dt="2024-01-31T11:25:13.930" v="383"/>
          <ac:picMkLst>
            <pc:docMk/>
            <pc:sldMk cId="2023450918" sldId="265"/>
            <ac:picMk id="4" creationId="{8A035545-9783-94C3-B616-94A51EE0B30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04667-49C5-5133-2693-9CF1FA316C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641D99-6605-FE23-205A-72B58D8EAA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31052-508E-0196-36E8-B21DDB18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BED5-C406-47C7-8368-A1FD4EC5D95B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D3356-9EBF-352D-1826-CFAC8274F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E8D2C-A3A2-2871-1F13-3AADA6381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6FE2-3A2D-4D60-9BF9-50C77B319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8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01B7B-95B5-3814-3F57-B86995F22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5618FA-534A-5F9E-0360-BCCDFD840F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E61D7-FBB4-1F19-B80C-8FE99E8BF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BED5-C406-47C7-8368-A1FD4EC5D95B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20DD8-CB3D-04FC-D17E-DDFC50BB9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2CA3A-2ED9-C8EE-914F-87EE275E5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6FE2-3A2D-4D60-9BF9-50C77B319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3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38C72E-1A19-F806-0D48-2108496E78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FEA0AA-0DEC-4E0D-2485-558CFD66D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F88A8-45F9-96EA-F997-50B497B4F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BED5-C406-47C7-8368-A1FD4EC5D95B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D14C8-0A9F-7EEE-E119-A6B30C3D4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C2973-1BEA-E4D7-0A63-E34151AEB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6FE2-3A2D-4D60-9BF9-50C77B319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74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88805-B110-A62D-8348-F2126EA41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F5C82-3928-6821-6AB1-F0EB74568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483F6-5682-0602-E332-F1749BD20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BED5-C406-47C7-8368-A1FD4EC5D95B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FF22F-CF82-F2B7-22C0-8D0C4DDFC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B3EFD-416D-6923-6821-1E14CF7D9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6FE2-3A2D-4D60-9BF9-50C77B319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2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01FA0-1388-7C17-F6B9-8085282A7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A0ECE-0028-1DBD-688D-C54BC94E3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AC440-9865-C13F-EE89-E059862C6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BED5-C406-47C7-8368-A1FD4EC5D95B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35760-E5EB-0268-17E4-7C4728F23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25102-9FAD-92B8-E73D-FF8C94721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6FE2-3A2D-4D60-9BF9-50C77B319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1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C02CB-C247-FCDB-481A-27F2CFE65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668D7-BAF5-41D1-FDB4-F806BDE07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D74CC2-7343-5522-E06E-2117312D9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B0B55C-3178-492C-6C7F-5F1DA1C35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BED5-C406-47C7-8368-A1FD4EC5D95B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7D203E-8EEE-6476-D863-CB4296806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8FDEC7-C186-5679-36F9-EC381F5BB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6FE2-3A2D-4D60-9BF9-50C77B319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62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55DAD-E3E4-BD43-DA80-D20354C10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7E0B3-FA43-9C67-13F3-62710D5EE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D4983B-7232-6808-5D2A-10E26E149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7BAA51-63AF-CAED-2E73-26EFD814F2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761A6B-A3D9-DA5B-5FDE-14670CB24F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B9A130-D3D8-4353-1E07-1AA0E4D17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BED5-C406-47C7-8368-A1FD4EC5D95B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FC2EFA-8772-35EC-086A-6424D857C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0DF926-D1A9-FDD0-BDA4-73F781736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6FE2-3A2D-4D60-9BF9-50C77B319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9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161F8-D825-39F4-0AA6-22BBB7CEC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33C245-7635-39BE-E87F-765C1C460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BED5-C406-47C7-8368-A1FD4EC5D95B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EC89E9-0004-21EE-8487-FA7A0A8C1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FB81CB-EA96-BD4C-857C-F0E829AC7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6FE2-3A2D-4D60-9BF9-50C77B319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8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E52C8B-C52B-9DA7-5318-4B75867C0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BED5-C406-47C7-8368-A1FD4EC5D95B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5359D1-2B12-E4A6-0BF1-6F8A97F4E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716A95-B6E2-B0D2-72AF-5ACB15BD5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6FE2-3A2D-4D60-9BF9-50C77B319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6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3B141-AFFC-5FBE-0281-6B196D9FF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5856F-EE4A-4395-5C88-17DD7DB2A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56A0F3-B0C1-6D8D-4478-77812115F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A02C09-0C79-8FC0-9650-C73BDF02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BED5-C406-47C7-8368-A1FD4EC5D95B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5F343E-B457-C478-1ADE-FF909143C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38340-D0B4-3660-A5E5-FD945FAE1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6FE2-3A2D-4D60-9BF9-50C77B319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1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25C19-4F74-D7F1-EC09-4DC71F4F2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34A070-A519-47A2-F52B-D936DD2DC1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6B5E2-09D0-2146-301C-E663C5891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82A0A-7905-ACA8-8D6D-8D8FB2A7D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BED5-C406-47C7-8368-A1FD4EC5D95B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F090B1-CDF5-2106-36C5-4BD5B9289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4A90D5-B285-229C-618C-4358B0630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6FE2-3A2D-4D60-9BF9-50C77B319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7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0823BD-0CC0-C875-20C0-F68E47938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AF643-90FC-2753-248E-396EBCB0B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6AD42-D6CF-7C57-84C9-9DF48D2B71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BBED5-C406-47C7-8368-A1FD4EC5D95B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83D58-EBFA-E716-696A-D3CB2BD4B7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33BAB-945F-B927-5E59-CE1086EFEC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26FE2-3A2D-4D60-9BF9-50C77B319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9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8" name="Rectangle 2054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CC8728-E758-57E5-4BEF-5E627BE36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3399769"/>
            <a:ext cx="10640754" cy="775845"/>
          </a:xfrm>
        </p:spPr>
        <p:txBody>
          <a:bodyPr anchor="b">
            <a:normAutofit/>
          </a:bodyPr>
          <a:lstStyle/>
          <a:p>
            <a:r>
              <a:rPr lang="nl-NL" sz="3100">
                <a:solidFill>
                  <a:schemeClr val="tx2"/>
                </a:solidFill>
              </a:rPr>
              <a:t>Automatic metadata exchange between iRods and Geonetwork</a:t>
            </a:r>
            <a:endParaRPr lang="en-US" sz="310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B713C1-4A74-2402-C0B4-D419CCC60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21" y="4171528"/>
            <a:ext cx="9163757" cy="450447"/>
          </a:xfrm>
        </p:spPr>
        <p:txBody>
          <a:bodyPr anchor="ctr">
            <a:normAutofit/>
          </a:bodyPr>
          <a:lstStyle/>
          <a:p>
            <a:r>
              <a:rPr lang="nl-NL" sz="2000" dirty="0">
                <a:solidFill>
                  <a:schemeClr val="tx2"/>
                </a:solidFill>
              </a:rPr>
              <a:t>Willem Laan, Martin Klompmaker (WMR) &amp; Maarten Storm (WenR)</a:t>
            </a:r>
            <a:endParaRPr lang="en-US" sz="2000" dirty="0">
              <a:solidFill>
                <a:schemeClr val="tx2"/>
              </a:solidFill>
            </a:endParaRPr>
          </a:p>
        </p:txBody>
      </p:sp>
      <p:grpSp>
        <p:nvGrpSpPr>
          <p:cNvPr id="2059" name="Group 2058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2060" name="Freeform: Shape 2059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1" name="Freeform: Shape 2060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2" name="Freeform: Shape 2061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063" name="Freeform: Shape 2062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050" name="Picture 5" descr="图形用户界面, 应用程序描述已自动生成">
            <a:extLst>
              <a:ext uri="{FF2B5EF4-FFF2-40B4-BE49-F238E27FC236}">
                <a16:creationId xmlns:a16="http://schemas.microsoft.com/office/drawing/2014/main" id="{0ADA05CA-50EE-FCFF-6173-AE78D962F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6767" y="320231"/>
            <a:ext cx="9077014" cy="2836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5" name="Group 2064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066" name="Freeform: Shape 2065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7" name="Freeform: Shape 2066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68" name="Freeform: Shape 2067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69" name="Freeform: Shape 2068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7988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6409-D88C-4D98-1C46-225773CE6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96621-B1DB-6AEA-9B63-E20BDB335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Wageningen Marine Research</a:t>
            </a:r>
          </a:p>
          <a:p>
            <a:pPr lvl="1"/>
            <a:r>
              <a:rPr lang="nl-NL" dirty="0" err="1"/>
              <a:t>Applied</a:t>
            </a:r>
            <a:r>
              <a:rPr lang="nl-NL" dirty="0"/>
              <a:t> </a:t>
            </a:r>
            <a:r>
              <a:rPr lang="nl-NL" dirty="0" err="1"/>
              <a:t>Science</a:t>
            </a:r>
            <a:r>
              <a:rPr lang="nl-NL" dirty="0"/>
              <a:t>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Marine </a:t>
            </a:r>
            <a:r>
              <a:rPr lang="nl-NL" dirty="0" err="1"/>
              <a:t>Aquatic</a:t>
            </a:r>
            <a:r>
              <a:rPr lang="nl-NL" dirty="0"/>
              <a:t> research</a:t>
            </a:r>
          </a:p>
          <a:p>
            <a:pPr marL="457200" lvl="1" indent="0">
              <a:buNone/>
            </a:pPr>
            <a:endParaRPr lang="nl-NL" dirty="0"/>
          </a:p>
          <a:p>
            <a:endParaRPr lang="nl-NL" dirty="0"/>
          </a:p>
          <a:p>
            <a:r>
              <a:rPr lang="nl-NL" dirty="0"/>
              <a:t>Application Support Team</a:t>
            </a:r>
          </a:p>
          <a:p>
            <a:pPr lvl="1"/>
            <a:r>
              <a:rPr lang="nl-NL" dirty="0"/>
              <a:t>8 members, </a:t>
            </a:r>
            <a:r>
              <a:rPr lang="nl-NL" dirty="0" err="1"/>
              <a:t>responsible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Research Data </a:t>
            </a:r>
            <a:r>
              <a:rPr lang="nl-NL" dirty="0" err="1"/>
              <a:t>infrastructure</a:t>
            </a:r>
            <a:endParaRPr lang="nl-NL" dirty="0"/>
          </a:p>
          <a:p>
            <a:pPr lvl="1"/>
            <a:r>
              <a:rPr lang="en-US" dirty="0"/>
              <a:t>Implementation and maintenance of the applications, databases and other infrastructure from a functional perspective</a:t>
            </a:r>
            <a:endParaRPr lang="nl-NL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3074" name="Picture 5" descr="图形用户界面, 应用程序描述已自动生成">
            <a:extLst>
              <a:ext uri="{FF2B5EF4-FFF2-40B4-BE49-F238E27FC236}">
                <a16:creationId xmlns:a16="http://schemas.microsoft.com/office/drawing/2014/main" id="{321DF982-7338-56FA-73C9-B7D5220B7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567" y="0"/>
            <a:ext cx="3850433" cy="1197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1667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57960-FC8B-C1C7-1317-6AD6B9BD4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D9C14-9E6B-7383-B2DA-ED5CC329B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Collaboration of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WenR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and WMR in using </a:t>
            </a:r>
            <a:r>
              <a:rPr lang="en-US" sz="1800" dirty="0">
                <a:solidFill>
                  <a:srgbClr val="000000"/>
                </a:solidFill>
                <a:latin typeface="Verdana" panose="020B0604030504040204" pitchFamily="34" charset="0"/>
              </a:rPr>
              <a:t>G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eonetwork for their respective metadata infrastructure</a:t>
            </a:r>
          </a:p>
          <a:p>
            <a:pPr algn="l" rtl="0" fontAlgn="base"/>
            <a:endParaRPr lang="en-US" sz="18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Within WMR we will adjust the control process of data-management with compulsory entering metadata into Yoda/iRods from a project management/research perspective.</a:t>
            </a:r>
          </a:p>
          <a:p>
            <a:pPr marL="0" indent="0" algn="l" rtl="0" fontAlgn="base">
              <a:buNone/>
            </a:pP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fontAlgn="base"/>
            <a:r>
              <a:rPr 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Within WENR the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Geodesk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will use this tool to provide geospatial datasets and metadata to employees and students of WUR. </a:t>
            </a:r>
          </a:p>
          <a:p>
            <a:pPr fontAlgn="base"/>
            <a:endParaRPr lang="en-US" sz="1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fontAlgn="base"/>
            <a:r>
              <a:rPr lang="en-US" sz="1800" dirty="0">
                <a:solidFill>
                  <a:srgbClr val="000000"/>
                </a:solidFill>
                <a:latin typeface="Verdana" panose="020B0604030504040204" pitchFamily="34" charset="0"/>
              </a:rPr>
              <a:t>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 the same way the DUIN project of WOT N&amp;M will use this tool to provide geospatial data and metadata to researchers.</a:t>
            </a:r>
          </a:p>
          <a:p>
            <a:pPr marL="0" indent="0" algn="l" rtl="0" fontAlgn="base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</a:t>
            </a:r>
          </a:p>
          <a:p>
            <a:pPr marL="0" indent="0" algn="l" rtl="0" fontAlgn="base">
              <a:buNone/>
            </a:pP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Aim 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</a:p>
          <a:p>
            <a:pPr marL="0" indent="0">
              <a:buNone/>
            </a:pP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Up and running infrastructure of metadata entered in Yoda and via a (near) real-time interface imported into instances of Geonetwork at </a:t>
            </a:r>
            <a:r>
              <a:rPr lang="en-US" sz="1800" b="1" dirty="0" err="1">
                <a:latin typeface="Verdana" panose="020B0604030504040204" pitchFamily="34" charset="0"/>
                <a:ea typeface="Verdana" panose="020B0604030504040204" pitchFamily="34" charset="0"/>
              </a:rPr>
              <a:t>WenR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</a:rPr>
              <a:t> and WMR </a:t>
            </a:r>
          </a:p>
        </p:txBody>
      </p:sp>
      <p:pic>
        <p:nvPicPr>
          <p:cNvPr id="4" name="Picture 5" descr="图形用户界面, 应用程序描述已自动生成">
            <a:extLst>
              <a:ext uri="{FF2B5EF4-FFF2-40B4-BE49-F238E27FC236}">
                <a16:creationId xmlns:a16="http://schemas.microsoft.com/office/drawing/2014/main" id="{76ACCC9C-4D4C-8DF5-D07C-B45E94415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567" y="0"/>
            <a:ext cx="3850433" cy="1197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9564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101E2-2800-782E-53DA-E2BB1D23A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Pilot </a:t>
            </a:r>
            <a:r>
              <a:rPr lang="nl-NL" dirty="0" err="1"/>
              <a:t>Study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5B03B-F1E9-2EED-F6B7-E7DB312C7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 Pilot study was conducted with 3 WMR datasets </a:t>
            </a:r>
          </a:p>
          <a:p>
            <a:pPr marL="457200" lvl="1" indent="0"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</a:t>
            </a:r>
            <a:r>
              <a:rPr lang="it-IT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seals diet, animal tagging, sea soil sediment)</a:t>
            </a:r>
          </a:p>
          <a:p>
            <a:endParaRPr lang="en-US" sz="1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Conclusions of the Pilot Study: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Extraction of metadata from iRods is possible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Injection of metadata into iRods is possible</a:t>
            </a:r>
          </a:p>
          <a:p>
            <a:endParaRPr lang="en-US" sz="2000" b="0" i="0" dirty="0">
              <a:solidFill>
                <a:srgbClr val="000000"/>
              </a:solidFill>
              <a:effectLst/>
              <a:latin typeface="Verdana"/>
              <a:ea typeface="Verdana"/>
            </a:endParaRPr>
          </a:p>
          <a:p>
            <a:r>
              <a:rPr lang="en-US" sz="2000" b="0" i="0" dirty="0">
                <a:solidFill>
                  <a:srgbClr val="000000"/>
                </a:solidFill>
                <a:effectLst/>
                <a:latin typeface="Verdana"/>
                <a:ea typeface="Verdana"/>
              </a:rPr>
              <a:t>In the follow up we want to build the solution:</a:t>
            </a:r>
            <a:r>
              <a:rPr lang="en-US" sz="2000" dirty="0">
                <a:solidFill>
                  <a:srgbClr val="000000"/>
                </a:solidFill>
                <a:latin typeface="Verdana"/>
                <a:ea typeface="Verdana"/>
              </a:rPr>
              <a:t> </a:t>
            </a:r>
            <a:endParaRPr lang="en-US" sz="2000" b="0" i="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/>
            </a:endParaRPr>
          </a:p>
          <a:p>
            <a:pPr lvl="1"/>
            <a:r>
              <a:rPr lang="en-US" sz="1600" b="0" i="0" dirty="0">
                <a:solidFill>
                  <a:srgbClr val="000000"/>
                </a:solidFill>
                <a:effectLst/>
                <a:latin typeface="Verdana"/>
                <a:ea typeface="Verdana"/>
              </a:rPr>
              <a:t>to be able to </a:t>
            </a:r>
            <a:r>
              <a:rPr lang="en-US" sz="1600" dirty="0">
                <a:solidFill>
                  <a:srgbClr val="000000"/>
                </a:solidFill>
                <a:latin typeface="Verdana"/>
                <a:ea typeface="Verdana"/>
              </a:rPr>
              <a:t>automatically copy metadata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Verdana"/>
                <a:ea typeface="Verdana"/>
              </a:rPr>
              <a:t> from iRods to Geonetwork and vice versa.  </a:t>
            </a:r>
            <a:endParaRPr lang="en-US" sz="2800" dirty="0">
              <a:latin typeface="Verdana"/>
              <a:ea typeface="Verdana"/>
            </a:endParaRPr>
          </a:p>
        </p:txBody>
      </p:sp>
      <p:pic>
        <p:nvPicPr>
          <p:cNvPr id="4" name="Picture 5" descr="图形用户界面, 应用程序描述已自动生成">
            <a:extLst>
              <a:ext uri="{FF2B5EF4-FFF2-40B4-BE49-F238E27FC236}">
                <a16:creationId xmlns:a16="http://schemas.microsoft.com/office/drawing/2014/main" id="{586DFF95-6B12-7E8B-3C97-E0AD7A683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567" y="0"/>
            <a:ext cx="3850433" cy="1197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7452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87F74B5-7644-C2CD-E949-42E3AF99B59B}"/>
              </a:ext>
            </a:extLst>
          </p:cNvPr>
          <p:cNvSpPr/>
          <p:nvPr/>
        </p:nvSpPr>
        <p:spPr>
          <a:xfrm>
            <a:off x="1626904" y="1230846"/>
            <a:ext cx="2108579" cy="327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Yoda</a:t>
            </a:r>
            <a:r>
              <a:rPr lang="nl-NL" dirty="0"/>
              <a:t> filesystem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194CE-F683-8135-5A1B-72E809ACD819}"/>
              </a:ext>
            </a:extLst>
          </p:cNvPr>
          <p:cNvSpPr/>
          <p:nvPr/>
        </p:nvSpPr>
        <p:spPr>
          <a:xfrm>
            <a:off x="1626905" y="1620990"/>
            <a:ext cx="1049240" cy="327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Research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AC7B69-BE24-DA4C-23F0-95DE828CD0D0}"/>
              </a:ext>
            </a:extLst>
          </p:cNvPr>
          <p:cNvSpPr/>
          <p:nvPr/>
        </p:nvSpPr>
        <p:spPr>
          <a:xfrm>
            <a:off x="2855566" y="1620990"/>
            <a:ext cx="879917" cy="327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Vault</a:t>
            </a:r>
            <a:endParaRPr lang="en-GB" dirty="0"/>
          </a:p>
        </p:txBody>
      </p: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968EAD69-8066-9863-8FE1-FA1FE019E965}"/>
              </a:ext>
            </a:extLst>
          </p:cNvPr>
          <p:cNvCxnSpPr>
            <a:stCxn id="6" idx="2"/>
            <a:endCxn id="7" idx="2"/>
          </p:cNvCxnSpPr>
          <p:nvPr/>
        </p:nvCxnSpPr>
        <p:spPr>
          <a:xfrm rot="16200000" flipH="1">
            <a:off x="2723525" y="1376536"/>
            <a:ext cx="12700" cy="1144000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AFF5A3E5-42DA-0B00-7C4B-9FDD2ACA66CA}"/>
              </a:ext>
            </a:extLst>
          </p:cNvPr>
          <p:cNvSpPr/>
          <p:nvPr/>
        </p:nvSpPr>
        <p:spPr>
          <a:xfrm>
            <a:off x="3741579" y="1620698"/>
            <a:ext cx="879917" cy="569467"/>
          </a:xfrm>
          <a:prstGeom prst="flowChartDocumen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/>
              <a:t>Metadata per folder</a:t>
            </a:r>
            <a:endParaRPr lang="en-GB" sz="1200" dirty="0"/>
          </a:p>
        </p:txBody>
      </p:sp>
      <p:sp>
        <p:nvSpPr>
          <p:cNvPr id="11" name="Flowchart: Document 10">
            <a:extLst>
              <a:ext uri="{FF2B5EF4-FFF2-40B4-BE49-F238E27FC236}">
                <a16:creationId xmlns:a16="http://schemas.microsoft.com/office/drawing/2014/main" id="{672085F9-AB54-2018-299C-BA676295A0DB}"/>
              </a:ext>
            </a:extLst>
          </p:cNvPr>
          <p:cNvSpPr/>
          <p:nvPr/>
        </p:nvSpPr>
        <p:spPr>
          <a:xfrm>
            <a:off x="748289" y="1620697"/>
            <a:ext cx="879917" cy="569467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/>
              <a:t>W.I.P. Metadata per folder</a:t>
            </a:r>
            <a:endParaRPr lang="en-GB" sz="11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FF557F-AD35-B1A5-4BFE-8667375F2C71}"/>
              </a:ext>
            </a:extLst>
          </p:cNvPr>
          <p:cNvSpPr/>
          <p:nvPr/>
        </p:nvSpPr>
        <p:spPr>
          <a:xfrm>
            <a:off x="1621855" y="2276081"/>
            <a:ext cx="2108579" cy="3275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iRods</a:t>
            </a:r>
            <a:r>
              <a:rPr lang="nl-NL" dirty="0"/>
              <a:t> </a:t>
            </a:r>
            <a:r>
              <a:rPr lang="nl-NL" dirty="0" err="1"/>
              <a:t>technology</a:t>
            </a:r>
            <a:endParaRPr lang="en-GB" dirty="0"/>
          </a:p>
        </p:txBody>
      </p:sp>
      <p:sp>
        <p:nvSpPr>
          <p:cNvPr id="13" name="Flowchart: Magnetic Disk 12">
            <a:extLst>
              <a:ext uri="{FF2B5EF4-FFF2-40B4-BE49-F238E27FC236}">
                <a16:creationId xmlns:a16="http://schemas.microsoft.com/office/drawing/2014/main" id="{05A6D3C2-CD09-E517-B888-190508CEDC9D}"/>
              </a:ext>
            </a:extLst>
          </p:cNvPr>
          <p:cNvSpPr/>
          <p:nvPr/>
        </p:nvSpPr>
        <p:spPr>
          <a:xfrm>
            <a:off x="2550448" y="3194497"/>
            <a:ext cx="1170432" cy="682623"/>
          </a:xfrm>
          <a:prstGeom prst="flowChartMagneticDisk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err="1"/>
              <a:t>iCat</a:t>
            </a:r>
            <a:r>
              <a:rPr lang="nl-NL" sz="1200" dirty="0"/>
              <a:t> database e.g. postgres</a:t>
            </a:r>
            <a:endParaRPr lang="en-GB" sz="12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6B6F30-D7E7-9FE3-43E3-69966897362C}"/>
              </a:ext>
            </a:extLst>
          </p:cNvPr>
          <p:cNvSpPr/>
          <p:nvPr/>
        </p:nvSpPr>
        <p:spPr>
          <a:xfrm>
            <a:off x="344745" y="255486"/>
            <a:ext cx="453831" cy="327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W:</a:t>
            </a:r>
            <a:endParaRPr lang="en-GB" dirty="0"/>
          </a:p>
        </p:txBody>
      </p:sp>
      <p:cxnSp>
        <p:nvCxnSpPr>
          <p:cNvPr id="16" name="Connector: Curved 15">
            <a:extLst>
              <a:ext uri="{FF2B5EF4-FFF2-40B4-BE49-F238E27FC236}">
                <a16:creationId xmlns:a16="http://schemas.microsoft.com/office/drawing/2014/main" id="{30A57B24-0EF7-D2F5-1FEB-6C7BDDB46A7D}"/>
              </a:ext>
            </a:extLst>
          </p:cNvPr>
          <p:cNvCxnSpPr>
            <a:stCxn id="14" idx="2"/>
            <a:endCxn id="5" idx="1"/>
          </p:cNvCxnSpPr>
          <p:nvPr/>
        </p:nvCxnSpPr>
        <p:spPr>
          <a:xfrm rot="16200000" flipH="1">
            <a:off x="693489" y="461203"/>
            <a:ext cx="811587" cy="105524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5804F29-226E-3DE1-834C-B9398D54AB1F}"/>
              </a:ext>
            </a:extLst>
          </p:cNvPr>
          <p:cNvSpPr txBox="1"/>
          <p:nvPr/>
        </p:nvSpPr>
        <p:spPr>
          <a:xfrm>
            <a:off x="694944" y="678599"/>
            <a:ext cx="17983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Migration per TT or project?</a:t>
            </a:r>
            <a:endParaRPr lang="en-GB" sz="105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CB1EBD-514E-EE76-20AE-1C5B11DABABD}"/>
              </a:ext>
            </a:extLst>
          </p:cNvPr>
          <p:cNvSpPr/>
          <p:nvPr/>
        </p:nvSpPr>
        <p:spPr>
          <a:xfrm>
            <a:off x="6979191" y="1627340"/>
            <a:ext cx="4333619" cy="327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Geonetwork</a:t>
            </a:r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91243BE-ACF1-66DF-FA03-EEAB92AA57C2}"/>
              </a:ext>
            </a:extLst>
          </p:cNvPr>
          <p:cNvSpPr/>
          <p:nvPr/>
        </p:nvSpPr>
        <p:spPr>
          <a:xfrm>
            <a:off x="9204231" y="1230845"/>
            <a:ext cx="2108579" cy="327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Search via UI (web)</a:t>
            </a:r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1BB814C-0A84-3199-9EEA-A4805B5880E6}"/>
              </a:ext>
            </a:extLst>
          </p:cNvPr>
          <p:cNvSpPr/>
          <p:nvPr/>
        </p:nvSpPr>
        <p:spPr>
          <a:xfrm>
            <a:off x="6979191" y="1230845"/>
            <a:ext cx="2108579" cy="327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Maintenance via UI</a:t>
            </a:r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F1AADC5-8C95-21CF-3E3D-874FE2BC7699}"/>
              </a:ext>
            </a:extLst>
          </p:cNvPr>
          <p:cNvSpPr txBox="1"/>
          <p:nvPr/>
        </p:nvSpPr>
        <p:spPr>
          <a:xfrm>
            <a:off x="9204230" y="678599"/>
            <a:ext cx="2108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/>
              <a:t>Metadata portal </a:t>
            </a:r>
            <a:r>
              <a:rPr lang="nl-NL" sz="1200" dirty="0" err="1"/>
              <a:t>for</a:t>
            </a:r>
            <a:r>
              <a:rPr lang="nl-NL" sz="1200" dirty="0"/>
              <a:t> users (</a:t>
            </a:r>
            <a:r>
              <a:rPr lang="nl-NL" sz="1200" dirty="0" err="1"/>
              <a:t>internal</a:t>
            </a:r>
            <a:r>
              <a:rPr lang="nl-NL" sz="1200" dirty="0"/>
              <a:t>/</a:t>
            </a:r>
            <a:r>
              <a:rPr lang="nl-NL" sz="1200" dirty="0" err="1"/>
              <a:t>external</a:t>
            </a:r>
            <a:r>
              <a:rPr lang="nl-NL" sz="1200" dirty="0"/>
              <a:t>)</a:t>
            </a:r>
            <a:endParaRPr lang="en-GB" sz="1200" dirty="0"/>
          </a:p>
        </p:txBody>
      </p:sp>
      <p:sp>
        <p:nvSpPr>
          <p:cNvPr id="22" name="Flowchart: Magnetic Disk 21">
            <a:extLst>
              <a:ext uri="{FF2B5EF4-FFF2-40B4-BE49-F238E27FC236}">
                <a16:creationId xmlns:a16="http://schemas.microsoft.com/office/drawing/2014/main" id="{093106E2-74D9-95EF-BE59-202B76DB93A1}"/>
              </a:ext>
            </a:extLst>
          </p:cNvPr>
          <p:cNvSpPr/>
          <p:nvPr/>
        </p:nvSpPr>
        <p:spPr>
          <a:xfrm>
            <a:off x="10343545" y="3148796"/>
            <a:ext cx="1170432" cy="682623"/>
          </a:xfrm>
          <a:prstGeom prst="flowChartMagneticDisk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/>
              <a:t>database in postgres</a:t>
            </a:r>
            <a:endParaRPr lang="en-GB" sz="12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9FE4DC8-4AAC-DCFB-065A-C96B0E163258}"/>
              </a:ext>
            </a:extLst>
          </p:cNvPr>
          <p:cNvSpPr/>
          <p:nvPr/>
        </p:nvSpPr>
        <p:spPr>
          <a:xfrm>
            <a:off x="4086413" y="2276081"/>
            <a:ext cx="1070166" cy="32754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 err="1"/>
              <a:t>Yoda</a:t>
            </a:r>
            <a:r>
              <a:rPr lang="nl-NL" sz="1100" dirty="0"/>
              <a:t> metadata fields</a:t>
            </a:r>
            <a:endParaRPr lang="en-GB" sz="11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9EC0743-4013-C138-03CB-4F42D6AA445F}"/>
              </a:ext>
            </a:extLst>
          </p:cNvPr>
          <p:cNvSpPr/>
          <p:nvPr/>
        </p:nvSpPr>
        <p:spPr>
          <a:xfrm>
            <a:off x="6335837" y="2276081"/>
            <a:ext cx="1070166" cy="32754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 err="1"/>
              <a:t>ISOxxxx</a:t>
            </a:r>
            <a:r>
              <a:rPr lang="nl-NL" sz="1100" dirty="0"/>
              <a:t> or Dublin </a:t>
            </a:r>
            <a:r>
              <a:rPr lang="nl-NL" sz="1100" dirty="0" err="1"/>
              <a:t>core</a:t>
            </a:r>
            <a:endParaRPr lang="en-GB" sz="11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795D9EA-F84D-3B28-D77A-2978BF1718E8}"/>
              </a:ext>
            </a:extLst>
          </p:cNvPr>
          <p:cNvSpPr txBox="1"/>
          <p:nvPr/>
        </p:nvSpPr>
        <p:spPr>
          <a:xfrm>
            <a:off x="748289" y="5155964"/>
            <a:ext cx="41520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 err="1"/>
              <a:t>Process</a:t>
            </a:r>
            <a:r>
              <a:rPr lang="nl-NL" sz="1100" dirty="0"/>
              <a:t> flow:</a:t>
            </a:r>
          </a:p>
          <a:p>
            <a:pPr marL="342900" indent="-342900">
              <a:buFont typeface="+mj-lt"/>
              <a:buAutoNum type="alphaLcParenR"/>
            </a:pPr>
            <a:r>
              <a:rPr lang="nl-NL" sz="1100" dirty="0"/>
              <a:t>Start </a:t>
            </a:r>
            <a:r>
              <a:rPr lang="nl-NL" sz="1100" dirty="0" err="1"/>
              <a:t>working</a:t>
            </a:r>
            <a:r>
              <a:rPr lang="nl-NL" sz="1100" dirty="0"/>
              <a:t> </a:t>
            </a:r>
            <a:r>
              <a:rPr lang="nl-NL" sz="1100" dirty="0" err="1"/>
              <a:t>with</a:t>
            </a:r>
            <a:r>
              <a:rPr lang="nl-NL" sz="1100" dirty="0"/>
              <a:t> datafiles in </a:t>
            </a:r>
            <a:r>
              <a:rPr lang="nl-NL" sz="1100" dirty="0" err="1"/>
              <a:t>Yoda</a:t>
            </a:r>
            <a:r>
              <a:rPr lang="nl-NL" sz="1100" dirty="0"/>
              <a:t> research</a:t>
            </a:r>
          </a:p>
          <a:p>
            <a:pPr marL="342900" indent="-342900">
              <a:buFont typeface="+mj-lt"/>
              <a:buAutoNum type="alphaLcParenR"/>
            </a:pPr>
            <a:r>
              <a:rPr lang="nl-NL" sz="1100" dirty="0" err="1"/>
              <a:t>Fill</a:t>
            </a:r>
            <a:r>
              <a:rPr lang="nl-NL" sz="1100" dirty="0"/>
              <a:t> metadata fields </a:t>
            </a:r>
            <a:r>
              <a:rPr lang="nl-NL" sz="1100" dirty="0" err="1"/>
              <a:t>while</a:t>
            </a:r>
            <a:r>
              <a:rPr lang="nl-NL" sz="1100" dirty="0"/>
              <a:t> </a:t>
            </a:r>
            <a:r>
              <a:rPr lang="nl-NL" sz="1100" dirty="0" err="1"/>
              <a:t>working</a:t>
            </a:r>
            <a:r>
              <a:rPr lang="nl-NL" sz="1100" dirty="0"/>
              <a:t> on </a:t>
            </a:r>
            <a:r>
              <a:rPr lang="nl-NL" sz="1100" dirty="0" err="1"/>
              <a:t>the</a:t>
            </a:r>
            <a:r>
              <a:rPr lang="nl-NL" sz="1100" dirty="0"/>
              <a:t> files</a:t>
            </a:r>
          </a:p>
          <a:p>
            <a:pPr marL="342900" indent="-342900">
              <a:buFont typeface="+mj-lt"/>
              <a:buAutoNum type="alphaLcParenR"/>
            </a:pPr>
            <a:r>
              <a:rPr lang="nl-NL" sz="1100" dirty="0"/>
              <a:t>E.g. </a:t>
            </a:r>
            <a:r>
              <a:rPr lang="nl-NL" sz="1100" dirty="0" err="1"/>
              <a:t>for</a:t>
            </a:r>
            <a:r>
              <a:rPr lang="nl-NL" sz="1100" dirty="0"/>
              <a:t> a </a:t>
            </a:r>
            <a:r>
              <a:rPr lang="nl-NL" sz="1100" dirty="0" err="1"/>
              <a:t>publication</a:t>
            </a:r>
            <a:r>
              <a:rPr lang="nl-NL" sz="1100" dirty="0"/>
              <a:t>: copy files </a:t>
            </a:r>
            <a:r>
              <a:rPr lang="nl-NL" sz="1100" dirty="0" err="1"/>
              <a:t>and</a:t>
            </a:r>
            <a:r>
              <a:rPr lang="nl-NL" sz="1100" dirty="0"/>
              <a:t> metadata </a:t>
            </a:r>
            <a:r>
              <a:rPr lang="nl-NL" sz="1100" dirty="0" err="1"/>
              <a:t>to</a:t>
            </a:r>
            <a:r>
              <a:rPr lang="nl-NL" sz="1100" dirty="0"/>
              <a:t> </a:t>
            </a:r>
            <a:r>
              <a:rPr lang="nl-NL" sz="1100" dirty="0" err="1"/>
              <a:t>the</a:t>
            </a:r>
            <a:r>
              <a:rPr lang="nl-NL" sz="1100" dirty="0"/>
              <a:t> </a:t>
            </a:r>
            <a:r>
              <a:rPr lang="nl-NL" sz="1100" dirty="0" err="1"/>
              <a:t>vault</a:t>
            </a:r>
            <a:r>
              <a:rPr lang="nl-NL" sz="1100" dirty="0"/>
              <a:t>.  </a:t>
            </a:r>
            <a:br>
              <a:rPr lang="nl-NL" sz="1100" dirty="0"/>
            </a:br>
            <a:r>
              <a:rPr lang="nl-NL" sz="1100" dirty="0"/>
              <a:t>Metadata </a:t>
            </a:r>
            <a:r>
              <a:rPr lang="nl-NL" sz="1100" dirty="0" err="1"/>
              <a:t>to</a:t>
            </a:r>
            <a:r>
              <a:rPr lang="nl-NL" sz="1100" dirty="0"/>
              <a:t> </a:t>
            </a:r>
            <a:r>
              <a:rPr lang="nl-NL" sz="1100" dirty="0" err="1"/>
              <a:t>be</a:t>
            </a:r>
            <a:r>
              <a:rPr lang="nl-NL" sz="1100" dirty="0"/>
              <a:t> </a:t>
            </a:r>
            <a:r>
              <a:rPr lang="nl-NL" sz="1100" dirty="0" err="1"/>
              <a:t>checked</a:t>
            </a:r>
            <a:r>
              <a:rPr lang="nl-NL" sz="1100" dirty="0"/>
              <a:t> </a:t>
            </a:r>
            <a:r>
              <a:rPr lang="nl-NL" sz="1100" dirty="0" err="1"/>
              <a:t>by</a:t>
            </a:r>
            <a:r>
              <a:rPr lang="nl-NL" sz="1100" dirty="0"/>
              <a:t> a datasteward.</a:t>
            </a:r>
          </a:p>
          <a:p>
            <a:pPr marL="342900" indent="-342900">
              <a:buFont typeface="+mj-lt"/>
              <a:buAutoNum type="alphaLcParenR"/>
            </a:pPr>
            <a:r>
              <a:rPr lang="nl-NL" sz="1100" dirty="0"/>
              <a:t>Continue </a:t>
            </a:r>
            <a:r>
              <a:rPr lang="nl-NL" sz="1100" dirty="0" err="1"/>
              <a:t>working</a:t>
            </a:r>
            <a:r>
              <a:rPr lang="nl-NL" sz="1100" dirty="0"/>
              <a:t> </a:t>
            </a:r>
            <a:r>
              <a:rPr lang="nl-NL" sz="1100" dirty="0" err="1"/>
              <a:t>with</a:t>
            </a:r>
            <a:r>
              <a:rPr lang="nl-NL" sz="1100" dirty="0"/>
              <a:t>/on </a:t>
            </a:r>
            <a:r>
              <a:rPr lang="nl-NL" sz="1100" dirty="0" err="1"/>
              <a:t>the</a:t>
            </a:r>
            <a:r>
              <a:rPr lang="nl-NL" sz="1100" dirty="0"/>
              <a:t> data </a:t>
            </a:r>
            <a:r>
              <a:rPr lang="nl-NL" sz="1100" dirty="0" err="1"/>
              <a:t>and</a:t>
            </a:r>
            <a:r>
              <a:rPr lang="nl-NL" sz="1100" dirty="0"/>
              <a:t> </a:t>
            </a:r>
            <a:r>
              <a:rPr lang="nl-NL" sz="1100" dirty="0" err="1"/>
              <a:t>repeat</a:t>
            </a:r>
            <a:r>
              <a:rPr lang="nl-NL" sz="1100" dirty="0"/>
              <a:t> 3 </a:t>
            </a:r>
            <a:r>
              <a:rPr lang="nl-NL" sz="1100" dirty="0" err="1"/>
              <a:t>when</a:t>
            </a:r>
            <a:r>
              <a:rPr lang="nl-NL" sz="1100" dirty="0"/>
              <a:t> </a:t>
            </a:r>
            <a:r>
              <a:rPr lang="nl-NL" sz="1100" dirty="0" err="1"/>
              <a:t>needed</a:t>
            </a:r>
            <a:r>
              <a:rPr lang="nl-NL" sz="1100" dirty="0"/>
              <a:t>.</a:t>
            </a:r>
          </a:p>
          <a:p>
            <a:pPr marL="342900" indent="-342900">
              <a:buFont typeface="+mj-lt"/>
              <a:buAutoNum type="alphaLcParenR"/>
            </a:pPr>
            <a:endParaRPr lang="nl-NL" sz="1100" dirty="0"/>
          </a:p>
          <a:p>
            <a:r>
              <a:rPr lang="nl-NL" sz="1100" dirty="0" err="1"/>
              <a:t>To</a:t>
            </a:r>
            <a:r>
              <a:rPr lang="nl-NL" sz="1100" dirty="0"/>
              <a:t> </a:t>
            </a:r>
            <a:r>
              <a:rPr lang="nl-NL" sz="1100" dirty="0" err="1"/>
              <a:t>automate</a:t>
            </a:r>
            <a:r>
              <a:rPr lang="nl-NL" sz="1100" dirty="0"/>
              <a:t>: copy metadata </a:t>
            </a:r>
            <a:r>
              <a:rPr lang="nl-NL" sz="1100" dirty="0" err="1"/>
              <a:t>from</a:t>
            </a:r>
            <a:r>
              <a:rPr lang="nl-NL" sz="1100" dirty="0"/>
              <a:t> </a:t>
            </a:r>
            <a:r>
              <a:rPr lang="nl-NL" sz="1100" dirty="0" err="1"/>
              <a:t>the</a:t>
            </a:r>
            <a:r>
              <a:rPr lang="nl-NL" sz="1100" dirty="0"/>
              <a:t> </a:t>
            </a:r>
            <a:r>
              <a:rPr lang="nl-NL" sz="1100" dirty="0" err="1"/>
              <a:t>vault</a:t>
            </a:r>
            <a:r>
              <a:rPr lang="nl-NL" sz="1100" dirty="0"/>
              <a:t> </a:t>
            </a:r>
            <a:r>
              <a:rPr lang="nl-NL" sz="1100" dirty="0" err="1"/>
              <a:t>to</a:t>
            </a:r>
            <a:r>
              <a:rPr lang="nl-NL" sz="1100" dirty="0"/>
              <a:t> </a:t>
            </a:r>
            <a:r>
              <a:rPr lang="nl-NL" sz="1100" dirty="0" err="1"/>
              <a:t>Geonetwork</a:t>
            </a:r>
            <a:endParaRPr lang="en-GB" sz="1100" dirty="0"/>
          </a:p>
        </p:txBody>
      </p:sp>
      <p:sp>
        <p:nvSpPr>
          <p:cNvPr id="26" name="Heptagon 25">
            <a:extLst>
              <a:ext uri="{FF2B5EF4-FFF2-40B4-BE49-F238E27FC236}">
                <a16:creationId xmlns:a16="http://schemas.microsoft.com/office/drawing/2014/main" id="{9A433880-A5EA-7296-789B-CA74179B3161}"/>
              </a:ext>
            </a:extLst>
          </p:cNvPr>
          <p:cNvSpPr/>
          <p:nvPr/>
        </p:nvSpPr>
        <p:spPr>
          <a:xfrm>
            <a:off x="5000494" y="2064475"/>
            <a:ext cx="176784" cy="17623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/>
              <a:t>1</a:t>
            </a:r>
            <a:endParaRPr lang="en-GB" sz="1200" dirty="0"/>
          </a:p>
        </p:txBody>
      </p: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6F36A27A-6D6B-F2AE-3133-999A99D31060}"/>
              </a:ext>
            </a:extLst>
          </p:cNvPr>
          <p:cNvCxnSpPr>
            <a:cxnSpLocks/>
            <a:stCxn id="50" idx="2"/>
            <a:endCxn id="33" idx="1"/>
          </p:cNvCxnSpPr>
          <p:nvPr/>
        </p:nvCxnSpPr>
        <p:spPr>
          <a:xfrm rot="16200000" flipH="1">
            <a:off x="4086404" y="3269713"/>
            <a:ext cx="1055944" cy="69477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D508E777-0366-AFDD-FC64-9A3994C695A6}"/>
              </a:ext>
            </a:extLst>
          </p:cNvPr>
          <p:cNvSpPr/>
          <p:nvPr/>
        </p:nvSpPr>
        <p:spPr>
          <a:xfrm>
            <a:off x="4961766" y="3633237"/>
            <a:ext cx="2906679" cy="10236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/>
              <a:t>‘</a:t>
            </a:r>
            <a:r>
              <a:rPr lang="nl-NL" sz="1200" dirty="0" err="1"/>
              <a:t>Something</a:t>
            </a:r>
            <a:r>
              <a:rPr lang="nl-NL" sz="1200" dirty="0"/>
              <a:t>’ </a:t>
            </a:r>
            <a:r>
              <a:rPr lang="nl-NL" sz="1200" dirty="0" err="1"/>
              <a:t>to</a:t>
            </a:r>
            <a:r>
              <a:rPr lang="nl-NL" sz="1200" dirty="0"/>
              <a:t> copy </a:t>
            </a:r>
            <a:r>
              <a:rPr lang="nl-NL" sz="1200" dirty="0" err="1"/>
              <a:t>the</a:t>
            </a:r>
            <a:r>
              <a:rPr lang="nl-NL" sz="1200" dirty="0"/>
              <a:t> metadata </a:t>
            </a:r>
            <a:r>
              <a:rPr lang="nl-NL" sz="1200" dirty="0" err="1"/>
              <a:t>from</a:t>
            </a:r>
            <a:r>
              <a:rPr lang="nl-NL" sz="1200" dirty="0"/>
              <a:t> </a:t>
            </a:r>
            <a:r>
              <a:rPr lang="nl-NL" sz="1200" dirty="0" err="1"/>
              <a:t>iRods</a:t>
            </a:r>
            <a:r>
              <a:rPr lang="nl-NL" sz="1200" dirty="0"/>
              <a:t>, </a:t>
            </a:r>
            <a:r>
              <a:rPr lang="nl-NL" sz="1200" dirty="0" err="1"/>
              <a:t>into</a:t>
            </a:r>
            <a:r>
              <a:rPr lang="nl-NL" sz="1200" dirty="0"/>
              <a:t> a </a:t>
            </a:r>
            <a:r>
              <a:rPr lang="nl-NL" sz="1200" dirty="0" err="1"/>
              <a:t>Geonetwork</a:t>
            </a:r>
            <a:r>
              <a:rPr lang="nl-NL" sz="1200" dirty="0"/>
              <a:t> </a:t>
            </a:r>
            <a:r>
              <a:rPr lang="nl-NL" sz="1200" dirty="0" err="1"/>
              <a:t>readable</a:t>
            </a:r>
            <a:r>
              <a:rPr lang="nl-NL" sz="1200" dirty="0"/>
              <a:t> format. </a:t>
            </a:r>
            <a:r>
              <a:rPr lang="nl-NL" sz="1200" dirty="0" err="1"/>
              <a:t>Could</a:t>
            </a:r>
            <a:r>
              <a:rPr lang="nl-NL" sz="1200" dirty="0"/>
              <a:t> we </a:t>
            </a:r>
            <a:r>
              <a:rPr lang="nl-NL" sz="1200" dirty="0" err="1"/>
              <a:t>mimic</a:t>
            </a:r>
            <a:r>
              <a:rPr lang="nl-NL" sz="1200" dirty="0"/>
              <a:t> a </a:t>
            </a:r>
            <a:r>
              <a:rPr lang="nl-NL" sz="1200" dirty="0" err="1"/>
              <a:t>harvest</a:t>
            </a:r>
            <a:r>
              <a:rPr lang="nl-NL" sz="1200" dirty="0"/>
              <a:t> format </a:t>
            </a:r>
            <a:r>
              <a:rPr lang="nl-NL" sz="1200" dirty="0" err="1"/>
              <a:t>for</a:t>
            </a:r>
            <a:r>
              <a:rPr lang="nl-NL" sz="1200" dirty="0"/>
              <a:t> </a:t>
            </a:r>
            <a:r>
              <a:rPr lang="nl-NL" sz="1200" dirty="0" err="1"/>
              <a:t>Geonetwork</a:t>
            </a:r>
            <a:r>
              <a:rPr lang="nl-NL" sz="1200" dirty="0"/>
              <a:t>? Or </a:t>
            </a:r>
            <a:r>
              <a:rPr lang="nl-NL" sz="1200" dirty="0" err="1"/>
              <a:t>which</a:t>
            </a:r>
            <a:r>
              <a:rPr lang="nl-NL" sz="1200" dirty="0"/>
              <a:t> </a:t>
            </a:r>
            <a:r>
              <a:rPr lang="nl-NL" sz="1200" dirty="0" err="1"/>
              <a:t>other</a:t>
            </a:r>
            <a:r>
              <a:rPr lang="nl-NL" sz="1200" dirty="0"/>
              <a:t> </a:t>
            </a:r>
            <a:r>
              <a:rPr lang="nl-NL" sz="1200" dirty="0" err="1"/>
              <a:t>method</a:t>
            </a:r>
            <a:r>
              <a:rPr lang="nl-NL" sz="1200" dirty="0"/>
              <a:t> </a:t>
            </a:r>
            <a:r>
              <a:rPr lang="nl-NL" sz="1200" dirty="0" err="1"/>
              <a:t>will</a:t>
            </a:r>
            <a:r>
              <a:rPr lang="nl-NL" sz="1200" dirty="0"/>
              <a:t> </a:t>
            </a:r>
            <a:r>
              <a:rPr lang="nl-NL" sz="1200" dirty="0" err="1"/>
              <a:t>be</a:t>
            </a:r>
            <a:r>
              <a:rPr lang="nl-NL" sz="1200" dirty="0"/>
              <a:t> </a:t>
            </a:r>
            <a:r>
              <a:rPr lang="nl-NL" sz="1200" dirty="0" err="1"/>
              <a:t>feasable</a:t>
            </a:r>
            <a:r>
              <a:rPr lang="nl-NL" sz="1200" dirty="0"/>
              <a:t>.</a:t>
            </a:r>
            <a:endParaRPr lang="en-GB" sz="1200" dirty="0"/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2961D924-667B-4672-FC6A-3B43C7978728}"/>
              </a:ext>
            </a:extLst>
          </p:cNvPr>
          <p:cNvCxnSpPr>
            <a:cxnSpLocks/>
            <a:stCxn id="33" idx="3"/>
            <a:endCxn id="39" idx="2"/>
          </p:cNvCxnSpPr>
          <p:nvPr/>
        </p:nvCxnSpPr>
        <p:spPr>
          <a:xfrm flipV="1">
            <a:off x="7868445" y="2387478"/>
            <a:ext cx="2368056" cy="175759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A48B5766-D41F-E9CF-81A2-651764A9F286}"/>
              </a:ext>
            </a:extLst>
          </p:cNvPr>
          <p:cNvSpPr/>
          <p:nvPr/>
        </p:nvSpPr>
        <p:spPr>
          <a:xfrm>
            <a:off x="9160192" y="2059932"/>
            <a:ext cx="2152617" cy="327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API(‘s)</a:t>
            </a:r>
            <a:endParaRPr lang="en-GB" dirty="0"/>
          </a:p>
        </p:txBody>
      </p:sp>
      <p:sp>
        <p:nvSpPr>
          <p:cNvPr id="41" name="Heptagon 40">
            <a:extLst>
              <a:ext uri="{FF2B5EF4-FFF2-40B4-BE49-F238E27FC236}">
                <a16:creationId xmlns:a16="http://schemas.microsoft.com/office/drawing/2014/main" id="{4368C693-C345-A5AD-2C0F-EB5E7B4F3AAC}"/>
              </a:ext>
            </a:extLst>
          </p:cNvPr>
          <p:cNvSpPr/>
          <p:nvPr/>
        </p:nvSpPr>
        <p:spPr>
          <a:xfrm>
            <a:off x="4231131" y="3230652"/>
            <a:ext cx="176784" cy="17623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/>
              <a:t>2</a:t>
            </a:r>
            <a:endParaRPr lang="en-GB" sz="1200" dirty="0"/>
          </a:p>
        </p:txBody>
      </p: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8BD59A5A-AB4B-DFF4-05ED-C7C24976E9D5}"/>
              </a:ext>
            </a:extLst>
          </p:cNvPr>
          <p:cNvCxnSpPr>
            <a:cxnSpLocks/>
            <a:stCxn id="39" idx="1"/>
          </p:cNvCxnSpPr>
          <p:nvPr/>
        </p:nvCxnSpPr>
        <p:spPr>
          <a:xfrm rot="10800000" flipV="1">
            <a:off x="6589776" y="2223704"/>
            <a:ext cx="2570416" cy="925091"/>
          </a:xfrm>
          <a:prstGeom prst="bentConnector3">
            <a:avLst>
              <a:gd name="adj1" fmla="val 50000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Heptagon 46">
            <a:extLst>
              <a:ext uri="{FF2B5EF4-FFF2-40B4-BE49-F238E27FC236}">
                <a16:creationId xmlns:a16="http://schemas.microsoft.com/office/drawing/2014/main" id="{371B241B-C02E-0D68-F117-4F993EA2627B}"/>
              </a:ext>
            </a:extLst>
          </p:cNvPr>
          <p:cNvSpPr/>
          <p:nvPr/>
        </p:nvSpPr>
        <p:spPr>
          <a:xfrm>
            <a:off x="6631429" y="1306499"/>
            <a:ext cx="176784" cy="17623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/>
              <a:t>3</a:t>
            </a:r>
            <a:endParaRPr lang="en-GB" sz="12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A0B8B69-9088-66D9-C130-7B59CFDDA362}"/>
              </a:ext>
            </a:extLst>
          </p:cNvPr>
          <p:cNvSpPr txBox="1"/>
          <p:nvPr/>
        </p:nvSpPr>
        <p:spPr>
          <a:xfrm>
            <a:off x="6482732" y="2720083"/>
            <a:ext cx="2108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/>
              <a:t>Is </a:t>
            </a:r>
            <a:r>
              <a:rPr lang="nl-NL" sz="1200" dirty="0" err="1"/>
              <a:t>this</a:t>
            </a:r>
            <a:r>
              <a:rPr lang="nl-NL" sz="1200" dirty="0"/>
              <a:t> </a:t>
            </a:r>
            <a:r>
              <a:rPr lang="nl-NL" sz="1200" dirty="0" err="1"/>
              <a:t>neccessary</a:t>
            </a:r>
            <a:r>
              <a:rPr lang="nl-NL" sz="1200" dirty="0"/>
              <a:t> </a:t>
            </a:r>
            <a:r>
              <a:rPr lang="nl-NL" sz="1200" dirty="0" err="1"/>
              <a:t>and</a:t>
            </a:r>
            <a:r>
              <a:rPr lang="nl-NL" sz="1200" dirty="0"/>
              <a:t> </a:t>
            </a:r>
            <a:r>
              <a:rPr lang="nl-NL" sz="1200" dirty="0" err="1"/>
              <a:t>for</a:t>
            </a:r>
            <a:r>
              <a:rPr lang="nl-NL" sz="1200" dirty="0"/>
              <a:t> </a:t>
            </a:r>
            <a:r>
              <a:rPr lang="nl-NL" sz="1200" dirty="0" err="1"/>
              <a:t>which</a:t>
            </a:r>
            <a:r>
              <a:rPr lang="nl-NL" sz="1200" dirty="0"/>
              <a:t> </a:t>
            </a:r>
            <a:r>
              <a:rPr lang="nl-NL" sz="1200" dirty="0" err="1"/>
              <a:t>usecase</a:t>
            </a:r>
            <a:r>
              <a:rPr lang="nl-NL" sz="1200" dirty="0"/>
              <a:t>?</a:t>
            </a:r>
            <a:endParaRPr lang="en-GB" sz="1200" dirty="0"/>
          </a:p>
        </p:txBody>
      </p:sp>
      <p:sp>
        <p:nvSpPr>
          <p:cNvPr id="49" name="Heptagon 48">
            <a:extLst>
              <a:ext uri="{FF2B5EF4-FFF2-40B4-BE49-F238E27FC236}">
                <a16:creationId xmlns:a16="http://schemas.microsoft.com/office/drawing/2014/main" id="{766B4160-322E-3D4A-7B61-83655EB8B218}"/>
              </a:ext>
            </a:extLst>
          </p:cNvPr>
          <p:cNvSpPr/>
          <p:nvPr/>
        </p:nvSpPr>
        <p:spPr>
          <a:xfrm>
            <a:off x="1364631" y="1124726"/>
            <a:ext cx="176784" cy="17623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/>
              <a:t>4</a:t>
            </a:r>
            <a:endParaRPr lang="en-GB" sz="1200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E79F2BF-D879-89D4-4715-20B335A4DFBC}"/>
              </a:ext>
            </a:extLst>
          </p:cNvPr>
          <p:cNvSpPr/>
          <p:nvPr/>
        </p:nvSpPr>
        <p:spPr>
          <a:xfrm>
            <a:off x="3962322" y="2761585"/>
            <a:ext cx="609330" cy="327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API?</a:t>
            </a:r>
            <a:endParaRPr lang="en-GB" dirty="0"/>
          </a:p>
        </p:txBody>
      </p:sp>
      <p:pic>
        <p:nvPicPr>
          <p:cNvPr id="2" name="Picture 5" descr="图形用户界面, 应用程序描述已自动生成">
            <a:extLst>
              <a:ext uri="{FF2B5EF4-FFF2-40B4-BE49-F238E27FC236}">
                <a16:creationId xmlns:a16="http://schemas.microsoft.com/office/drawing/2014/main" id="{EB0EA980-3DBE-54FD-D348-ABFEFF0B2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567" y="5660036"/>
            <a:ext cx="3850433" cy="1197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563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56391-49CC-AF5D-3D1B-63D37085F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Impentation</a:t>
            </a:r>
            <a:r>
              <a:rPr lang="nl-NL" dirty="0"/>
              <a:t> &amp; Planning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8AED8AC-62E2-213F-1960-7FD6F936B1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398665"/>
              </p:ext>
            </p:extLst>
          </p:nvPr>
        </p:nvGraphicFramePr>
        <p:xfrm>
          <a:off x="735435" y="1278856"/>
          <a:ext cx="10721130" cy="5278750"/>
        </p:xfrm>
        <a:graphic>
          <a:graphicData uri="http://schemas.openxmlformats.org/drawingml/2006/table">
            <a:tbl>
              <a:tblPr/>
              <a:tblGrid>
                <a:gridCol w="1712483">
                  <a:extLst>
                    <a:ext uri="{9D8B030D-6E8A-4147-A177-3AD203B41FA5}">
                      <a16:colId xmlns:a16="http://schemas.microsoft.com/office/drawing/2014/main" val="2494953951"/>
                    </a:ext>
                  </a:extLst>
                </a:gridCol>
                <a:gridCol w="6867955">
                  <a:extLst>
                    <a:ext uri="{9D8B030D-6E8A-4147-A177-3AD203B41FA5}">
                      <a16:colId xmlns:a16="http://schemas.microsoft.com/office/drawing/2014/main" val="3158664908"/>
                    </a:ext>
                  </a:extLst>
                </a:gridCol>
                <a:gridCol w="2140692">
                  <a:extLst>
                    <a:ext uri="{9D8B030D-6E8A-4147-A177-3AD203B41FA5}">
                      <a16:colId xmlns:a16="http://schemas.microsoft.com/office/drawing/2014/main" val="293614668"/>
                    </a:ext>
                  </a:extLst>
                </a:gridCol>
              </a:tblGrid>
              <a:tr h="331724"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1" i="0" dirty="0">
                          <a:effectLst/>
                          <a:latin typeface="Verdana" panose="020B0604030504040204" pitchFamily="34" charset="0"/>
                        </a:rPr>
                        <a:t>When</a:t>
                      </a:r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1" i="0" dirty="0">
                          <a:effectLst/>
                          <a:latin typeface="Verdana" panose="020B0604030504040204" pitchFamily="34" charset="0"/>
                        </a:rPr>
                        <a:t>What</a:t>
                      </a:r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1" i="0" dirty="0">
                          <a:effectLst/>
                          <a:latin typeface="Verdana" panose="020B0604030504040204" pitchFamily="34" charset="0"/>
                        </a:rPr>
                        <a:t>Activity/Milestone</a:t>
                      </a:r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001028"/>
                  </a:ext>
                </a:extLst>
              </a:tr>
              <a:tr h="331724"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Jan 2024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Kick-off with all stakeholders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M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649284"/>
                  </a:ext>
                </a:extLst>
              </a:tr>
              <a:tr h="444670"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Feb 2024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Technically prepare development and test environment Geonetwork &amp; </a:t>
                      </a:r>
                      <a:r>
                        <a:rPr lang="en-US" sz="900" b="0" i="0" dirty="0" err="1">
                          <a:effectLst/>
                          <a:latin typeface="Verdana" panose="020B0604030504040204" pitchFamily="34" charset="0"/>
                        </a:rPr>
                        <a:t>Irods</a:t>
                      </a:r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A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5922885"/>
                  </a:ext>
                </a:extLst>
              </a:tr>
              <a:tr h="331724"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Mar 2024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Configure </a:t>
                      </a:r>
                      <a:r>
                        <a:rPr lang="en-US" sz="900" b="0" i="0" dirty="0" err="1">
                          <a:effectLst/>
                          <a:latin typeface="Verdana" panose="020B0604030504040204" pitchFamily="34" charset="0"/>
                        </a:rPr>
                        <a:t>Irods</a:t>
                      </a:r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/Yoda and Geonetwork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A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8345152"/>
                  </a:ext>
                </a:extLst>
              </a:tr>
              <a:tr h="331724"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Mar &amp; Apr 2024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Develop interface between both systems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A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992377"/>
                  </a:ext>
                </a:extLst>
              </a:tr>
              <a:tr h="331724"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May 2024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Testing interfaces on dev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A/M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3271495"/>
                  </a:ext>
                </a:extLst>
              </a:tr>
              <a:tr h="331724"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June 2024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Software to test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M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028447"/>
                  </a:ext>
                </a:extLst>
              </a:tr>
              <a:tr h="331724"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June 2024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Acceptance testing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A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249043"/>
                  </a:ext>
                </a:extLst>
              </a:tr>
              <a:tr h="331724"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July 2024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Documentation and prepare rollout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A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6338667"/>
                  </a:ext>
                </a:extLst>
              </a:tr>
              <a:tr h="331724"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Sep 2024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Ready for production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M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0740339"/>
                  </a:ext>
                </a:extLst>
              </a:tr>
              <a:tr h="331724"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Oct 2024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Presentations/Roadshows and roll out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A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021692"/>
                  </a:ext>
                </a:extLst>
              </a:tr>
              <a:tr h="331724"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Nov 2024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Go-Live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M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492333"/>
                  </a:ext>
                </a:extLst>
              </a:tr>
              <a:tr h="331724"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Dec 2024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>
                          <a:effectLst/>
                          <a:latin typeface="Verdana" panose="020B0604030504040204" pitchFamily="34" charset="0"/>
                        </a:rPr>
                        <a:t>Support and after care </a:t>
                      </a:r>
                      <a:endParaRPr lang="en-US" sz="1400" b="0" i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en-US" sz="900" b="0" i="0" dirty="0">
                          <a:effectLst/>
                          <a:latin typeface="Verdana" panose="020B0604030504040204" pitchFamily="34" charset="0"/>
                        </a:rPr>
                        <a:t>A </a:t>
                      </a:r>
                      <a:endParaRPr lang="en-US" sz="1400" b="0" i="0" dirty="0">
                        <a:effectLst/>
                      </a:endParaRPr>
                    </a:p>
                  </a:txBody>
                  <a:tcPr marL="52321" marR="52321" marT="26160" marB="261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2059395"/>
                  </a:ext>
                </a:extLst>
              </a:tr>
            </a:tbl>
          </a:graphicData>
        </a:graphic>
      </p:graphicFrame>
      <p:pic>
        <p:nvPicPr>
          <p:cNvPr id="9" name="Picture 5" descr="图形用户界面, 应用程序描述已自动生成">
            <a:extLst>
              <a:ext uri="{FF2B5EF4-FFF2-40B4-BE49-F238E27FC236}">
                <a16:creationId xmlns:a16="http://schemas.microsoft.com/office/drawing/2014/main" id="{435FEBB5-A82C-7C94-D083-3883B7B57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567" y="0"/>
            <a:ext cx="3850433" cy="1197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0813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0AF10-9417-D308-D367-F934BD7EA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Collaborators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A8CD6-CAFE-DDA2-FB11-1A4356FD5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WMR – Application Support Team</a:t>
            </a:r>
          </a:p>
          <a:p>
            <a:endParaRPr lang="nl-NL" dirty="0"/>
          </a:p>
          <a:p>
            <a:r>
              <a:rPr lang="nl-NL" dirty="0"/>
              <a:t>WenR: Partner </a:t>
            </a:r>
            <a:r>
              <a:rPr lang="nl-NL" dirty="0" err="1"/>
              <a:t>Institute</a:t>
            </a:r>
            <a:r>
              <a:rPr lang="nl-NL" dirty="0"/>
              <a:t> &amp; end-user</a:t>
            </a:r>
          </a:p>
          <a:p>
            <a:endParaRPr lang="nl-NL" dirty="0"/>
          </a:p>
          <a:p>
            <a:r>
              <a:rPr lang="nl-NL" dirty="0"/>
              <a:t>FB-IT: </a:t>
            </a:r>
            <a:r>
              <a:rPr lang="en-US" dirty="0"/>
              <a:t>set-up test &amp; production environment incl. real-time interfaces</a:t>
            </a:r>
            <a:endParaRPr lang="nl-NL" dirty="0"/>
          </a:p>
          <a:p>
            <a:endParaRPr lang="nl-NL" dirty="0"/>
          </a:p>
          <a:p>
            <a:r>
              <a:rPr lang="nl-NL" dirty="0"/>
              <a:t>SURF: Technical assistance</a:t>
            </a:r>
            <a:endParaRPr lang="en-US" dirty="0"/>
          </a:p>
        </p:txBody>
      </p:sp>
      <p:pic>
        <p:nvPicPr>
          <p:cNvPr id="4" name="Picture 5" descr="图形用户界面, 应用程序描述已自动生成">
            <a:extLst>
              <a:ext uri="{FF2B5EF4-FFF2-40B4-BE49-F238E27FC236}">
                <a16:creationId xmlns:a16="http://schemas.microsoft.com/office/drawing/2014/main" id="{8A035545-9783-94C3-B616-94A51EE0B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567" y="0"/>
            <a:ext cx="3850433" cy="1197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3450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4F514-011C-7C30-2E89-81D573E55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914855"/>
            <a:ext cx="9144000" cy="78670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/>
              <a:t>Thank you!</a:t>
            </a:r>
          </a:p>
        </p:txBody>
      </p:sp>
      <p:pic>
        <p:nvPicPr>
          <p:cNvPr id="4" name="Picture 5" descr="图形用户界面, 应用程序描述已自动生成">
            <a:extLst>
              <a:ext uri="{FF2B5EF4-FFF2-40B4-BE49-F238E27FC236}">
                <a16:creationId xmlns:a16="http://schemas.microsoft.com/office/drawing/2014/main" id="{BE4299E1-1050-A993-34E9-B05242A872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75" b="-1"/>
          <a:stretch/>
        </p:blipFill>
        <p:spPr bwMode="auto">
          <a:xfrm>
            <a:off x="20" y="10"/>
            <a:ext cx="12191980" cy="4605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FB7FB62D-DD5B-C587-F53F-679128D41B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439" y="4525778"/>
            <a:ext cx="12207200" cy="123363"/>
            <a:chOff x="-5025" y="6737718"/>
            <a:chExt cx="12207200" cy="12336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474BA53-241B-ACB6-E742-B074F40EB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797B091-2608-7480-FE24-507CC5333A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83630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9B3CD1174CB94193F3C761706EF5D8" ma:contentTypeVersion="12" ma:contentTypeDescription="Create a new document." ma:contentTypeScope="" ma:versionID="d7f697fc133a73c15dc8827ce80436e1">
  <xsd:schema xmlns:xsd="http://www.w3.org/2001/XMLSchema" xmlns:xs="http://www.w3.org/2001/XMLSchema" xmlns:p="http://schemas.microsoft.com/office/2006/metadata/properties" xmlns:ns2="77a4f2cd-1f94-437f-970e-5e025fd0b096" xmlns:ns3="87e6e125-ef4c-4a5c-86d7-ec07aa7dc625" targetNamespace="http://schemas.microsoft.com/office/2006/metadata/properties" ma:root="true" ma:fieldsID="93a747c2028936cccae46ebcdf2a6690" ns2:_="" ns3:_="">
    <xsd:import namespace="77a4f2cd-1f94-437f-970e-5e025fd0b096"/>
    <xsd:import namespace="87e6e125-ef4c-4a5c-86d7-ec07aa7dc6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a4f2cd-1f94-437f-970e-5e025fd0b0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ec99919-4982-4388-8a64-83a11d2ca21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e6e125-ef4c-4a5c-86d7-ec07aa7dc62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7a4f2cd-1f94-437f-970e-5e025fd0b096">
      <Terms xmlns="http://schemas.microsoft.com/office/infopath/2007/PartnerControls"/>
    </lcf76f155ced4ddcb4097134ff3c332f>
    <SharedWithUsers xmlns="87e6e125-ef4c-4a5c-86d7-ec07aa7dc625">
      <UserInfo>
        <DisplayName>Laan, Willem</DisplayName>
        <AccountId>18</AccountId>
        <AccountType/>
      </UserInfo>
      <UserInfo>
        <DisplayName>Peffer, Ron</DisplayName>
        <AccountId>16</AccountId>
        <AccountType/>
      </UserInfo>
      <UserInfo>
        <DisplayName>Storm, Maarten</DisplayName>
        <AccountId>115</AccountId>
        <AccountType/>
      </UserInfo>
      <UserInfo>
        <DisplayName>Fan, Ning</DisplayName>
        <AccountId>160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D575A90-3B8A-49BB-A005-75275B402F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431520-7FEB-4E05-AD8E-9B05F6763EB3}"/>
</file>

<file path=customXml/itemProps3.xml><?xml version="1.0" encoding="utf-8"?>
<ds:datastoreItem xmlns:ds="http://schemas.openxmlformats.org/officeDocument/2006/customXml" ds:itemID="{6B1F9F45-05AA-4842-8426-09D9B3558A7B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0901fd8e-b16d-43ee-876b-1250d8d0d409"/>
    <ds:schemaRef ds:uri="a462a0b7-4990-4664-aef4-e23212aa7237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549</Words>
  <Application>Microsoft Office PowerPoint</Application>
  <PresentationFormat>Widescreen</PresentationFormat>
  <Paragraphs>151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Verdana</vt:lpstr>
      <vt:lpstr>Office Theme</vt:lpstr>
      <vt:lpstr>Automatic metadata exchange between iRods and Geonetwork</vt:lpstr>
      <vt:lpstr>Introduction</vt:lpstr>
      <vt:lpstr>Background</vt:lpstr>
      <vt:lpstr>Pilot Study</vt:lpstr>
      <vt:lpstr>PowerPoint Presentation</vt:lpstr>
      <vt:lpstr>Impentation &amp; Planning</vt:lpstr>
      <vt:lpstr>Collaborators</vt:lpstr>
      <vt:lpstr>Thank you!</vt:lpstr>
    </vt:vector>
  </TitlesOfParts>
  <Company>Wageningen University and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 metadata exchange between iRods and Geonetwork</dc:title>
  <dc:creator>Klompmaker, Martin</dc:creator>
  <cp:lastModifiedBy>Klompmaker, Martin</cp:lastModifiedBy>
  <cp:revision>1</cp:revision>
  <dcterms:created xsi:type="dcterms:W3CDTF">2024-01-30T11:58:11Z</dcterms:created>
  <dcterms:modified xsi:type="dcterms:W3CDTF">2024-01-31T15:38:23Z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0x010100299B3CD1174CB94193F3C761706EF5D8</vt:lpwstr>
  </property>
  <property fmtid="{D5CDD505-2E9C-101B-9397-08002B2CF9AE}" pid="3" name="MediaServiceImageTags">
    <vt:lpwstr/>
  </property>
</Properties>
</file>