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1396" r:id="rId2"/>
    <p:sldId id="1377" r:id="rId3"/>
    <p:sldId id="1379" r:id="rId4"/>
    <p:sldId id="271" r:id="rId5"/>
    <p:sldId id="260" r:id="rId6"/>
    <p:sldId id="263" r:id="rId7"/>
    <p:sldId id="1370" r:id="rId8"/>
    <p:sldId id="1371" r:id="rId9"/>
    <p:sldId id="1398" r:id="rId10"/>
    <p:sldId id="1392" r:id="rId11"/>
    <p:sldId id="259" r:id="rId12"/>
    <p:sldId id="1484" r:id="rId13"/>
    <p:sldId id="262" r:id="rId14"/>
    <p:sldId id="268" r:id="rId15"/>
    <p:sldId id="269" r:id="rId16"/>
    <p:sldId id="1485" r:id="rId17"/>
    <p:sldId id="1472" r:id="rId18"/>
    <p:sldId id="1475" r:id="rId19"/>
    <p:sldId id="1476" r:id="rId20"/>
    <p:sldId id="1477" r:id="rId21"/>
    <p:sldId id="1478" r:id="rId22"/>
    <p:sldId id="1483" r:id="rId23"/>
    <p:sldId id="1479" r:id="rId24"/>
    <p:sldId id="1480" r:id="rId25"/>
    <p:sldId id="1481" r:id="rId26"/>
    <p:sldId id="1482" r:id="rId27"/>
    <p:sldId id="1486" r:id="rId28"/>
    <p:sldId id="1394" r:id="rId29"/>
    <p:sldId id="1395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thanasiadis, Ioannis" initials="AI" lastIdx="1" clrIdx="0">
    <p:extLst>
      <p:ext uri="{19B8F6BF-5375-455C-9EA6-DF929625EA0E}">
        <p15:presenceInfo xmlns:p15="http://schemas.microsoft.com/office/powerpoint/2012/main" userId="S::ioannis.athanasiadis@wur.nl::8d766d80-b829-4879-93cd-1d60a01cc1b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73CFF4-EB64-8E4E-B8D4-5C21EF283A85}" v="26" dt="2022-12-14T08:43:42.81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046"/>
    <p:restoredTop sz="70352"/>
  </p:normalViewPr>
  <p:slideViewPr>
    <p:cSldViewPr snapToGrid="0" snapToObjects="1">
      <p:cViewPr>
        <p:scale>
          <a:sx n="114" d="100"/>
          <a:sy n="114" d="100"/>
        </p:scale>
        <p:origin x="-130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200">
        <a:latin typeface="Gill Sans"/>
        <a:ea typeface="Gill Sans"/>
        <a:cs typeface="Gill Sans"/>
        <a:sym typeface="Gill Sans"/>
      </a:defRPr>
    </a:lvl1pPr>
    <a:lvl2pPr indent="228600" latinLnBrk="0">
      <a:defRPr sz="2200">
        <a:latin typeface="Gill Sans"/>
        <a:ea typeface="Gill Sans"/>
        <a:cs typeface="Gill Sans"/>
        <a:sym typeface="Gill Sans"/>
      </a:defRPr>
    </a:lvl2pPr>
    <a:lvl3pPr indent="457200" latinLnBrk="0">
      <a:defRPr sz="2200">
        <a:latin typeface="Gill Sans"/>
        <a:ea typeface="Gill Sans"/>
        <a:cs typeface="Gill Sans"/>
        <a:sym typeface="Gill Sans"/>
      </a:defRPr>
    </a:lvl3pPr>
    <a:lvl4pPr indent="685800" latinLnBrk="0">
      <a:defRPr sz="2200">
        <a:latin typeface="Gill Sans"/>
        <a:ea typeface="Gill Sans"/>
        <a:cs typeface="Gill Sans"/>
        <a:sym typeface="Gill Sans"/>
      </a:defRPr>
    </a:lvl4pPr>
    <a:lvl5pPr indent="914400" latinLnBrk="0">
      <a:defRPr sz="2200">
        <a:latin typeface="Gill Sans"/>
        <a:ea typeface="Gill Sans"/>
        <a:cs typeface="Gill Sans"/>
        <a:sym typeface="Gill Sans"/>
      </a:defRPr>
    </a:lvl5pPr>
    <a:lvl6pPr indent="1143000" latinLnBrk="0">
      <a:defRPr sz="2200">
        <a:latin typeface="Gill Sans"/>
        <a:ea typeface="Gill Sans"/>
        <a:cs typeface="Gill Sans"/>
        <a:sym typeface="Gill Sans"/>
      </a:defRPr>
    </a:lvl6pPr>
    <a:lvl7pPr indent="1371600" latinLnBrk="0">
      <a:defRPr sz="2200">
        <a:latin typeface="Gill Sans"/>
        <a:ea typeface="Gill Sans"/>
        <a:cs typeface="Gill Sans"/>
        <a:sym typeface="Gill Sans"/>
      </a:defRPr>
    </a:lvl7pPr>
    <a:lvl8pPr indent="1600200" latinLnBrk="0">
      <a:defRPr sz="2200">
        <a:latin typeface="Gill Sans"/>
        <a:ea typeface="Gill Sans"/>
        <a:cs typeface="Gill Sans"/>
        <a:sym typeface="Gill Sans"/>
      </a:defRPr>
    </a:lvl8pPr>
    <a:lvl9pPr indent="1828800" latinLnBrk="0">
      <a:defRPr sz="2200">
        <a:latin typeface="Gill Sans"/>
        <a:ea typeface="Gill Sans"/>
        <a:cs typeface="Gill Sans"/>
        <a:sym typeface="Gill San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am really happy to join you today,</a:t>
            </a:r>
            <a:r>
              <a:rPr lang="en-US"/>
              <a:t> I will give you an overview on how we use artificial intelligence</a:t>
            </a:r>
            <a:r>
              <a:t>, </a:t>
            </a:r>
            <a:r>
              <a:rPr lang="en-US"/>
              <a:t>in digital twins </a:t>
            </a:r>
            <a:r>
              <a:t>for understanding nature and feeding the world.</a:t>
            </a:r>
          </a:p>
        </p:txBody>
      </p:sp>
    </p:spTree>
    <p:extLst>
      <p:ext uri="{BB962C8B-B14F-4D97-AF65-F5344CB8AC3E}">
        <p14:creationId xmlns:p14="http://schemas.microsoft.com/office/powerpoint/2010/main" val="1258273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DSSAT to APSIM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67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An operational DT that estimates the nitrogen response rate in grass-clover pastures, without having ever seen the response in the location for which it makes predictions: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7711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The results have been very promising, as you can see: For all locations, a tactical machine learning model developed was able to estimate the NRR within a margin of 5kg/kg that was set as an threshold for using the model in practice, using only 4 weeks of weather prior to </a:t>
            </a:r>
            <a:r>
              <a:rPr lang="en-US" err="1">
                <a:cs typeface="Calibri"/>
              </a:rPr>
              <a:t>fertiliation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224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The results have been very promising, as you can see: For all locations, a tactical machine learning model developed was able to estimate the NRR within a margin of 5kg/kg that was set as an threshold for using the model in practice, using only 4 weeks of weather prior to </a:t>
            </a:r>
            <a:r>
              <a:rPr lang="en-US" err="1">
                <a:cs typeface="Calibri"/>
              </a:rPr>
              <a:t>fertiliation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756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>
                <a:cs typeface="Calibri"/>
              </a:rPr>
              <a:t>.  In </a:t>
            </a:r>
            <a:r>
              <a:rPr lang="nl-NL" err="1">
                <a:cs typeface="Calibri"/>
              </a:rPr>
              <a:t>reinforecement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learning</a:t>
            </a:r>
            <a:r>
              <a:rPr lang="nl-NL">
                <a:cs typeface="Calibri"/>
              </a:rPr>
              <a:t>, </a:t>
            </a:r>
            <a:r>
              <a:rPr lang="nl-NL" err="1">
                <a:cs typeface="Calibri"/>
              </a:rPr>
              <a:t>an</a:t>
            </a:r>
            <a:r>
              <a:rPr lang="nl-NL">
                <a:cs typeface="Calibri"/>
              </a:rPr>
              <a:t> agent </a:t>
            </a:r>
            <a:r>
              <a:rPr lang="nl-NL" err="1">
                <a:cs typeface="Calibri"/>
              </a:rPr>
              <a:t>learns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from</a:t>
            </a:r>
            <a:r>
              <a:rPr lang="nl-NL">
                <a:cs typeface="Calibri"/>
              </a:rPr>
              <a:t> a </a:t>
            </a:r>
            <a:r>
              <a:rPr lang="nl-NL" err="1">
                <a:cs typeface="Calibri"/>
              </a:rPr>
              <a:t>reward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that</a:t>
            </a:r>
            <a:r>
              <a:rPr lang="nl-NL">
                <a:cs typeface="Calibri"/>
              </a:rPr>
              <a:t> is </a:t>
            </a:r>
            <a:r>
              <a:rPr lang="nl-NL" err="1">
                <a:cs typeface="Calibri"/>
              </a:rPr>
              <a:t>associated</a:t>
            </a:r>
            <a:r>
              <a:rPr lang="nl-NL">
                <a:cs typeface="Calibri"/>
              </a:rPr>
              <a:t> </a:t>
            </a:r>
            <a:r>
              <a:rPr lang="nl-NL" err="1">
                <a:cs typeface="Calibri"/>
              </a:rPr>
              <a:t>to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its</a:t>
            </a:r>
            <a:r>
              <a:rPr lang="nl-NL">
                <a:cs typeface="Calibri"/>
              </a:rPr>
              <a:t> actions. In </a:t>
            </a:r>
            <a:r>
              <a:rPr lang="nl-NL" err="1">
                <a:cs typeface="Calibri"/>
              </a:rPr>
              <a:t>our</a:t>
            </a:r>
            <a:r>
              <a:rPr lang="nl-NL">
                <a:cs typeface="Calibri"/>
              </a:rPr>
              <a:t> case we </a:t>
            </a:r>
            <a:r>
              <a:rPr lang="nl-NL" err="1">
                <a:cs typeface="Calibri"/>
              </a:rPr>
              <a:t>rewarded</a:t>
            </a:r>
            <a:r>
              <a:rPr lang="nl-NL">
                <a:cs typeface="Calibri"/>
              </a:rPr>
              <a:t> </a:t>
            </a:r>
            <a:r>
              <a:rPr lang="nl-NL" err="1">
                <a:cs typeface="Calibri"/>
              </a:rPr>
              <a:t>an</a:t>
            </a:r>
            <a:r>
              <a:rPr lang="nl-NL">
                <a:cs typeface="Calibri"/>
              </a:rPr>
              <a:t> agent </a:t>
            </a:r>
            <a:r>
              <a:rPr lang="nl-NL" err="1">
                <a:cs typeface="Calibri"/>
              </a:rPr>
              <a:t>for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increasing</a:t>
            </a:r>
            <a:r>
              <a:rPr lang="nl-NL">
                <a:cs typeface="Calibri"/>
              </a:rPr>
              <a:t> </a:t>
            </a:r>
            <a:r>
              <a:rPr lang="nl-NL" err="1">
                <a:cs typeface="Calibri"/>
              </a:rPr>
              <a:t>yield</a:t>
            </a:r>
            <a:r>
              <a:rPr lang="nl-NL">
                <a:cs typeface="Calibri"/>
              </a:rPr>
              <a:t>, </a:t>
            </a:r>
            <a:r>
              <a:rPr lang="nl-NL" err="1">
                <a:cs typeface="Calibri"/>
              </a:rPr>
              <a:t>and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punishing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it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for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using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nitrogen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for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fertilization</a:t>
            </a:r>
            <a:r>
              <a:rPr lang="nl-NL">
                <a:cs typeface="Calibri"/>
              </a:rPr>
              <a:t>. We </a:t>
            </a:r>
            <a:r>
              <a:rPr lang="nl-NL" err="1">
                <a:cs typeface="Calibri"/>
              </a:rPr>
              <a:t>compared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the</a:t>
            </a:r>
            <a:r>
              <a:rPr lang="nl-NL">
                <a:cs typeface="Calibri"/>
              </a:rPr>
              <a:t> agent </a:t>
            </a:r>
            <a:r>
              <a:rPr lang="nl-NL" err="1">
                <a:cs typeface="Calibri"/>
              </a:rPr>
              <a:t>against</a:t>
            </a:r>
            <a:r>
              <a:rPr lang="nl-NL">
                <a:cs typeface="Calibri"/>
              </a:rPr>
              <a:t> a </a:t>
            </a:r>
            <a:r>
              <a:rPr lang="nl-NL"/>
              <a:t>dummy </a:t>
            </a:r>
            <a:r>
              <a:rPr lang="nl-NL" err="1">
                <a:cs typeface="Calibri"/>
              </a:rPr>
              <a:t>reactive</a:t>
            </a:r>
            <a:r>
              <a:rPr lang="nl-NL">
                <a:cs typeface="Calibri"/>
              </a:rPr>
              <a:t> agent </a:t>
            </a:r>
            <a:r>
              <a:rPr lang="nl-NL" err="1">
                <a:cs typeface="Calibri"/>
              </a:rPr>
              <a:t>that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would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just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fill</a:t>
            </a:r>
            <a:r>
              <a:rPr lang="nl-NL">
                <a:cs typeface="Calibri"/>
              </a:rPr>
              <a:t> up </a:t>
            </a:r>
            <a:r>
              <a:rPr lang="nl-NL" err="1">
                <a:cs typeface="Calibri"/>
              </a:rPr>
              <a:t>the</a:t>
            </a:r>
            <a:r>
              <a:rPr lang="nl-NL">
                <a:cs typeface="Calibri"/>
              </a:rPr>
              <a:t> </a:t>
            </a:r>
            <a:r>
              <a:rPr lang="nl-NL" err="1">
                <a:cs typeface="Calibri"/>
              </a:rPr>
              <a:t>soil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with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nitrogen</a:t>
            </a:r>
            <a:r>
              <a:rPr lang="nl-NL">
                <a:cs typeface="Calibri"/>
              </a:rPr>
              <a:t>, </a:t>
            </a:r>
            <a:r>
              <a:rPr lang="nl-NL" err="1">
                <a:cs typeface="Calibri"/>
              </a:rPr>
              <a:t>and</a:t>
            </a:r>
            <a:r>
              <a:rPr lang="nl-NL">
                <a:cs typeface="Calibri"/>
              </a:rPr>
              <a:t> a standard </a:t>
            </a:r>
            <a:r>
              <a:rPr lang="nl-NL" err="1">
                <a:cs typeface="Calibri"/>
              </a:rPr>
              <a:t>practice</a:t>
            </a:r>
            <a:r>
              <a:rPr lang="nl-NL">
                <a:cs typeface="Calibri"/>
              </a:rPr>
              <a:t> agent </a:t>
            </a:r>
            <a:r>
              <a:rPr lang="nl-NL" err="1">
                <a:cs typeface="Calibri"/>
              </a:rPr>
              <a:t>that</a:t>
            </a:r>
            <a:r>
              <a:rPr lang="nl-NL">
                <a:cs typeface="Calibri"/>
              </a:rPr>
              <a:t> </a:t>
            </a:r>
            <a:r>
              <a:rPr lang="nl-NL" err="1">
                <a:cs typeface="Calibri"/>
              </a:rPr>
              <a:t>would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apply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nitrogen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and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sidedress</a:t>
            </a:r>
            <a:r>
              <a:rPr lang="nl-NL">
                <a:cs typeface="Calibri"/>
              </a:rPr>
              <a:t> </a:t>
            </a:r>
            <a:r>
              <a:rPr lang="nl-NL" err="1">
                <a:cs typeface="Calibri"/>
              </a:rPr>
              <a:t>once</a:t>
            </a:r>
            <a:r>
              <a:rPr lang="nl-NL">
                <a:cs typeface="Calibri"/>
              </a:rPr>
              <a:t>. </a:t>
            </a:r>
            <a:br>
              <a:rPr lang="nl-NL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739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coupled WOFOST with the </a:t>
            </a:r>
            <a:r>
              <a:rPr lang="en-US" err="1"/>
              <a:t>OpenAIGym</a:t>
            </a:r>
            <a:r>
              <a:rPr lang="en-US"/>
              <a:t> environment for reinforcement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6262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cs typeface="Calibri"/>
              </a:rPr>
              <a:t>We </a:t>
            </a:r>
            <a:r>
              <a:rPr lang="nl-NL" dirty="0" err="1">
                <a:cs typeface="Calibri"/>
              </a:rPr>
              <a:t>compared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the</a:t>
            </a:r>
            <a:r>
              <a:rPr lang="nl-NL" dirty="0">
                <a:cs typeface="Calibri"/>
              </a:rPr>
              <a:t> agent </a:t>
            </a:r>
            <a:r>
              <a:rPr lang="nl-NL" dirty="0" err="1">
                <a:cs typeface="Calibri"/>
              </a:rPr>
              <a:t>against</a:t>
            </a:r>
            <a:r>
              <a:rPr lang="nl-NL" dirty="0">
                <a:cs typeface="Calibri"/>
              </a:rPr>
              <a:t> a </a:t>
            </a:r>
            <a:r>
              <a:rPr lang="nl-NL" dirty="0"/>
              <a:t>dummy </a:t>
            </a:r>
            <a:r>
              <a:rPr lang="nl-NL" dirty="0" err="1">
                <a:cs typeface="Calibri"/>
              </a:rPr>
              <a:t>reactive</a:t>
            </a:r>
            <a:r>
              <a:rPr lang="nl-NL" dirty="0">
                <a:cs typeface="Calibri"/>
              </a:rPr>
              <a:t> agent </a:t>
            </a:r>
            <a:r>
              <a:rPr lang="nl-NL" dirty="0" err="1">
                <a:cs typeface="Calibri"/>
              </a:rPr>
              <a:t>that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would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just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fill</a:t>
            </a:r>
            <a:r>
              <a:rPr lang="nl-NL" dirty="0">
                <a:cs typeface="Calibri"/>
              </a:rPr>
              <a:t> up </a:t>
            </a:r>
            <a:r>
              <a:rPr lang="nl-NL" dirty="0" err="1">
                <a:cs typeface="Calibri"/>
              </a:rPr>
              <a:t>the</a:t>
            </a:r>
            <a:r>
              <a:rPr lang="nl-NL" dirty="0">
                <a:cs typeface="Calibri"/>
              </a:rPr>
              <a:t> </a:t>
            </a:r>
            <a:r>
              <a:rPr lang="nl-NL" dirty="0" err="1">
                <a:cs typeface="Calibri"/>
              </a:rPr>
              <a:t>soil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with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nitrogen</a:t>
            </a:r>
            <a:r>
              <a:rPr lang="nl-NL" dirty="0">
                <a:cs typeface="Calibri"/>
              </a:rPr>
              <a:t>, </a:t>
            </a:r>
            <a:r>
              <a:rPr lang="nl-NL" dirty="0" err="1">
                <a:cs typeface="Calibri"/>
              </a:rPr>
              <a:t>and</a:t>
            </a:r>
            <a:r>
              <a:rPr lang="nl-NL" dirty="0">
                <a:cs typeface="Calibri"/>
              </a:rPr>
              <a:t> a standard </a:t>
            </a:r>
            <a:r>
              <a:rPr lang="nl-NL" dirty="0" err="1">
                <a:cs typeface="Calibri"/>
              </a:rPr>
              <a:t>practice</a:t>
            </a:r>
            <a:r>
              <a:rPr lang="nl-NL" dirty="0">
                <a:cs typeface="Calibri"/>
              </a:rPr>
              <a:t> agent </a:t>
            </a:r>
            <a:r>
              <a:rPr lang="nl-NL" dirty="0" err="1">
                <a:cs typeface="Calibri"/>
              </a:rPr>
              <a:t>that</a:t>
            </a:r>
            <a:r>
              <a:rPr lang="nl-NL" dirty="0">
                <a:cs typeface="Calibri"/>
              </a:rPr>
              <a:t> </a:t>
            </a:r>
            <a:r>
              <a:rPr lang="nl-NL" dirty="0" err="1">
                <a:cs typeface="Calibri"/>
              </a:rPr>
              <a:t>would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apply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nitrogen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and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sidedress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once</a:t>
            </a:r>
            <a:r>
              <a:rPr lang="nl-NL" dirty="0">
                <a:cs typeface="Calibri"/>
              </a:rPr>
              <a:t>. </a:t>
            </a:r>
            <a:br>
              <a:rPr lang="nl-NL" dirty="0">
                <a:cs typeface="+mn-lt"/>
              </a:rPr>
            </a:br>
            <a:r>
              <a:rPr lang="nl-NL" dirty="0">
                <a:cs typeface="Calibri"/>
              </a:rPr>
              <a:t>On </a:t>
            </a:r>
            <a:r>
              <a:rPr lang="nl-NL" dirty="0" err="1">
                <a:cs typeface="Calibri"/>
              </a:rPr>
              <a:t>the</a:t>
            </a:r>
            <a:r>
              <a:rPr lang="nl-NL" dirty="0">
                <a:cs typeface="Calibri"/>
              </a:rPr>
              <a:t> right hand side, we </a:t>
            </a:r>
            <a:r>
              <a:rPr lang="nl-NL" dirty="0" err="1">
                <a:cs typeface="Calibri"/>
              </a:rPr>
              <a:t>see</a:t>
            </a:r>
            <a:r>
              <a:rPr lang="nl-NL" dirty="0">
                <a:cs typeface="Calibri"/>
              </a:rPr>
              <a:t> on top </a:t>
            </a:r>
            <a:r>
              <a:rPr lang="nl-NL" dirty="0" err="1">
                <a:cs typeface="Calibri"/>
              </a:rPr>
              <a:t>the</a:t>
            </a:r>
            <a:r>
              <a:rPr lang="nl-NL" dirty="0">
                <a:cs typeface="Calibri"/>
              </a:rPr>
              <a:t> </a:t>
            </a:r>
            <a:r>
              <a:rPr lang="nl-NL" dirty="0" err="1">
                <a:cs typeface="Calibri"/>
              </a:rPr>
              <a:t>yield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for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the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three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agents</a:t>
            </a:r>
            <a:r>
              <a:rPr lang="nl-NL" dirty="0">
                <a:cs typeface="Calibri"/>
              </a:rPr>
              <a:t>, in </a:t>
            </a:r>
            <a:r>
              <a:rPr lang="nl-NL" dirty="0" err="1">
                <a:cs typeface="Calibri"/>
              </a:rPr>
              <a:t>the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four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years</a:t>
            </a:r>
            <a:r>
              <a:rPr lang="nl-NL" dirty="0">
                <a:cs typeface="Calibri"/>
              </a:rPr>
              <a:t> in </a:t>
            </a:r>
            <a:r>
              <a:rPr lang="nl-NL" dirty="0" err="1">
                <a:cs typeface="Calibri"/>
              </a:rPr>
              <a:t>the</a:t>
            </a:r>
            <a:r>
              <a:rPr lang="nl-NL" dirty="0">
                <a:cs typeface="Calibri"/>
              </a:rPr>
              <a:t> test set, </a:t>
            </a:r>
            <a:r>
              <a:rPr lang="nl-NL" dirty="0" err="1">
                <a:cs typeface="Calibri"/>
              </a:rPr>
              <a:t>and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bottom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the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amount</a:t>
            </a:r>
            <a:r>
              <a:rPr lang="nl-NL" dirty="0">
                <a:cs typeface="Calibri"/>
              </a:rPr>
              <a:t> of </a:t>
            </a:r>
            <a:r>
              <a:rPr lang="nl-NL" dirty="0" err="1">
                <a:cs typeface="Calibri"/>
              </a:rPr>
              <a:t>nitrogen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used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for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fertilization</a:t>
            </a:r>
            <a:r>
              <a:rPr lang="nl-NL" dirty="0">
                <a:cs typeface="Calibri"/>
              </a:rPr>
              <a:t>. Overall, we </a:t>
            </a:r>
            <a:r>
              <a:rPr lang="nl-NL" dirty="0" err="1">
                <a:cs typeface="Calibri"/>
              </a:rPr>
              <a:t>observe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that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the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reinforcement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learning</a:t>
            </a:r>
            <a:r>
              <a:rPr lang="nl-NL" dirty="0">
                <a:cs typeface="Calibri"/>
              </a:rPr>
              <a:t> agent is </a:t>
            </a:r>
            <a:r>
              <a:rPr lang="nl-NL" dirty="0" err="1">
                <a:cs typeface="Calibri"/>
              </a:rPr>
              <a:t>able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to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maintain</a:t>
            </a:r>
            <a:r>
              <a:rPr lang="nl-NL" dirty="0">
                <a:cs typeface="Calibri"/>
              </a:rPr>
              <a:t> high </a:t>
            </a:r>
            <a:r>
              <a:rPr lang="nl-NL" dirty="0" err="1">
                <a:cs typeface="Calibri"/>
              </a:rPr>
              <a:t>yields</a:t>
            </a:r>
            <a:r>
              <a:rPr lang="nl-NL" dirty="0">
                <a:cs typeface="Calibri"/>
              </a:rPr>
              <a:t>, </a:t>
            </a:r>
            <a:r>
              <a:rPr lang="nl-NL" dirty="0" err="1">
                <a:cs typeface="Calibri"/>
              </a:rPr>
              <a:t>while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reducing</a:t>
            </a:r>
            <a:r>
              <a:rPr lang="nl-NL" dirty="0">
                <a:cs typeface="Calibri"/>
              </a:rPr>
              <a:t> </a:t>
            </a:r>
            <a:r>
              <a:rPr lang="nl-NL" dirty="0" err="1">
                <a:cs typeface="Calibri"/>
              </a:rPr>
              <a:t>fertilization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use</a:t>
            </a:r>
            <a:r>
              <a:rPr lang="nl-NL" dirty="0">
                <a:cs typeface="Calibri"/>
              </a:rPr>
              <a:t> </a:t>
            </a:r>
            <a:r>
              <a:rPr lang="nl-NL" dirty="0" err="1">
                <a:cs typeface="Calibri"/>
              </a:rPr>
              <a:t>by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the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experience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it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learned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from</a:t>
            </a:r>
            <a:r>
              <a:rPr lang="nl-NL" dirty="0">
                <a:cs typeface="Calibri"/>
              </a:rPr>
              <a:t> past </a:t>
            </a:r>
            <a:r>
              <a:rPr lang="nl-NL" dirty="0" err="1">
                <a:cs typeface="Calibri"/>
              </a:rPr>
              <a:t>perfromance</a:t>
            </a:r>
            <a:r>
              <a:rPr lang="nl-NL" dirty="0">
                <a:cs typeface="Calibri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281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type of </a:t>
            </a:r>
            <a:r>
              <a:rPr lang="en-US" err="1"/>
              <a:t>AgriFood</a:t>
            </a:r>
            <a:r>
              <a:rPr lang="en-US"/>
              <a:t> AI do we aim for? </a:t>
            </a:r>
          </a:p>
        </p:txBody>
      </p:sp>
    </p:spTree>
    <p:extLst>
      <p:ext uri="{BB962C8B-B14F-4D97-AF65-F5344CB8AC3E}">
        <p14:creationId xmlns:p14="http://schemas.microsoft.com/office/powerpoint/2010/main" val="480510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am really happy to join you today,</a:t>
            </a:r>
            <a:r>
              <a:rPr lang="en-US"/>
              <a:t> I will give you an overview on how we use artificial intelligence</a:t>
            </a:r>
            <a:r>
              <a:t>, </a:t>
            </a:r>
            <a:r>
              <a:rPr lang="en-US"/>
              <a:t>in digital twins </a:t>
            </a:r>
            <a:r>
              <a:t>for understanding nature and feeding the world.</a:t>
            </a:r>
          </a:p>
        </p:txBody>
      </p:sp>
    </p:spTree>
    <p:extLst>
      <p:ext uri="{BB962C8B-B14F-4D97-AF65-F5344CB8AC3E}">
        <p14:creationId xmlns:p14="http://schemas.microsoft.com/office/powerpoint/2010/main" val="1118698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1" name="Shape 3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5000"/>
              </a:lnSpc>
              <a:defRPr sz="1400">
                <a:latin typeface="Avenir"/>
                <a:ea typeface="Avenir"/>
                <a:cs typeface="Avenir"/>
                <a:sym typeface="Avenir Roman"/>
              </a:defRPr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1" name="Shape 3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5000"/>
              </a:lnSpc>
              <a:defRPr sz="1400">
                <a:latin typeface="Avenir"/>
                <a:ea typeface="Avenir"/>
                <a:cs typeface="Avenir"/>
                <a:sym typeface="Avenir Roman"/>
              </a:defRP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54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Extracting value from data requires both AI and analytics and infrastructures. And more specifically, it re quires a continuous close collaboration between the two.</a:t>
            </a:r>
          </a:p>
          <a:p>
            <a:r>
              <a:rPr lang="en-US"/>
              <a:t>Such gap still today remains and narrowing is requires an inter-disciplinary approach, that </a:t>
            </a:r>
            <a:r>
              <a:rPr lang="en-US" err="1"/>
              <a:t>incorprates</a:t>
            </a:r>
            <a:r>
              <a:rPr lang="en-US"/>
              <a:t> domain-specific expertise and existing knowledge.</a:t>
            </a:r>
          </a:p>
        </p:txBody>
      </p:sp>
    </p:spTree>
    <p:extLst>
      <p:ext uri="{BB962C8B-B14F-4D97-AF65-F5344CB8AC3E}">
        <p14:creationId xmlns:p14="http://schemas.microsoft.com/office/powerpoint/2010/main" val="3470637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7" name="Shape 3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err="1"/>
              <a:t>Agrifood</a:t>
            </a:r>
            <a:r>
              <a:rPr lang="en-US"/>
              <a:t> systems </a:t>
            </a:r>
            <a:r>
              <a:t>involve uncertainties of cross-scale phenomena, and inherit the difficulties of massively collecting data</a:t>
            </a:r>
            <a:r>
              <a:rPr lang="en-US"/>
              <a:t>, including heterogeneity and noise.</a:t>
            </a:r>
            <a:endParaRPr/>
          </a:p>
          <a:p>
            <a:r>
              <a:t>It is common ground today that despite the increasing volume and variety of sources of data becoming available, data are not </a:t>
            </a:r>
            <a:r>
              <a:rPr lang="en-US"/>
              <a:t>necessarily </a:t>
            </a:r>
            <a:r>
              <a:t>useful for improving our understanding for either farmer decision-making or policy choices. Data in our domains are too coarse, incomplete or noisy, with high spatial and temporal variability.</a:t>
            </a:r>
          </a:p>
          <a:p>
            <a:r>
              <a:t>Similarly, our models, (either theory or simulation-driven) reached their limits, as they often exclude several factors at various scales, hard to be reused</a:t>
            </a:r>
          </a:p>
          <a:p>
            <a:r>
              <a:t>Research is fragmented in non-comparable case studies. </a:t>
            </a:r>
          </a:p>
          <a:p>
            <a:r>
              <a:t>Process-based models require detailed ground-truth data for calibration, which are often not available.</a:t>
            </a:r>
          </a:p>
          <a:p>
            <a:r>
              <a:t>And statistical models cannot be easily be extrapolated beyond their original spatiotemporal context.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The way ahead</a:t>
            </a:r>
            <a:r>
              <a:t>, </a:t>
            </a:r>
            <a:r>
              <a:rPr lang="en-US"/>
              <a:t>is to </a:t>
            </a:r>
            <a:r>
              <a:t>enable new data-intensive scientific discovery</a:t>
            </a:r>
            <a:r>
              <a:rPr lang="en-US"/>
              <a:t> via AI and DTs</a:t>
            </a:r>
            <a:r>
              <a:t> by: </a:t>
            </a:r>
          </a:p>
          <a:p>
            <a:r>
              <a:t>Learning from heterogeneous data at different spatial and temporal scales </a:t>
            </a:r>
          </a:p>
          <a:p>
            <a:r>
              <a:t>Encoding prior knowledge into reusable models </a:t>
            </a:r>
          </a:p>
          <a:p>
            <a:r>
              <a:t>Making trustworthy estimates in new conditions.</a:t>
            </a:r>
          </a:p>
          <a:p>
            <a:r>
              <a:t>However, this is not a straightforward process.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DT can be used to answer what-if questions and should be able to present insights in an intuitive 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63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429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3" name="Shape 4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from the AI toolbox, as learning with mixed and noisy data, and multi view and </a:t>
            </a:r>
            <a:r>
              <a:rPr lang="en-US" err="1"/>
              <a:t>reinforecement</a:t>
            </a:r>
            <a:r>
              <a:rPr lang="en-US"/>
              <a:t> </a:t>
            </a:r>
            <a:r>
              <a:t>simulation-assisted learning </a:t>
            </a:r>
            <a:r>
              <a:rPr lang="en-US"/>
              <a:t>and </a:t>
            </a:r>
            <a:r>
              <a:rPr lang="en-US" err="1"/>
              <a:t>exaplinable</a:t>
            </a:r>
            <a:r>
              <a:rPr lang="en-US"/>
              <a:t> AI</a:t>
            </a:r>
            <a:endParaRPr/>
          </a:p>
          <a:p>
            <a:r>
              <a:t>developing new applications and enable new insights and actionable </a:t>
            </a:r>
            <a:r>
              <a:rPr err="1"/>
              <a:t>knowledg</a:t>
            </a:r>
            <a:r>
              <a:rPr lang="en-IE"/>
              <a:t>e via DTs</a:t>
            </a:r>
            <a: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190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699225" y="327378"/>
            <a:ext cx="12007534" cy="1194365"/>
          </a:xfrm>
          <a:prstGeom prst="rect">
            <a:avLst/>
          </a:prstGeom>
          <a:ln w="3175">
            <a:solidFill>
              <a:srgbClr val="005172"/>
            </a:solidFill>
            <a:round/>
          </a:ln>
        </p:spPr>
        <p:txBody>
          <a:bodyPr lIns="0" tIns="0" rIns="0" bIns="0"/>
          <a:lstStyle>
            <a:lvl1pPr defTabSz="1300480">
              <a:lnSpc>
                <a:spcPts val="5600"/>
              </a:lnSpc>
              <a:defRPr sz="4200" b="0" spc="0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Tijdelijke aanduiding voor afbeelding 24"/>
          <p:cNvSpPr>
            <a:spLocks noGrp="1"/>
          </p:cNvSpPr>
          <p:nvPr>
            <p:ph type="pic" sz="quarter" idx="21"/>
          </p:nvPr>
        </p:nvSpPr>
        <p:spPr>
          <a:xfrm>
            <a:off x="677700" y="4704083"/>
            <a:ext cx="3765974" cy="37659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0" name="Tijdelijke aanduiding voor afbeelding 24"/>
          <p:cNvSpPr>
            <a:spLocks noGrp="1"/>
          </p:cNvSpPr>
          <p:nvPr>
            <p:ph type="pic" sz="quarter" idx="22"/>
          </p:nvPr>
        </p:nvSpPr>
        <p:spPr>
          <a:xfrm>
            <a:off x="8972541" y="4704083"/>
            <a:ext cx="3765975" cy="37659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1" name="Tijdelijke aanduiding voor afbeelding 24"/>
          <p:cNvSpPr>
            <a:spLocks noGrp="1"/>
          </p:cNvSpPr>
          <p:nvPr>
            <p:ph type="pic" sz="quarter" idx="23"/>
          </p:nvPr>
        </p:nvSpPr>
        <p:spPr>
          <a:xfrm>
            <a:off x="6705286" y="4704083"/>
            <a:ext cx="3765975" cy="37659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2" name="Tijdelijke aanduiding voor afbeelding 24"/>
          <p:cNvSpPr>
            <a:spLocks noGrp="1"/>
          </p:cNvSpPr>
          <p:nvPr>
            <p:ph type="pic" sz="quarter" idx="24"/>
          </p:nvPr>
        </p:nvSpPr>
        <p:spPr>
          <a:xfrm>
            <a:off x="4438032" y="4704083"/>
            <a:ext cx="3765975" cy="37659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0879" y="2298879"/>
            <a:ext cx="12013639" cy="528321"/>
          </a:xfrm>
          <a:prstGeom prst="rect">
            <a:avLst/>
          </a:prstGeom>
        </p:spPr>
        <p:txBody>
          <a:bodyPr lIns="51199" tIns="51199" rIns="51199" bIns="51199"/>
          <a:lstStyle>
            <a:lvl1pPr marL="0" indent="0" defTabSz="130048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008640" indent="-311727" defTabSz="1300480">
              <a:lnSpc>
                <a:spcPct val="100000"/>
              </a:lnSpc>
              <a:spcBef>
                <a:spcPts val="0"/>
              </a:spcBef>
              <a:buSzPct val="115000"/>
              <a:buChar char="●"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908607" indent="-348095" defTabSz="1300480">
              <a:lnSpc>
                <a:spcPct val="100000"/>
              </a:lnSpc>
              <a:spcBef>
                <a:spcPts val="0"/>
              </a:spcBef>
              <a:buSzPct val="115000"/>
              <a:buChar char="●"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725160" indent="-393123" defTabSz="1300480">
              <a:lnSpc>
                <a:spcPct val="100000"/>
              </a:lnSpc>
              <a:spcBef>
                <a:spcPts val="0"/>
              </a:spcBef>
              <a:buSzPct val="115000"/>
              <a:buChar char="●"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3437226" indent="-384463" defTabSz="1300480">
              <a:lnSpc>
                <a:spcPct val="100000"/>
              </a:lnSpc>
              <a:spcBef>
                <a:spcPts val="0"/>
              </a:spcBef>
              <a:buSzPct val="115000"/>
              <a:buChar char="●"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Ondertitel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4" name="Tijdelijke aanduiding voor tekst 4"/>
          <p:cNvSpPr>
            <a:spLocks noGrp="1"/>
          </p:cNvSpPr>
          <p:nvPr>
            <p:ph type="body" sz="quarter" idx="25" hasCustomPrompt="1"/>
          </p:nvPr>
        </p:nvSpPr>
        <p:spPr>
          <a:xfrm>
            <a:off x="680722" y="3217615"/>
            <a:ext cx="12013636" cy="528321"/>
          </a:xfrm>
          <a:prstGeom prst="rect">
            <a:avLst/>
          </a:prstGeom>
        </p:spPr>
        <p:txBody>
          <a:bodyPr lIns="51199" tIns="51199" rIns="51199" bIns="51199"/>
          <a:lstStyle>
            <a:lvl1pPr marL="0" indent="0" defTabSz="130048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Datum, Auteursnaam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9040141"/>
            <a:ext cx="3034455" cy="520701"/>
          </a:xfrm>
          <a:prstGeom prst="rect">
            <a:avLst/>
          </a:prstGeom>
        </p:spPr>
        <p:txBody>
          <a:bodyPr lIns="0" tIns="0" rIns="0" bIns="0" anchor="t"/>
          <a:lstStyle>
            <a:lvl1pPr algn="r" defTabSz="1300480">
              <a:lnSpc>
                <a:spcPts val="1700"/>
              </a:lnSpc>
              <a:defRPr sz="1200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701440" y="2594133"/>
            <a:ext cx="11944960" cy="586410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365830" y="9205031"/>
            <a:ext cx="282129" cy="302647"/>
          </a:xfrm>
        </p:spPr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9357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701440" y="2594133"/>
            <a:ext cx="11944960" cy="586410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365830" y="9205031"/>
            <a:ext cx="282129" cy="302647"/>
          </a:xfrm>
        </p:spPr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566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701440" y="2594133"/>
            <a:ext cx="11944960" cy="586410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365830" y="9205031"/>
            <a:ext cx="282129" cy="302647"/>
          </a:xfrm>
        </p:spPr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4412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701440" y="2594133"/>
            <a:ext cx="11944960" cy="586410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365830" y="9205031"/>
            <a:ext cx="282129" cy="302647"/>
          </a:xfrm>
        </p:spPr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079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701440" y="2594133"/>
            <a:ext cx="11944960" cy="586410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365830" y="9205031"/>
            <a:ext cx="282129" cy="302647"/>
          </a:xfrm>
        </p:spPr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0662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jdelijke aanduiding voor afbeelding 24"/>
          <p:cNvSpPr>
            <a:spLocks noGrp="1"/>
          </p:cNvSpPr>
          <p:nvPr>
            <p:ph type="pic" idx="21"/>
          </p:nvPr>
        </p:nvSpPr>
        <p:spPr>
          <a:xfrm>
            <a:off x="762881" y="1994748"/>
            <a:ext cx="11950081" cy="647530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699223" y="327377"/>
            <a:ext cx="12007535" cy="119296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7948" y="9205031"/>
            <a:ext cx="282129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8805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ln w="3175">
            <a:noFill/>
            <a:round/>
          </a:ln>
        </p:spPr>
        <p:txBody>
          <a:bodyPr lIns="0" tIns="0" rIns="0" bIns="0"/>
          <a:lstStyle>
            <a:lvl1pPr defTabSz="1300480">
              <a:lnSpc>
                <a:spcPts val="5600"/>
              </a:lnSpc>
              <a:defRPr sz="4200" b="0" spc="0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idx="1"/>
          </p:nvPr>
        </p:nvSpPr>
        <p:spPr>
          <a:xfrm>
            <a:off x="599039" y="2610131"/>
            <a:ext cx="12119024" cy="5816322"/>
          </a:xfrm>
          <a:prstGeom prst="rect">
            <a:avLst/>
          </a:prstGeom>
        </p:spPr>
        <p:txBody>
          <a:bodyPr lIns="65023" tIns="65023" rIns="65023" bIns="65023"/>
          <a:lstStyle>
            <a:lvl1pPr marL="344199" indent="-344199" defTabSz="1300480">
              <a:lnSpc>
                <a:spcPts val="3500"/>
              </a:lnSpc>
              <a:spcBef>
                <a:spcPts val="1700"/>
              </a:spcBef>
              <a:buClr>
                <a:srgbClr val="005172"/>
              </a:buClr>
              <a:buSzPct val="140000"/>
              <a:buChar char="▪"/>
              <a:defRPr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086572" indent="-389659" defTabSz="1300480">
              <a:lnSpc>
                <a:spcPts val="3500"/>
              </a:lnSpc>
              <a:spcBef>
                <a:spcPts val="1700"/>
              </a:spcBef>
              <a:buClr>
                <a:srgbClr val="005172"/>
              </a:buClr>
              <a:buSzPct val="115000"/>
              <a:buChar char="●"/>
              <a:defRPr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995632" indent="-435120" defTabSz="1300480">
              <a:lnSpc>
                <a:spcPts val="3500"/>
              </a:lnSpc>
              <a:spcBef>
                <a:spcPts val="1700"/>
              </a:spcBef>
              <a:buClr>
                <a:srgbClr val="005172"/>
              </a:buClr>
              <a:buSzPct val="115000"/>
              <a:buChar char="●"/>
              <a:defRPr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823441" indent="-491404" defTabSz="1300480">
              <a:lnSpc>
                <a:spcPts val="3500"/>
              </a:lnSpc>
              <a:spcBef>
                <a:spcPts val="1700"/>
              </a:spcBef>
              <a:buClr>
                <a:srgbClr val="005172"/>
              </a:buClr>
              <a:buSzPct val="115000"/>
              <a:buChar char="●"/>
              <a:defRPr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3533342" indent="-480579" defTabSz="1300480">
              <a:lnSpc>
                <a:spcPts val="3500"/>
              </a:lnSpc>
              <a:spcBef>
                <a:spcPts val="1700"/>
              </a:spcBef>
              <a:buClr>
                <a:srgbClr val="005172"/>
              </a:buClr>
              <a:buSzPct val="115000"/>
              <a:buChar char="●"/>
              <a:defRPr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77073" y="9060216"/>
            <a:ext cx="206475" cy="205397"/>
          </a:xfrm>
          <a:prstGeom prst="rect">
            <a:avLst/>
          </a:prstGeom>
        </p:spPr>
        <p:txBody>
          <a:bodyPr lIns="0" tIns="0" rIns="0" bIns="0" anchor="t"/>
          <a:lstStyle>
            <a:lvl1pPr algn="r" defTabSz="1300480">
              <a:lnSpc>
                <a:spcPts val="1700"/>
              </a:lnSpc>
              <a:defRPr sz="1200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ly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itle Text"/>
          <p:cNvSpPr txBox="1">
            <a:spLocks noGrp="1"/>
          </p:cNvSpPr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ln w="3175">
            <a:noFill/>
            <a:round/>
          </a:ln>
        </p:spPr>
        <p:txBody>
          <a:bodyPr lIns="0" tIns="0" rIns="0" bIns="0"/>
          <a:lstStyle>
            <a:lvl1pPr defTabSz="1300480">
              <a:lnSpc>
                <a:spcPts val="5600"/>
              </a:lnSpc>
              <a:defRPr sz="4200" b="0" spc="0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77073" y="9060216"/>
            <a:ext cx="206475" cy="205397"/>
          </a:xfrm>
          <a:prstGeom prst="rect">
            <a:avLst/>
          </a:prstGeom>
        </p:spPr>
        <p:txBody>
          <a:bodyPr lIns="0" tIns="0" rIns="0" bIns="0" anchor="t"/>
          <a:lstStyle>
            <a:lvl1pPr algn="r" defTabSz="1300480">
              <a:lnSpc>
                <a:spcPts val="1700"/>
              </a:lnSpc>
              <a:defRPr sz="1200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798720" y="320872"/>
            <a:ext cx="5427200" cy="1872024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7"/>
          </p:nvPr>
        </p:nvSpPr>
        <p:spPr>
          <a:xfrm>
            <a:off x="6365830" y="9205031"/>
            <a:ext cx="282129" cy="302647"/>
          </a:xfrm>
        </p:spPr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539911" y="319256"/>
            <a:ext cx="6108160" cy="8142895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138"/>
            </a:lvl1pPr>
          </a:lstStyle>
          <a:p>
            <a:pPr lvl="0"/>
            <a:r>
              <a:rPr lang="en-GB" noProof="0" err="1"/>
              <a:t>Klik</a:t>
            </a:r>
            <a:r>
              <a:rPr lang="en-GB" noProof="0"/>
              <a:t> op het pictogram </a:t>
            </a:r>
            <a:r>
              <a:rPr lang="en-GB" noProof="0" err="1"/>
              <a:t>als</a:t>
            </a:r>
            <a:r>
              <a:rPr lang="en-GB" noProof="0"/>
              <a:t> u </a:t>
            </a:r>
            <a:r>
              <a:rPr lang="en-GB" noProof="0" err="1"/>
              <a:t>een</a:t>
            </a:r>
            <a:r>
              <a:rPr lang="en-GB" noProof="0"/>
              <a:t> </a:t>
            </a:r>
            <a:r>
              <a:rPr lang="en-GB" noProof="0" err="1"/>
              <a:t>afbeelding</a:t>
            </a:r>
            <a:r>
              <a:rPr lang="en-GB" noProof="0"/>
              <a:t> wilt </a:t>
            </a:r>
            <a:r>
              <a:rPr lang="en-GB" noProof="0" err="1"/>
              <a:t>toevoegen</a:t>
            </a:r>
            <a:endParaRPr lang="en-GB" noProof="0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16800" y="2594134"/>
            <a:ext cx="5509740" cy="586330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8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701440" y="2594133"/>
            <a:ext cx="11944960" cy="586410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365830" y="9205031"/>
            <a:ext cx="282129" cy="302647"/>
          </a:xfrm>
        </p:spPr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353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701440" y="2594133"/>
            <a:ext cx="11944960" cy="586410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365830" y="9205031"/>
            <a:ext cx="282129" cy="302647"/>
          </a:xfrm>
        </p:spPr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045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701440" y="2594133"/>
            <a:ext cx="11944960" cy="586410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365830" y="9205031"/>
            <a:ext cx="282129" cy="302647"/>
          </a:xfrm>
        </p:spPr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29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701440" y="2594133"/>
            <a:ext cx="11944960" cy="586410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365830" y="9205031"/>
            <a:ext cx="282129" cy="302647"/>
          </a:xfrm>
        </p:spPr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94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701440" y="2594133"/>
            <a:ext cx="11944960" cy="586410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365830" y="9205031"/>
            <a:ext cx="282129" cy="302647"/>
          </a:xfrm>
        </p:spPr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36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envsoft.2021.105274" TargetMode="External"/><Relationship Id="rId2" Type="http://schemas.openxmlformats.org/officeDocument/2006/relationships/hyperlink" Target="https://www.athanasiadis.info/publications/ems2022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016/j.envsoft.2021.105274" TargetMode="External"/><Relationship Id="rId4" Type="http://schemas.openxmlformats.org/officeDocument/2006/relationships/hyperlink" Target="https://www.athanasiadis.info/publications/ems2022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16/j.envsoft.2021.105274" TargetMode="External"/><Relationship Id="rId5" Type="http://schemas.openxmlformats.org/officeDocument/2006/relationships/hyperlink" Target="https://www.athanasiadis.info/publications/ems2022/" TargetMode="Externa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016/j.envsoft.2021.105274" TargetMode="External"/><Relationship Id="rId4" Type="http://schemas.openxmlformats.org/officeDocument/2006/relationships/hyperlink" Target="https://www.athanasiadis.info/publications/ems2022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48550/arXiv.2205.09025" TargetMode="External"/><Relationship Id="rId5" Type="http://schemas.openxmlformats.org/officeDocument/2006/relationships/hyperlink" Target="http://www.scimagojr.com/journalsearch.php?q=2331-8422&amp;tip=iss" TargetMode="External"/><Relationship Id="rId4" Type="http://schemas.openxmlformats.org/officeDocument/2006/relationships/hyperlink" Target="https://www.athanasiadis.info/publications/iclr2022latent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hanasiadis.info/publications/iclr2021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48550/arXiv.2104.0432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http://dx.doi.org/10.48550/arXiv.2104.04326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thanasiadis.info/publications/iclr2021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48550/arXiv.2104.04326" TargetMode="External"/><Relationship Id="rId4" Type="http://schemas.openxmlformats.org/officeDocument/2006/relationships/hyperlink" Target="https://www.athanasiadis.info/publications/iclr2021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5.tif"/><Relationship Id="rId3" Type="http://schemas.openxmlformats.org/officeDocument/2006/relationships/image" Target="../media/image47.ti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doi.org/10.1016/j.compag.2020.105942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t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Tijdelijke aanduiding voor afbeelding 175" descr="Tijdelijke aanduiding voor afbeelding 17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72541" y="4704083"/>
            <a:ext cx="3765948" cy="3765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" name="Tijdelijke aanduiding voor afbeelding 175" descr="Tijdelijke aanduiding voor afbeelding 17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05286" y="4704083"/>
            <a:ext cx="3765948" cy="3765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0" name="Titel 1"/>
          <p:cNvSpPr txBox="1">
            <a:spLocks noGrp="1"/>
          </p:cNvSpPr>
          <p:nvPr>
            <p:ph type="title"/>
          </p:nvPr>
        </p:nvSpPr>
        <p:spPr>
          <a:xfrm>
            <a:off x="701519" y="330286"/>
            <a:ext cx="12007534" cy="1929832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dirty="0"/>
              <a:t>Artificial intelligence</a:t>
            </a:r>
            <a:r>
              <a:rPr lang="el-GR" dirty="0"/>
              <a:t> </a:t>
            </a:r>
            <a:br>
              <a:rPr lang="el-GR" dirty="0"/>
            </a:br>
            <a:r>
              <a:rPr lang="en-US" dirty="0"/>
              <a:t>for agri-environmental digital twins</a:t>
            </a:r>
            <a:endParaRPr dirty="0"/>
          </a:p>
        </p:txBody>
      </p:sp>
      <p:sp>
        <p:nvSpPr>
          <p:cNvPr id="282" name="Tijdelijke aanduiding voor tekst 4"/>
          <p:cNvSpPr>
            <a:spLocks noGrp="1"/>
          </p:cNvSpPr>
          <p:nvPr>
            <p:ph type="body" idx="25"/>
          </p:nvPr>
        </p:nvSpPr>
        <p:spPr>
          <a:xfrm>
            <a:off x="680722" y="3217615"/>
            <a:ext cx="12013636" cy="14864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defTabSz="1261465">
              <a:lnSpc>
                <a:spcPts val="3400"/>
              </a:lnSpc>
              <a:spcBef>
                <a:spcPts val="1600"/>
              </a:spcBef>
              <a:defRPr sz="2910">
                <a:solidFill>
                  <a:srgbClr val="005172"/>
                </a:solidFill>
              </a:defRPr>
            </a:lvl1pPr>
          </a:lstStyle>
          <a:p>
            <a:r>
              <a:rPr lang="en-US" dirty="0"/>
              <a:t>Prof </a:t>
            </a:r>
            <a:r>
              <a:rPr lang="en-US" dirty="0" err="1"/>
              <a:t>dr</a:t>
            </a:r>
            <a:r>
              <a:rPr lang="en-US" dirty="0"/>
              <a:t> </a:t>
            </a:r>
            <a:r>
              <a:rPr dirty="0"/>
              <a:t>Ioannis Athanasiadis</a:t>
            </a:r>
            <a:endParaRPr lang="en-US" dirty="0"/>
          </a:p>
          <a:p>
            <a:r>
              <a:rPr lang="en-IE" dirty="0" err="1"/>
              <a:t>ioannis.athanasiadis@wur.nl</a:t>
            </a:r>
            <a:r>
              <a:rPr lang="en-IE" dirty="0"/>
              <a:t>			     </a:t>
            </a:r>
            <a:r>
              <a:rPr lang="en-IE" dirty="0" err="1"/>
              <a:t>www.wur.ai</a:t>
            </a:r>
            <a:endParaRPr lang="en-US" dirty="0"/>
          </a:p>
        </p:txBody>
      </p:sp>
      <p:pic>
        <p:nvPicPr>
          <p:cNvPr id="283" name="Tijdelijke aanduiding voor afbeelding 175" descr="Tijdelijke aanduiding voor afbeelding 17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38032" y="4704083"/>
            <a:ext cx="3765948" cy="3765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6" name="Group"/>
          <p:cNvGrpSpPr/>
          <p:nvPr/>
        </p:nvGrpSpPr>
        <p:grpSpPr>
          <a:xfrm>
            <a:off x="9914386" y="8837750"/>
            <a:ext cx="2923405" cy="758310"/>
            <a:chOff x="-50800" y="-50799"/>
            <a:chExt cx="2923403" cy="758308"/>
          </a:xfrm>
        </p:grpSpPr>
        <p:pic>
          <p:nvPicPr>
            <p:cNvPr id="284" name="@inathens @inathens" descr="@inathens @inathens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0800" y="-50800"/>
              <a:ext cx="2923404" cy="758309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85" name="Image" descr="Image"/>
            <p:cNvPicPr>
              <a:picLocks noChangeAspect="1"/>
            </p:cNvPicPr>
            <p:nvPr/>
          </p:nvPicPr>
          <p:blipFill>
            <a:blip r:embed="rId7"/>
            <a:srcRect l="10956" t="17627" r="10279" b="17352"/>
            <a:stretch>
              <a:fillRect/>
            </a:stretch>
          </p:blipFill>
          <p:spPr>
            <a:xfrm>
              <a:off x="247665" y="113192"/>
              <a:ext cx="521210" cy="43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198" extrusionOk="0">
                  <a:moveTo>
                    <a:pt x="14833" y="0"/>
                  </a:moveTo>
                  <a:cubicBezTo>
                    <a:pt x="13813" y="-9"/>
                    <a:pt x="12785" y="396"/>
                    <a:pt x="11927" y="1212"/>
                  </a:cubicBezTo>
                  <a:cubicBezTo>
                    <a:pt x="11400" y="1713"/>
                    <a:pt x="10780" y="2861"/>
                    <a:pt x="10563" y="3715"/>
                  </a:cubicBezTo>
                  <a:cubicBezTo>
                    <a:pt x="10394" y="4378"/>
                    <a:pt x="10323" y="5577"/>
                    <a:pt x="10417" y="6257"/>
                  </a:cubicBezTo>
                  <a:lnTo>
                    <a:pt x="10449" y="6550"/>
                  </a:lnTo>
                  <a:lnTo>
                    <a:pt x="9946" y="6511"/>
                  </a:lnTo>
                  <a:cubicBezTo>
                    <a:pt x="8628" y="6432"/>
                    <a:pt x="6902" y="5851"/>
                    <a:pt x="5449" y="4986"/>
                  </a:cubicBezTo>
                  <a:cubicBezTo>
                    <a:pt x="4199" y="4241"/>
                    <a:pt x="3216" y="3376"/>
                    <a:pt x="2137" y="2092"/>
                  </a:cubicBezTo>
                  <a:cubicBezTo>
                    <a:pt x="1137" y="904"/>
                    <a:pt x="1162" y="914"/>
                    <a:pt x="919" y="1838"/>
                  </a:cubicBezTo>
                  <a:cubicBezTo>
                    <a:pt x="380" y="3890"/>
                    <a:pt x="738" y="5870"/>
                    <a:pt x="1942" y="7371"/>
                  </a:cubicBezTo>
                  <a:cubicBezTo>
                    <a:pt x="2345" y="7874"/>
                    <a:pt x="2432" y="8009"/>
                    <a:pt x="2331" y="8056"/>
                  </a:cubicBezTo>
                  <a:cubicBezTo>
                    <a:pt x="2178" y="8127"/>
                    <a:pt x="1500" y="7944"/>
                    <a:pt x="1032" y="7704"/>
                  </a:cubicBezTo>
                  <a:cubicBezTo>
                    <a:pt x="846" y="7608"/>
                    <a:pt x="683" y="7547"/>
                    <a:pt x="659" y="7547"/>
                  </a:cubicBezTo>
                  <a:cubicBezTo>
                    <a:pt x="568" y="7547"/>
                    <a:pt x="730" y="8795"/>
                    <a:pt x="886" y="9307"/>
                  </a:cubicBezTo>
                  <a:cubicBezTo>
                    <a:pt x="1107" y="10028"/>
                    <a:pt x="1662" y="11028"/>
                    <a:pt x="2104" y="11497"/>
                  </a:cubicBezTo>
                  <a:cubicBezTo>
                    <a:pt x="2454" y="11868"/>
                    <a:pt x="3447" y="12527"/>
                    <a:pt x="3841" y="12651"/>
                  </a:cubicBezTo>
                  <a:cubicBezTo>
                    <a:pt x="3999" y="12700"/>
                    <a:pt x="4020" y="12728"/>
                    <a:pt x="3939" y="12827"/>
                  </a:cubicBezTo>
                  <a:cubicBezTo>
                    <a:pt x="3870" y="12909"/>
                    <a:pt x="3583" y="12964"/>
                    <a:pt x="3029" y="12964"/>
                  </a:cubicBezTo>
                  <a:cubicBezTo>
                    <a:pt x="2231" y="12964"/>
                    <a:pt x="2218" y="12955"/>
                    <a:pt x="2283" y="13159"/>
                  </a:cubicBezTo>
                  <a:cubicBezTo>
                    <a:pt x="2789" y="14765"/>
                    <a:pt x="4100" y="16108"/>
                    <a:pt x="5449" y="16405"/>
                  </a:cubicBezTo>
                  <a:cubicBezTo>
                    <a:pt x="6331" y="16599"/>
                    <a:pt x="6330" y="16676"/>
                    <a:pt x="5497" y="17304"/>
                  </a:cubicBezTo>
                  <a:cubicBezTo>
                    <a:pt x="4042" y="18401"/>
                    <a:pt x="2188" y="19011"/>
                    <a:pt x="529" y="18927"/>
                  </a:cubicBezTo>
                  <a:cubicBezTo>
                    <a:pt x="-237" y="18888"/>
                    <a:pt x="-228" y="18897"/>
                    <a:pt x="935" y="19592"/>
                  </a:cubicBezTo>
                  <a:cubicBezTo>
                    <a:pt x="2233" y="20368"/>
                    <a:pt x="3706" y="20907"/>
                    <a:pt x="5091" y="21098"/>
                  </a:cubicBezTo>
                  <a:cubicBezTo>
                    <a:pt x="8677" y="21591"/>
                    <a:pt x="12365" y="20233"/>
                    <a:pt x="14914" y="17500"/>
                  </a:cubicBezTo>
                  <a:cubicBezTo>
                    <a:pt x="16927" y="15342"/>
                    <a:pt x="18445" y="12135"/>
                    <a:pt x="18973" y="8897"/>
                  </a:cubicBezTo>
                  <a:cubicBezTo>
                    <a:pt x="19114" y="8037"/>
                    <a:pt x="19249" y="6431"/>
                    <a:pt x="19249" y="5709"/>
                  </a:cubicBezTo>
                  <a:lnTo>
                    <a:pt x="19249" y="5221"/>
                  </a:lnTo>
                  <a:lnTo>
                    <a:pt x="19801" y="4693"/>
                  </a:lnTo>
                  <a:cubicBezTo>
                    <a:pt x="20294" y="4208"/>
                    <a:pt x="21106" y="3133"/>
                    <a:pt x="21295" y="2718"/>
                  </a:cubicBezTo>
                  <a:cubicBezTo>
                    <a:pt x="21363" y="2568"/>
                    <a:pt x="21326" y="2561"/>
                    <a:pt x="20954" y="2737"/>
                  </a:cubicBezTo>
                  <a:cubicBezTo>
                    <a:pt x="20432" y="2985"/>
                    <a:pt x="19279" y="3316"/>
                    <a:pt x="19184" y="3246"/>
                  </a:cubicBezTo>
                  <a:cubicBezTo>
                    <a:pt x="19145" y="3216"/>
                    <a:pt x="19372" y="2864"/>
                    <a:pt x="19704" y="2464"/>
                  </a:cubicBezTo>
                  <a:cubicBezTo>
                    <a:pt x="20097" y="1990"/>
                    <a:pt x="20400" y="1527"/>
                    <a:pt x="20564" y="1134"/>
                  </a:cubicBezTo>
                  <a:cubicBezTo>
                    <a:pt x="20703" y="802"/>
                    <a:pt x="20809" y="510"/>
                    <a:pt x="20792" y="489"/>
                  </a:cubicBezTo>
                  <a:cubicBezTo>
                    <a:pt x="20774" y="468"/>
                    <a:pt x="20572" y="570"/>
                    <a:pt x="20353" y="704"/>
                  </a:cubicBezTo>
                  <a:cubicBezTo>
                    <a:pt x="19804" y="1039"/>
                    <a:pt x="19252" y="1293"/>
                    <a:pt x="18616" y="1506"/>
                  </a:cubicBezTo>
                  <a:lnTo>
                    <a:pt x="18080" y="1682"/>
                  </a:lnTo>
                  <a:lnTo>
                    <a:pt x="17674" y="1251"/>
                  </a:lnTo>
                  <a:cubicBezTo>
                    <a:pt x="16867" y="420"/>
                    <a:pt x="15853" y="9"/>
                    <a:pt x="14833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" name="Tijdelijke aanduiding voor afbeelding 175">
            <a:extLst>
              <a:ext uri="{FF2B5EF4-FFF2-40B4-BE49-F238E27FC236}">
                <a16:creationId xmlns:a16="http://schemas.microsoft.com/office/drawing/2014/main" id="{D977DC24-2CD5-7A0D-4E9A-8D1901B591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9172" r="5828" b="9023"/>
          <a:stretch/>
        </p:blipFill>
        <p:spPr>
          <a:xfrm>
            <a:off x="667709" y="4704082"/>
            <a:ext cx="3765948" cy="3765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3C0189-3D51-00AF-6607-CDD6AD4E67C0}"/>
              </a:ext>
            </a:extLst>
          </p:cNvPr>
          <p:cNvSpPr txBox="1"/>
          <p:nvPr/>
        </p:nvSpPr>
        <p:spPr>
          <a:xfrm>
            <a:off x="3606634" y="8837749"/>
            <a:ext cx="579153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Digital Twins Conference</a:t>
            </a:r>
          </a:p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Dec. 14, 2022, Wageningen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090896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9E8E-468F-D236-4A46-85DEAB40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DB7FA-03FB-D9A8-F657-CD195C4E5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7"/>
            <a:ext cx="13004800" cy="975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CB586F-A196-E143-427C-3A9230BE7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38" r="46281" b="35270"/>
          <a:stretch/>
        </p:blipFill>
        <p:spPr>
          <a:xfrm>
            <a:off x="69816" y="1712977"/>
            <a:ext cx="6986016" cy="15890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FA987B-DEE0-3A47-C9F7-67978EE86181}"/>
              </a:ext>
            </a:extLst>
          </p:cNvPr>
          <p:cNvSpPr/>
          <p:nvPr/>
        </p:nvSpPr>
        <p:spPr>
          <a:xfrm>
            <a:off x="6702991" y="1985264"/>
            <a:ext cx="1389888" cy="131673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55E15-52EB-23F2-2460-82662679BCB2}"/>
              </a:ext>
            </a:extLst>
          </p:cNvPr>
          <p:cNvSpPr txBox="1"/>
          <p:nvPr/>
        </p:nvSpPr>
        <p:spPr>
          <a:xfrm>
            <a:off x="9252085" y="8952865"/>
            <a:ext cx="325890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PhD </a:t>
            </a:r>
            <a:r>
              <a:rPr lang="en-US"/>
              <a:t>A. </a:t>
            </a:r>
            <a:r>
              <a:rPr lang="en-US" err="1"/>
              <a:t>Samourkasidis</a:t>
            </a: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WUR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DEF40D-48D6-5E9E-33B8-0D258D21F3F1}"/>
              </a:ext>
            </a:extLst>
          </p:cNvPr>
          <p:cNvSpPr/>
          <p:nvPr/>
        </p:nvSpPr>
        <p:spPr>
          <a:xfrm>
            <a:off x="12510990" y="8895953"/>
            <a:ext cx="417250" cy="46263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247018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A specific problem: DSSAT to APS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Converting between legacy formats</a:t>
            </a:r>
            <a:endParaRPr dirty="0"/>
          </a:p>
        </p:txBody>
      </p:sp>
      <p:pic>
        <p:nvPicPr>
          <p:cNvPr id="228" name="Screen Shot 2018-12-09 at 18.52.24.png" descr="Screen Shot 2018-12-09 at 18.52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393" y="1912154"/>
            <a:ext cx="7294935" cy="7023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Screen Shot 2018-12-09 at 19.45.17.png" descr="Screen Shot 2018-12-09 at 19.45.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8615" y="1852959"/>
            <a:ext cx="7169411" cy="7141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Arrow"/>
          <p:cNvSpPr/>
          <p:nvPr/>
        </p:nvSpPr>
        <p:spPr>
          <a:xfrm>
            <a:off x="5986130" y="5171201"/>
            <a:ext cx="972439" cy="709753"/>
          </a:xfrm>
          <a:prstGeom prst="rightArrow">
            <a:avLst>
              <a:gd name="adj1" fmla="val 38067"/>
              <a:gd name="adj2" fmla="val 61837"/>
            </a:avLst>
          </a:prstGeom>
          <a:gradFill>
            <a:gsLst>
              <a:gs pos="0">
                <a:schemeClr val="accent4">
                  <a:hueOff val="-892486"/>
                  <a:lumOff val="36487"/>
                </a:schemeClr>
              </a:gs>
              <a:gs pos="35000">
                <a:srgbClr val="FFD9CF"/>
              </a:gs>
              <a:gs pos="100000">
                <a:schemeClr val="accent4">
                  <a:hueOff val="-984354"/>
                  <a:lumOff val="46439"/>
                </a:schemeClr>
              </a:gs>
            </a:gsLst>
            <a:lin ang="16200000"/>
          </a:gradFill>
          <a:ln>
            <a:solidFill>
              <a:srgbClr val="F976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65023" rIns="65023" anchor="ctr"/>
          <a:lstStyle/>
          <a:p>
            <a:endParaRPr sz="227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3EA67-E529-2697-87D1-B6D5D9BE8748}"/>
              </a:ext>
            </a:extLst>
          </p:cNvPr>
          <p:cNvSpPr txBox="1"/>
          <p:nvPr/>
        </p:nvSpPr>
        <p:spPr>
          <a:xfrm>
            <a:off x="5696358" y="8724502"/>
            <a:ext cx="701040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Samourkasidis</a:t>
            </a:r>
            <a:r>
              <a:rPr lang="en-US" dirty="0"/>
              <a:t>, I. N. Athanasiadis, A semantic approach for timeseries data fusion, Computers and Electronics in Agriculture, 169:105171, 2020, doi:10.1016/j.compag.2019.105171.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Abstract architectural desig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Abstract architectural design</a:t>
            </a:r>
          </a:p>
        </p:txBody>
      </p:sp>
      <p:pic>
        <p:nvPicPr>
          <p:cNvPr id="232" name="Tijdelijke aanduiding voor afbeelding 24" descr="Tijdelijke aanduiding voor afbeelding 2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27844" y="1718875"/>
            <a:ext cx="11949112" cy="638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865E41-5B56-8BCD-9449-4669AAB4E96C}"/>
              </a:ext>
            </a:extLst>
          </p:cNvPr>
          <p:cNvSpPr txBox="1"/>
          <p:nvPr/>
        </p:nvSpPr>
        <p:spPr>
          <a:xfrm>
            <a:off x="5696358" y="8724502"/>
            <a:ext cx="701040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Samourkasidis</a:t>
            </a:r>
            <a:r>
              <a:rPr lang="en-US" dirty="0"/>
              <a:t>, I. N. Athanasiadis, A semantic approach for timeseries data fusion, Computers and Electronics in Agriculture, 169:105171, 2020, doi:10.1016/j.compag.2019.105171.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APSIM example: Input templa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</a:t>
            </a:r>
            <a:r>
              <a:rPr dirty="0"/>
              <a:t>emplate</a:t>
            </a:r>
            <a:r>
              <a:rPr lang="en-US" dirty="0"/>
              <a:t>s example</a:t>
            </a:r>
            <a:endParaRPr dirty="0"/>
          </a:p>
        </p:txBody>
      </p:sp>
      <p:pic>
        <p:nvPicPr>
          <p:cNvPr id="245" name="Screen Shot 2018-06-21 at 15.52.40.png" descr="Screen Shot 2018-06-21 at 15.52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61" y="1281681"/>
            <a:ext cx="11247258" cy="4865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Screen Shot 2018-06-21 at 15.55.05.png" descr="Screen Shot 2018-06-21 at 15.55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72" y="5902247"/>
            <a:ext cx="13527543" cy="35508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" name="Group"/>
          <p:cNvGrpSpPr/>
          <p:nvPr/>
        </p:nvGrpSpPr>
        <p:grpSpPr>
          <a:xfrm>
            <a:off x="1851189" y="2398079"/>
            <a:ext cx="2997376" cy="4836555"/>
            <a:chOff x="-38100" y="-38100"/>
            <a:chExt cx="2107528" cy="3400701"/>
          </a:xfrm>
        </p:grpSpPr>
        <p:pic>
          <p:nvPicPr>
            <p:cNvPr id="247" name="Rectangle Rectangle" descr="Rectangle Rectangl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5664" y="-38100"/>
              <a:ext cx="533845" cy="212413"/>
            </a:xfrm>
            <a:prstGeom prst="rect">
              <a:avLst/>
            </a:prstGeom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248" name="Rectangle Rectangle" descr="Rectangle Rectangl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5584" y="125006"/>
              <a:ext cx="533845" cy="212414"/>
            </a:xfrm>
            <a:prstGeom prst="rect">
              <a:avLst/>
            </a:prstGeom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249" name="Rectangle Rectangle" descr="Rectangle Rectangl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8101" y="3010489"/>
              <a:ext cx="1413557" cy="212413"/>
            </a:xfrm>
            <a:prstGeom prst="rect">
              <a:avLst/>
            </a:prstGeom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250" name="Rectangle Rectangle" descr="Rectangle Rectangl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99" y="3150189"/>
              <a:ext cx="1413557" cy="212413"/>
            </a:xfrm>
            <a:prstGeom prst="rect">
              <a:avLst/>
            </a:prstGeom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</p:pic>
      </p:grpSp>
      <p:grpSp>
        <p:nvGrpSpPr>
          <p:cNvPr id="258" name="Group"/>
          <p:cNvGrpSpPr/>
          <p:nvPr/>
        </p:nvGrpSpPr>
        <p:grpSpPr>
          <a:xfrm>
            <a:off x="3745060" y="3563626"/>
            <a:ext cx="4982316" cy="4795257"/>
            <a:chOff x="-38100" y="-38100"/>
            <a:chExt cx="3503190" cy="3371663"/>
          </a:xfrm>
        </p:grpSpPr>
        <p:pic>
          <p:nvPicPr>
            <p:cNvPr id="252" name="Rectangle Rectangle" descr="Rectangle Rectangl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199" y="3121151"/>
              <a:ext cx="975834" cy="212413"/>
            </a:xfrm>
            <a:prstGeom prst="rect">
              <a:avLst/>
            </a:prstGeom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253" name="Rectangle Rectangle" descr="Rectangle Rectangl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4678" y="3121151"/>
              <a:ext cx="975834" cy="212413"/>
            </a:xfrm>
            <a:prstGeom prst="rect">
              <a:avLst/>
            </a:prstGeom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254" name="Rectangle Rectangle" descr="Rectangle Rectangl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89257" y="3121151"/>
              <a:ext cx="975834" cy="212413"/>
            </a:xfrm>
            <a:prstGeom prst="rect">
              <a:avLst/>
            </a:prstGeom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255" name="Rectangle Rectangle" descr="Rectangle Rectangl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8100" y="-25400"/>
              <a:ext cx="429897" cy="212413"/>
            </a:xfrm>
            <a:prstGeom prst="rect">
              <a:avLst/>
            </a:prstGeom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256" name="Rectangle Rectangle" descr="Rectangle Rectangl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6072" y="-38100"/>
              <a:ext cx="429898" cy="212413"/>
            </a:xfrm>
            <a:prstGeom prst="rect">
              <a:avLst/>
            </a:prstGeom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257" name="Rectangle Rectangle" descr="Rectangle Rectangl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0245" y="-25400"/>
              <a:ext cx="429898" cy="212413"/>
            </a:xfrm>
            <a:prstGeom prst="rect">
              <a:avLst/>
            </a:prstGeom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1" dur="1000" fill="hold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 advAuto="0"/>
      <p:bldP spid="251" grpId="1" animBg="1" advAuto="0"/>
      <p:bldP spid="258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creen Shot 2018-12-09 at 18.14.53.png" descr="Screen Shot 2018-12-09 at 18.14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93" y="2413424"/>
            <a:ext cx="10047815" cy="627366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Reasoner in action - DSSAT and APS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Reasoner in action - DSSAT and APSIM</a:t>
            </a:r>
          </a:p>
        </p:txBody>
      </p:sp>
      <p:pic>
        <p:nvPicPr>
          <p:cNvPr id="292" name="Axioms Axioms" descr="Axioms Axioms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231463" y="4233092"/>
            <a:ext cx="1511061" cy="849715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93" name="Inferred compatibility Inferred compatibility" descr="Inferred compatibility Inferred compatibility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606611" y="6184649"/>
            <a:ext cx="2192343" cy="122908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1" dur="1000" fill="hold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animBg="1" advAuto="0"/>
      <p:bldP spid="293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Demonst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Demonstration</a:t>
            </a:r>
          </a:p>
        </p:txBody>
      </p:sp>
      <p:pic>
        <p:nvPicPr>
          <p:cNvPr id="297" name="Screen Shot 2018-12-09 at 18.12.26.png" descr="Screen Shot 2018-12-09 at 18.12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23" y="2180302"/>
            <a:ext cx="12007535" cy="5392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vailable on pip… Available on pippip3 install edam" descr="Available on pip… Available on pippip3 install edam">
            <a:extLst>
              <a:ext uri="{FF2B5EF4-FFF2-40B4-BE49-F238E27FC236}">
                <a16:creationId xmlns:a16="http://schemas.microsoft.com/office/drawing/2014/main" id="{BE1D87CF-EC69-B331-9C5C-41A707875B3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350484" y="7967609"/>
            <a:ext cx="4055277" cy="1156336"/>
          </a:xfrm>
          <a:prstGeom prst="rect">
            <a:avLst/>
          </a:prstGeom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Finding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Key findings</a:t>
            </a:r>
            <a:endParaRPr dirty="0"/>
          </a:p>
        </p:txBody>
      </p:sp>
      <p:sp>
        <p:nvSpPr>
          <p:cNvPr id="304" name="Integrating semantic heterogeneous timeseries is a manual and custom proces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Integrating heterogeneous timeseries is a manual and custom process</a:t>
            </a:r>
          </a:p>
          <a:p>
            <a:r>
              <a:rPr lang="en-US" dirty="0"/>
              <a:t>Similar</a:t>
            </a:r>
            <a:r>
              <a:rPr dirty="0"/>
              <a:t> modelling solutions use different vocabularies</a:t>
            </a:r>
            <a:endParaRPr lang="en-US" dirty="0"/>
          </a:p>
          <a:p>
            <a:r>
              <a:rPr dirty="0"/>
              <a:t>Declarative approaches can address semantic heterogeneity</a:t>
            </a:r>
          </a:p>
          <a:p>
            <a:pPr marL="0" indent="0">
              <a:buNone/>
            </a:pPr>
            <a:r>
              <a:rPr dirty="0"/>
              <a:t>In EDAM, we took first steps towards:</a:t>
            </a:r>
          </a:p>
          <a:p>
            <a:pPr marL="1350130" lvl="1" indent="-358980">
              <a:buSzPct val="140000"/>
              <a:buChar char="▪"/>
            </a:pPr>
            <a:r>
              <a:rPr lang="en-US" dirty="0"/>
              <a:t>Inferring compatibility of models (and datasets)</a:t>
            </a:r>
            <a:endParaRPr dirty="0"/>
          </a:p>
          <a:p>
            <a:pPr marL="1350130" lvl="1" indent="-358980">
              <a:buSzPct val="140000"/>
              <a:buFontTx/>
              <a:buChar char="▪"/>
            </a:pPr>
            <a:r>
              <a:rPr lang="en-US" dirty="0"/>
              <a:t>Syntax transformation</a:t>
            </a:r>
          </a:p>
          <a:p>
            <a:pPr marL="1350130" lvl="1" indent="-358980">
              <a:buSzPct val="140000"/>
              <a:buChar char="▪"/>
            </a:pPr>
            <a:r>
              <a:rPr dirty="0"/>
              <a:t>Unit transformation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7D7374-F28F-349F-94EC-8EB4DE6C7EF7}"/>
              </a:ext>
            </a:extLst>
          </p:cNvPr>
          <p:cNvSpPr txBox="1"/>
          <p:nvPr/>
        </p:nvSpPr>
        <p:spPr>
          <a:xfrm>
            <a:off x="5696358" y="8724502"/>
            <a:ext cx="701040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Samourkasidis</a:t>
            </a:r>
            <a:r>
              <a:rPr lang="en-US" dirty="0"/>
              <a:t>, I. N. Athanasiadis, A semantic approach for timeseries data fusion, Computers and Electronics in Agriculture, 169:105171, 2020, doi:10.1016/j.compag.2019.105171.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A4A867-C509-62C4-3A5F-6FB528532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Simulation-assisted machine learning</a:t>
            </a:r>
            <a:br>
              <a:rPr lang="en-US" b="1" dirty="0"/>
            </a:br>
            <a:r>
              <a:rPr lang="en-US" b="1" dirty="0"/>
              <a:t>for operational digital twins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AA8823-DFF5-461A-3658-84C3F5736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039" y="2610131"/>
            <a:ext cx="6378237" cy="5816322"/>
          </a:xfrm>
        </p:spPr>
        <p:txBody>
          <a:bodyPr/>
          <a:lstStyle/>
          <a:p>
            <a:r>
              <a:rPr lang="en-US" dirty="0"/>
              <a:t>Process-based models typically require daily data until the end of the season</a:t>
            </a:r>
          </a:p>
          <a:p>
            <a:r>
              <a:rPr lang="en-US" dirty="0"/>
              <a:t>i.e. need future inputs</a:t>
            </a:r>
          </a:p>
          <a:p>
            <a:endParaRPr lang="en-US" dirty="0"/>
          </a:p>
          <a:p>
            <a:r>
              <a:rPr lang="en-US" dirty="0"/>
              <a:t>Here we asked machine learning to give a hand!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F72BC-AB3B-6237-F944-BDCF5A3D0C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17</a:t>
            </a:fld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3CC234-85A6-353E-E721-674CEFCFB639}"/>
              </a:ext>
            </a:extLst>
          </p:cNvPr>
          <p:cNvSpPr txBox="1"/>
          <p:nvPr/>
        </p:nvSpPr>
        <p:spPr>
          <a:xfrm>
            <a:off x="3465301" y="8802029"/>
            <a:ext cx="9312567" cy="748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422" dirty="0"/>
              <a:t>C. </a:t>
            </a:r>
            <a:r>
              <a:rPr lang="en-IE" sz="1422" dirty="0" err="1"/>
              <a:t>Pylianidis</a:t>
            </a:r>
            <a:r>
              <a:rPr lang="en-IE" sz="1422" dirty="0"/>
              <a:t>, V. Snow, H. </a:t>
            </a:r>
            <a:r>
              <a:rPr lang="en-IE" sz="1422" dirty="0" err="1"/>
              <a:t>Overweg</a:t>
            </a:r>
            <a:r>
              <a:rPr lang="en-IE" sz="1422" dirty="0"/>
              <a:t>, S. </a:t>
            </a:r>
            <a:r>
              <a:rPr lang="en-IE" sz="1422" dirty="0" err="1"/>
              <a:t>Osinga</a:t>
            </a:r>
            <a:r>
              <a:rPr lang="en-IE" sz="1422" dirty="0"/>
              <a:t>, J. Kean, </a:t>
            </a:r>
            <a:r>
              <a:rPr lang="en-IE" sz="1422" i="1" dirty="0"/>
              <a:t>I. N. Athanasiadis</a:t>
            </a:r>
            <a:r>
              <a:rPr lang="en-IE" sz="1422" dirty="0"/>
              <a:t>, </a:t>
            </a:r>
            <a:r>
              <a:rPr lang="en-IE" sz="1422" b="1" dirty="0">
                <a:hlinkClick r:id="rId2"/>
              </a:rPr>
              <a:t>Simulation-assisted machine learning for operational digital twins</a:t>
            </a:r>
            <a:r>
              <a:rPr lang="en-IE" sz="1422" dirty="0"/>
              <a:t>, </a:t>
            </a:r>
            <a:r>
              <a:rPr lang="en-IE" sz="1422" i="1" dirty="0"/>
              <a:t>Environmental Modelling &amp; Software</a:t>
            </a:r>
            <a:r>
              <a:rPr lang="en-IE" sz="1422" dirty="0"/>
              <a:t>, </a:t>
            </a:r>
            <a:r>
              <a:rPr lang="en-IE" sz="1422" b="1" dirty="0"/>
              <a:t>148</a:t>
            </a:r>
            <a:r>
              <a:rPr lang="en-IE" sz="1422" dirty="0"/>
              <a:t>:105274, 2022, doi:</a:t>
            </a:r>
            <a:r>
              <a:rPr lang="en-IE" sz="1422" dirty="0">
                <a:hlinkClick r:id="rId3"/>
              </a:rPr>
              <a:t>10.1016/j.envsoft.2021.105274</a:t>
            </a:r>
            <a:r>
              <a:rPr lang="en-IE" sz="1422" dirty="0"/>
              <a:t>.</a:t>
            </a:r>
            <a:endParaRPr lang="en-US" sz="1422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F97EEF-A0F2-AEC3-7D48-38828D55CE78}"/>
              </a:ext>
            </a:extLst>
          </p:cNvPr>
          <p:cNvSpPr txBox="1"/>
          <p:nvPr/>
        </p:nvSpPr>
        <p:spPr>
          <a:xfrm>
            <a:off x="9133220" y="2928272"/>
            <a:ext cx="3236700" cy="496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defTabSz="2465995"/>
            <a:r>
              <a:rPr lang="en-US" sz="2276"/>
              <a:t>Crop growth model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AA19D2-2DCB-2E18-AF1B-79C665629D0C}"/>
              </a:ext>
            </a:extLst>
          </p:cNvPr>
          <p:cNvGrpSpPr/>
          <p:nvPr/>
        </p:nvGrpSpPr>
        <p:grpSpPr>
          <a:xfrm>
            <a:off x="6114884" y="3820161"/>
            <a:ext cx="6078165" cy="3892695"/>
            <a:chOff x="4299528" y="2291437"/>
            <a:chExt cx="3647549" cy="2274414"/>
          </a:xfrm>
        </p:grpSpPr>
        <p:pic>
          <p:nvPicPr>
            <p:cNvPr id="7" name="process_based_data_requirements.png" descr="process_based_data_requirements.png">
              <a:extLst>
                <a:ext uri="{FF2B5EF4-FFF2-40B4-BE49-F238E27FC236}">
                  <a16:creationId xmlns:a16="http://schemas.microsoft.com/office/drawing/2014/main" id="{703B1903-523E-FF1A-D9EA-F823AF86A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610" r="37255"/>
            <a:stretch/>
          </p:blipFill>
          <p:spPr>
            <a:xfrm>
              <a:off x="4299528" y="2291437"/>
              <a:ext cx="3079282" cy="22744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process_based_data_requirements.png" descr="process_based_data_requirements.png">
              <a:extLst>
                <a:ext uri="{FF2B5EF4-FFF2-40B4-BE49-F238E27FC236}">
                  <a16:creationId xmlns:a16="http://schemas.microsoft.com/office/drawing/2014/main" id="{D67BD1F1-6779-7CA6-20B0-B9862305D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094" t="83367" r="2583"/>
            <a:stretch/>
          </p:blipFill>
          <p:spPr>
            <a:xfrm>
              <a:off x="6655240" y="4105105"/>
              <a:ext cx="1291837" cy="459169"/>
            </a:xfrm>
            <a:prstGeom prst="rect">
              <a:avLst/>
            </a:prstGeom>
            <a:ln w="12700">
              <a:miter lim="400000"/>
            </a:ln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61B573-36E5-9BEC-B560-F1CD1C7D6E6D}"/>
              </a:ext>
            </a:extLst>
          </p:cNvPr>
          <p:cNvCxnSpPr/>
          <p:nvPr/>
        </p:nvCxnSpPr>
        <p:spPr>
          <a:xfrm>
            <a:off x="7746337" y="3820160"/>
            <a:ext cx="3499770" cy="0"/>
          </a:xfrm>
          <a:prstGeom prst="straightConnector1">
            <a:avLst/>
          </a:prstGeom>
          <a:ln w="158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970F76B-90C4-8085-E0CB-B9FD57BE2336}"/>
              </a:ext>
            </a:extLst>
          </p:cNvPr>
          <p:cNvSpPr txBox="1"/>
          <p:nvPr/>
        </p:nvSpPr>
        <p:spPr>
          <a:xfrm>
            <a:off x="8504604" y="3604943"/>
            <a:ext cx="1983235" cy="39530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1991">
                <a:latin typeface="Verdana" pitchFamily="34" charset="0"/>
              </a:rPr>
              <a:t>Required data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9061815-A698-B1E7-5EC5-E77DC5219779}"/>
              </a:ext>
            </a:extLst>
          </p:cNvPr>
          <p:cNvSpPr/>
          <p:nvPr/>
        </p:nvSpPr>
        <p:spPr>
          <a:xfrm>
            <a:off x="11105629" y="5966614"/>
            <a:ext cx="190743" cy="1800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1024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991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E337BE-2973-859B-B4E3-D4C573FEB74E}"/>
              </a:ext>
            </a:extLst>
          </p:cNvPr>
          <p:cNvSpPr txBox="1"/>
          <p:nvPr/>
        </p:nvSpPr>
        <p:spPr>
          <a:xfrm>
            <a:off x="11296373" y="5882859"/>
            <a:ext cx="1481495" cy="39530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1991">
                <a:latin typeface="Verdana" pitchFamily="34" charset="0"/>
              </a:rPr>
              <a:t>Final yield</a:t>
            </a:r>
          </a:p>
        </p:txBody>
      </p:sp>
      <p:pic>
        <p:nvPicPr>
          <p:cNvPr id="16" name="metamodel_data_requirements.png" descr="metamodel_data_requirements.png">
            <a:extLst>
              <a:ext uri="{FF2B5EF4-FFF2-40B4-BE49-F238E27FC236}">
                <a16:creationId xmlns:a16="http://schemas.microsoft.com/office/drawing/2014/main" id="{6D7A7F42-8812-FECD-CFE4-64EE349A74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42" t="82638" r="56533" b="5489"/>
          <a:stretch/>
        </p:blipFill>
        <p:spPr>
          <a:xfrm>
            <a:off x="8803795" y="7030891"/>
            <a:ext cx="823643" cy="56561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3E8F5A8-712D-2494-89DF-12A40CECF85D}"/>
              </a:ext>
            </a:extLst>
          </p:cNvPr>
          <p:cNvSpPr/>
          <p:nvPr/>
        </p:nvSpPr>
        <p:spPr>
          <a:xfrm>
            <a:off x="9105651" y="4031627"/>
            <a:ext cx="2152678" cy="1881834"/>
          </a:xfrm>
          <a:prstGeom prst="roundRect">
            <a:avLst/>
          </a:prstGeom>
          <a:solidFill>
            <a:srgbClr val="D5D2CA">
              <a:alpha val="1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1024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991" dirty="0">
              <a:solidFill>
                <a:schemeClr val="tx1"/>
              </a:solidFill>
            </a:endParaRPr>
          </a:p>
          <a:p>
            <a:pPr algn="ctr"/>
            <a:endParaRPr lang="en-US" sz="1991" dirty="0">
              <a:solidFill>
                <a:schemeClr val="tx1"/>
              </a:solidFill>
            </a:endParaRPr>
          </a:p>
          <a:p>
            <a:pPr algn="ctr"/>
            <a:endParaRPr lang="en-US" sz="1991" dirty="0">
              <a:solidFill>
                <a:schemeClr val="tx1"/>
              </a:solidFill>
            </a:endParaRPr>
          </a:p>
          <a:p>
            <a:pPr algn="ctr"/>
            <a:endParaRPr lang="en-US" sz="1991" dirty="0">
              <a:solidFill>
                <a:schemeClr val="tx1"/>
              </a:solidFill>
            </a:endParaRPr>
          </a:p>
          <a:p>
            <a:pPr algn="ctr"/>
            <a:endParaRPr lang="en-US" sz="1991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13AF02-F731-8826-16D8-D33A6554AA80}"/>
              </a:ext>
            </a:extLst>
          </p:cNvPr>
          <p:cNvCxnSpPr>
            <a:cxnSpLocks/>
          </p:cNvCxnSpPr>
          <p:nvPr/>
        </p:nvCxnSpPr>
        <p:spPr>
          <a:xfrm>
            <a:off x="9117734" y="4431386"/>
            <a:ext cx="0" cy="2622960"/>
          </a:xfrm>
          <a:prstGeom prst="line">
            <a:avLst/>
          </a:prstGeom>
          <a:ln w="158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86388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A4A867-C509-62C4-3A5F-6FB528532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Simulation-assisted machine learning</a:t>
            </a:r>
            <a:br>
              <a:rPr lang="en-US"/>
            </a:br>
            <a:r>
              <a:rPr lang="en-US"/>
              <a:t>for operational digital twins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AA8823-DFF5-461A-3658-84C3F5736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040" y="2610131"/>
            <a:ext cx="5515844" cy="5816322"/>
          </a:xfrm>
        </p:spPr>
        <p:txBody>
          <a:bodyPr/>
          <a:lstStyle/>
          <a:p>
            <a:r>
              <a:rPr lang="en-US" dirty="0"/>
              <a:t>Machine learning is used for predicting the end-of season targets without daily inputs </a:t>
            </a:r>
          </a:p>
          <a:p>
            <a:endParaRPr lang="en-US" dirty="0"/>
          </a:p>
          <a:p>
            <a:r>
              <a:rPr lang="en-US" dirty="0"/>
              <a:t>to develop </a:t>
            </a:r>
            <a:r>
              <a:rPr lang="en-US" b="1" dirty="0"/>
              <a:t>operational</a:t>
            </a:r>
            <a:r>
              <a:rPr lang="en-US" dirty="0"/>
              <a:t> Digital Twins!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F72BC-AB3B-6237-F944-BDCF5A3D0C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18</a:t>
            </a:fld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F97EEF-A0F2-AEC3-7D48-38828D55CE78}"/>
              </a:ext>
            </a:extLst>
          </p:cNvPr>
          <p:cNvSpPr txBox="1"/>
          <p:nvPr/>
        </p:nvSpPr>
        <p:spPr>
          <a:xfrm>
            <a:off x="8622184" y="2928272"/>
            <a:ext cx="3747738" cy="496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defTabSz="2465995"/>
            <a:r>
              <a:rPr lang="en-US" sz="2276"/>
              <a:t>Machine learning model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AA19D2-2DCB-2E18-AF1B-79C665629D0C}"/>
              </a:ext>
            </a:extLst>
          </p:cNvPr>
          <p:cNvGrpSpPr/>
          <p:nvPr/>
        </p:nvGrpSpPr>
        <p:grpSpPr>
          <a:xfrm>
            <a:off x="6114884" y="3820161"/>
            <a:ext cx="6078165" cy="3892695"/>
            <a:chOff x="4299528" y="2291437"/>
            <a:chExt cx="3647549" cy="2274414"/>
          </a:xfrm>
        </p:grpSpPr>
        <p:pic>
          <p:nvPicPr>
            <p:cNvPr id="7" name="process_based_data_requirements.png" descr="process_based_data_requirements.png">
              <a:extLst>
                <a:ext uri="{FF2B5EF4-FFF2-40B4-BE49-F238E27FC236}">
                  <a16:creationId xmlns:a16="http://schemas.microsoft.com/office/drawing/2014/main" id="{703B1903-523E-FF1A-D9EA-F823AF86A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610" r="37255"/>
            <a:stretch/>
          </p:blipFill>
          <p:spPr>
            <a:xfrm>
              <a:off x="4299528" y="2291437"/>
              <a:ext cx="3079282" cy="22744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process_based_data_requirements.png" descr="process_based_data_requirements.png">
              <a:extLst>
                <a:ext uri="{FF2B5EF4-FFF2-40B4-BE49-F238E27FC236}">
                  <a16:creationId xmlns:a16="http://schemas.microsoft.com/office/drawing/2014/main" id="{D67BD1F1-6779-7CA6-20B0-B9862305D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094" t="83367" r="2583"/>
            <a:stretch/>
          </p:blipFill>
          <p:spPr>
            <a:xfrm>
              <a:off x="6655240" y="4105105"/>
              <a:ext cx="1291837" cy="459169"/>
            </a:xfrm>
            <a:prstGeom prst="rect">
              <a:avLst/>
            </a:prstGeom>
            <a:ln w="12700">
              <a:miter lim="400000"/>
            </a:ln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61B573-36E5-9BEC-B560-F1CD1C7D6E6D}"/>
              </a:ext>
            </a:extLst>
          </p:cNvPr>
          <p:cNvCxnSpPr>
            <a:cxnSpLocks/>
          </p:cNvCxnSpPr>
          <p:nvPr/>
        </p:nvCxnSpPr>
        <p:spPr>
          <a:xfrm>
            <a:off x="7672833" y="3820160"/>
            <a:ext cx="1432819" cy="0"/>
          </a:xfrm>
          <a:prstGeom prst="straightConnector1">
            <a:avLst/>
          </a:prstGeom>
          <a:ln w="158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970F76B-90C4-8085-E0CB-B9FD57BE2336}"/>
              </a:ext>
            </a:extLst>
          </p:cNvPr>
          <p:cNvSpPr txBox="1"/>
          <p:nvPr/>
        </p:nvSpPr>
        <p:spPr>
          <a:xfrm>
            <a:off x="7608210" y="3341951"/>
            <a:ext cx="1983235" cy="39530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1991">
                <a:latin typeface="Verdana" pitchFamily="34" charset="0"/>
              </a:rPr>
              <a:t>Required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E337BE-2973-859B-B4E3-D4C573FEB74E}"/>
              </a:ext>
            </a:extLst>
          </p:cNvPr>
          <p:cNvSpPr txBox="1"/>
          <p:nvPr/>
        </p:nvSpPr>
        <p:spPr>
          <a:xfrm>
            <a:off x="11296373" y="5882859"/>
            <a:ext cx="1481495" cy="39530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1991">
                <a:latin typeface="Verdana" pitchFamily="34" charset="0"/>
              </a:rPr>
              <a:t>Final yield</a:t>
            </a:r>
          </a:p>
        </p:txBody>
      </p:sp>
      <p:pic>
        <p:nvPicPr>
          <p:cNvPr id="16" name="metamodel_data_requirements.png" descr="metamodel_data_requirements.png">
            <a:extLst>
              <a:ext uri="{FF2B5EF4-FFF2-40B4-BE49-F238E27FC236}">
                <a16:creationId xmlns:a16="http://schemas.microsoft.com/office/drawing/2014/main" id="{6D7A7F42-8812-FECD-CFE4-64EE349A7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42" t="82638" r="56533" b="5489"/>
          <a:stretch/>
        </p:blipFill>
        <p:spPr>
          <a:xfrm>
            <a:off x="8803795" y="7030891"/>
            <a:ext cx="823643" cy="56561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3E8F5A8-712D-2494-89DF-12A40CECF85D}"/>
              </a:ext>
            </a:extLst>
          </p:cNvPr>
          <p:cNvSpPr/>
          <p:nvPr/>
        </p:nvSpPr>
        <p:spPr>
          <a:xfrm>
            <a:off x="9105651" y="4709543"/>
            <a:ext cx="2152678" cy="526002"/>
          </a:xfrm>
          <a:prstGeom prst="round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1024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991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CF0EB4-A56E-2832-F028-5C1782C84D11}"/>
              </a:ext>
            </a:extLst>
          </p:cNvPr>
          <p:cNvCxnSpPr>
            <a:cxnSpLocks/>
          </p:cNvCxnSpPr>
          <p:nvPr/>
        </p:nvCxnSpPr>
        <p:spPr>
          <a:xfrm>
            <a:off x="9117734" y="3772383"/>
            <a:ext cx="0" cy="3281964"/>
          </a:xfrm>
          <a:prstGeom prst="line">
            <a:avLst/>
          </a:prstGeom>
          <a:ln w="158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1E32301-1FAF-AAA5-390A-A18DEB1F23AF}"/>
              </a:ext>
            </a:extLst>
          </p:cNvPr>
          <p:cNvSpPr txBox="1"/>
          <p:nvPr/>
        </p:nvSpPr>
        <p:spPr>
          <a:xfrm>
            <a:off x="3465301" y="8802029"/>
            <a:ext cx="9312567" cy="748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422" dirty="0"/>
              <a:t>C. </a:t>
            </a:r>
            <a:r>
              <a:rPr lang="en-IE" sz="1422" dirty="0" err="1"/>
              <a:t>Pylianidis</a:t>
            </a:r>
            <a:r>
              <a:rPr lang="en-IE" sz="1422" dirty="0"/>
              <a:t>, V. Snow, H. </a:t>
            </a:r>
            <a:r>
              <a:rPr lang="en-IE" sz="1422" dirty="0" err="1"/>
              <a:t>Overweg</a:t>
            </a:r>
            <a:r>
              <a:rPr lang="en-IE" sz="1422" dirty="0"/>
              <a:t>, S. </a:t>
            </a:r>
            <a:r>
              <a:rPr lang="en-IE" sz="1422" dirty="0" err="1"/>
              <a:t>Osinga</a:t>
            </a:r>
            <a:r>
              <a:rPr lang="en-IE" sz="1422" dirty="0"/>
              <a:t>, J. Kean, </a:t>
            </a:r>
            <a:r>
              <a:rPr lang="en-IE" sz="1422" i="1" dirty="0"/>
              <a:t>I. N. Athanasiadis</a:t>
            </a:r>
            <a:r>
              <a:rPr lang="en-IE" sz="1422" dirty="0"/>
              <a:t>, </a:t>
            </a:r>
            <a:r>
              <a:rPr lang="en-IE" sz="1422" b="1" dirty="0">
                <a:hlinkClick r:id="rId4"/>
              </a:rPr>
              <a:t>Simulation-assisted machine learning for operational digital twins</a:t>
            </a:r>
            <a:r>
              <a:rPr lang="en-IE" sz="1422" dirty="0"/>
              <a:t>, </a:t>
            </a:r>
            <a:r>
              <a:rPr lang="en-IE" sz="1422" i="1" dirty="0"/>
              <a:t>Environmental Modelling &amp; Software</a:t>
            </a:r>
            <a:r>
              <a:rPr lang="en-IE" sz="1422" dirty="0"/>
              <a:t>, </a:t>
            </a:r>
            <a:r>
              <a:rPr lang="en-IE" sz="1422" b="1" dirty="0"/>
              <a:t>148</a:t>
            </a:r>
            <a:r>
              <a:rPr lang="en-IE" sz="1422" dirty="0"/>
              <a:t>:105274, 2022, doi:</a:t>
            </a:r>
            <a:r>
              <a:rPr lang="en-IE" sz="1422" dirty="0">
                <a:hlinkClick r:id="rId5"/>
              </a:rPr>
              <a:t>10.1016/j.envsoft.2021.105274</a:t>
            </a:r>
            <a:r>
              <a:rPr lang="en-IE" sz="1422" dirty="0"/>
              <a:t>.</a:t>
            </a:r>
            <a:endParaRPr lang="en-US" sz="1422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F8F6B5-591D-65D6-9FA0-A1FF42F5E5AB}"/>
              </a:ext>
            </a:extLst>
          </p:cNvPr>
          <p:cNvSpPr/>
          <p:nvPr/>
        </p:nvSpPr>
        <p:spPr>
          <a:xfrm>
            <a:off x="11105629" y="5944843"/>
            <a:ext cx="190743" cy="1800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1024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991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805EDA8-0CCE-57A9-FB9A-EA86AF2E6DAD}"/>
              </a:ext>
            </a:extLst>
          </p:cNvPr>
          <p:cNvSpPr/>
          <p:nvPr/>
        </p:nvSpPr>
        <p:spPr>
          <a:xfrm>
            <a:off x="9105651" y="4031627"/>
            <a:ext cx="2152678" cy="1881834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1024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991" dirty="0">
              <a:solidFill>
                <a:schemeClr val="tx1"/>
              </a:solidFill>
            </a:endParaRPr>
          </a:p>
          <a:p>
            <a:pPr algn="ctr"/>
            <a:endParaRPr lang="en-US" sz="1991" dirty="0">
              <a:solidFill>
                <a:schemeClr val="tx1"/>
              </a:solidFill>
            </a:endParaRPr>
          </a:p>
          <a:p>
            <a:pPr algn="ctr"/>
            <a:endParaRPr lang="en-US" sz="1991" dirty="0">
              <a:solidFill>
                <a:schemeClr val="tx1"/>
              </a:solidFill>
            </a:endParaRPr>
          </a:p>
          <a:p>
            <a:pPr algn="ctr"/>
            <a:endParaRPr lang="en-US" sz="1991" dirty="0">
              <a:solidFill>
                <a:schemeClr val="tx1"/>
              </a:solidFill>
            </a:endParaRPr>
          </a:p>
          <a:p>
            <a:pPr algn="ctr"/>
            <a:endParaRPr lang="en-US" sz="199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8970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BFAF5DA-9EC8-D496-3EEE-B3EEFA1B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18" y="6878271"/>
            <a:ext cx="3222171" cy="32338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75D0DE-766A-4343-36FF-24EDAEC8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Case study: operational decision support for fertilizations in pastures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78EC2D-4952-5BD3-B8A3-82068FA9F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039" y="2610130"/>
            <a:ext cx="12119024" cy="5689103"/>
          </a:xfrm>
        </p:spPr>
        <p:txBody>
          <a:bodyPr/>
          <a:lstStyle/>
          <a:p>
            <a:r>
              <a:rPr lang="en-US" dirty="0">
                <a:cs typeface="Calibri"/>
              </a:rPr>
              <a:t>A DT for supporting tactical fertilization decisions for grasslands</a:t>
            </a:r>
          </a:p>
          <a:p>
            <a:r>
              <a:rPr lang="en-US" dirty="0">
                <a:cs typeface="Calibri"/>
              </a:rPr>
              <a:t>Inputs: only 4 weeks prior to fertilization (no future data)</a:t>
            </a:r>
          </a:p>
          <a:p>
            <a:r>
              <a:rPr lang="en-US" dirty="0">
                <a:cs typeface="Calibri"/>
              </a:rPr>
              <a:t>Outputs: Nitrogen response rate (i.e. does it worth fertilizing?)</a:t>
            </a:r>
          </a:p>
          <a:p>
            <a:r>
              <a:rPr lang="en-US" dirty="0">
                <a:cs typeface="Calibri"/>
              </a:rPr>
              <a:t>Developed using a synthetic dataset of 1.3 million simulations using APSIM, in 8 locations in New Zealand, 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in collaboration with </a:t>
            </a:r>
            <a:r>
              <a:rPr lang="en-US" dirty="0" err="1">
                <a:cs typeface="Calibri"/>
              </a:rPr>
              <a:t>AgResearch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2B6C1-21F8-0D6D-84F7-39E3C64CFBF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19</a:t>
            </a:fld>
            <a:endParaRPr lang="nl-NL"/>
          </a:p>
        </p:txBody>
      </p:sp>
      <p:pic>
        <p:nvPicPr>
          <p:cNvPr id="6" name="Picture 2" descr="APSIM">
            <a:extLst>
              <a:ext uri="{FF2B5EF4-FFF2-40B4-BE49-F238E27FC236}">
                <a16:creationId xmlns:a16="http://schemas.microsoft.com/office/drawing/2014/main" id="{CA088F2E-C248-FE8A-70D0-7740D0EDD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385" y="6985988"/>
            <a:ext cx="2615925" cy="169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92F6B-1883-8DF6-E9D0-1C8C7360697C}"/>
              </a:ext>
            </a:extLst>
          </p:cNvPr>
          <p:cNvSpPr txBox="1"/>
          <p:nvPr/>
        </p:nvSpPr>
        <p:spPr>
          <a:xfrm>
            <a:off x="3465301" y="8802029"/>
            <a:ext cx="9312567" cy="748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422" dirty="0"/>
              <a:t>C. </a:t>
            </a:r>
            <a:r>
              <a:rPr lang="en-IE" sz="1422" dirty="0" err="1"/>
              <a:t>Pylianidis</a:t>
            </a:r>
            <a:r>
              <a:rPr lang="en-IE" sz="1422" dirty="0"/>
              <a:t>, V. Snow, H. </a:t>
            </a:r>
            <a:r>
              <a:rPr lang="en-IE" sz="1422" dirty="0" err="1"/>
              <a:t>Overweg</a:t>
            </a:r>
            <a:r>
              <a:rPr lang="en-IE" sz="1422" dirty="0"/>
              <a:t>, S. </a:t>
            </a:r>
            <a:r>
              <a:rPr lang="en-IE" sz="1422" dirty="0" err="1"/>
              <a:t>Osinga</a:t>
            </a:r>
            <a:r>
              <a:rPr lang="en-IE" sz="1422" dirty="0"/>
              <a:t>, J. Kean, </a:t>
            </a:r>
            <a:r>
              <a:rPr lang="en-IE" sz="1422" i="1" dirty="0"/>
              <a:t>I. N. Athanasiadis</a:t>
            </a:r>
            <a:r>
              <a:rPr lang="en-IE" sz="1422" dirty="0"/>
              <a:t>, </a:t>
            </a:r>
            <a:r>
              <a:rPr lang="en-IE" sz="1422" b="1" dirty="0">
                <a:hlinkClick r:id="rId5"/>
              </a:rPr>
              <a:t>Simulation-assisted machine learning for operational digital twins</a:t>
            </a:r>
            <a:r>
              <a:rPr lang="en-IE" sz="1422" dirty="0"/>
              <a:t>, </a:t>
            </a:r>
            <a:r>
              <a:rPr lang="en-IE" sz="1422" i="1" dirty="0"/>
              <a:t>Environmental Modelling &amp; Software</a:t>
            </a:r>
            <a:r>
              <a:rPr lang="en-IE" sz="1422" dirty="0"/>
              <a:t>, </a:t>
            </a:r>
            <a:r>
              <a:rPr lang="en-IE" sz="1422" b="1" dirty="0"/>
              <a:t>148</a:t>
            </a:r>
            <a:r>
              <a:rPr lang="en-IE" sz="1422" dirty="0"/>
              <a:t>:105274, 2022, doi:</a:t>
            </a:r>
            <a:r>
              <a:rPr lang="en-IE" sz="1422" dirty="0">
                <a:hlinkClick r:id="rId6"/>
              </a:rPr>
              <a:t>10.1016/j.envsoft.2021.105274</a:t>
            </a:r>
            <a:r>
              <a:rPr lang="en-IE" sz="1422" dirty="0"/>
              <a:t>.</a:t>
            </a:r>
            <a:endParaRPr lang="en-US" sz="1422" dirty="0"/>
          </a:p>
        </p:txBody>
      </p:sp>
    </p:spTree>
    <p:extLst>
      <p:ext uri="{BB962C8B-B14F-4D97-AF65-F5344CB8AC3E}">
        <p14:creationId xmlns:p14="http://schemas.microsoft.com/office/powerpoint/2010/main" val="41961616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Where we stand toda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The farm of the future (tomorrow?)</a:t>
            </a:r>
            <a:endParaRPr/>
          </a:p>
        </p:txBody>
      </p:sp>
      <p:pic>
        <p:nvPicPr>
          <p:cNvPr id="3080" name="Picture 8" descr="Towards circular food systems">
            <a:extLst>
              <a:ext uri="{FF2B5EF4-FFF2-40B4-BE49-F238E27FC236}">
                <a16:creationId xmlns:a16="http://schemas.microsoft.com/office/drawing/2014/main" id="{22E48035-0D67-1F4F-AE32-7D0C7161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58" y="1276350"/>
            <a:ext cx="72009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5B6BD3-CB79-0466-B511-D0040B10E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in unseen 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941A9-73A7-2C67-916B-3EAFB6630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20</a:t>
            </a:fld>
            <a:endParaRPr lang="nl-NL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FE6F177-5152-DC3E-ECC7-E5F8533EB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96" y="1955722"/>
            <a:ext cx="13346592" cy="6742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98FDB0-A1A9-CF54-A2ED-D5F463955164}"/>
              </a:ext>
            </a:extLst>
          </p:cNvPr>
          <p:cNvSpPr txBox="1"/>
          <p:nvPr/>
        </p:nvSpPr>
        <p:spPr>
          <a:xfrm>
            <a:off x="599039" y="1327147"/>
            <a:ext cx="11847679" cy="846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defTabSz="2465995"/>
            <a:r>
              <a:rPr lang="en-US" sz="2276" dirty="0"/>
              <a:t>Error residuals are within the margin of 5kgDM/</a:t>
            </a:r>
            <a:r>
              <a:rPr lang="en-US" sz="2276" dirty="0" err="1"/>
              <a:t>kgN</a:t>
            </a:r>
            <a:r>
              <a:rPr lang="en-US" sz="2276" dirty="0"/>
              <a:t>/ha</a:t>
            </a:r>
            <a:br>
              <a:rPr lang="en-US" sz="2276" dirty="0"/>
            </a:br>
            <a:r>
              <a:rPr lang="en-US" sz="2276" dirty="0"/>
              <a:t>that has been set as a practical threshold for using the model in practice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4589A8-92FD-C4ED-1F6E-B66A33368BB0}"/>
              </a:ext>
            </a:extLst>
          </p:cNvPr>
          <p:cNvSpPr txBox="1"/>
          <p:nvPr/>
        </p:nvSpPr>
        <p:spPr>
          <a:xfrm>
            <a:off x="3465301" y="8802029"/>
            <a:ext cx="9312567" cy="748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422" dirty="0"/>
              <a:t>C. </a:t>
            </a:r>
            <a:r>
              <a:rPr lang="en-IE" sz="1422" dirty="0" err="1"/>
              <a:t>Pylianidis</a:t>
            </a:r>
            <a:r>
              <a:rPr lang="en-IE" sz="1422" dirty="0"/>
              <a:t>, V. Snow, H. </a:t>
            </a:r>
            <a:r>
              <a:rPr lang="en-IE" sz="1422" dirty="0" err="1"/>
              <a:t>Overweg</a:t>
            </a:r>
            <a:r>
              <a:rPr lang="en-IE" sz="1422" dirty="0"/>
              <a:t>, S. </a:t>
            </a:r>
            <a:r>
              <a:rPr lang="en-IE" sz="1422" dirty="0" err="1"/>
              <a:t>Osinga</a:t>
            </a:r>
            <a:r>
              <a:rPr lang="en-IE" sz="1422" dirty="0"/>
              <a:t>, J. Kean, </a:t>
            </a:r>
            <a:r>
              <a:rPr lang="en-IE" sz="1422" i="1" dirty="0"/>
              <a:t>I. N. Athanasiadis</a:t>
            </a:r>
            <a:r>
              <a:rPr lang="en-IE" sz="1422" dirty="0"/>
              <a:t>, </a:t>
            </a:r>
            <a:r>
              <a:rPr lang="en-IE" sz="1422" b="1" dirty="0">
                <a:hlinkClick r:id="rId4"/>
              </a:rPr>
              <a:t>Simulation-assisted machine learning for operational digital twins</a:t>
            </a:r>
            <a:r>
              <a:rPr lang="en-IE" sz="1422" dirty="0"/>
              <a:t>, </a:t>
            </a:r>
            <a:r>
              <a:rPr lang="en-IE" sz="1422" i="1" dirty="0"/>
              <a:t>Environmental Modelling &amp; Software</a:t>
            </a:r>
            <a:r>
              <a:rPr lang="en-IE" sz="1422" dirty="0"/>
              <a:t>, </a:t>
            </a:r>
            <a:r>
              <a:rPr lang="en-IE" sz="1422" b="1" dirty="0"/>
              <a:t>148</a:t>
            </a:r>
            <a:r>
              <a:rPr lang="en-IE" sz="1422" dirty="0"/>
              <a:t>:105274, 2022, doi:</a:t>
            </a:r>
            <a:r>
              <a:rPr lang="en-IE" sz="1422" dirty="0">
                <a:hlinkClick r:id="rId5"/>
              </a:rPr>
              <a:t>10.1016/j.envsoft.2021.105274</a:t>
            </a:r>
            <a:r>
              <a:rPr lang="en-IE" sz="1422" dirty="0"/>
              <a:t>.</a:t>
            </a:r>
            <a:endParaRPr lang="en-US" sz="1422" dirty="0"/>
          </a:p>
        </p:txBody>
      </p:sp>
    </p:spTree>
    <p:extLst>
      <p:ext uri="{BB962C8B-B14F-4D97-AF65-F5344CB8AC3E}">
        <p14:creationId xmlns:p14="http://schemas.microsoft.com/office/powerpoint/2010/main" val="235251779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5B6BD3-CB79-0466-B511-D0040B10E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architectures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941A9-73A7-2C67-916B-3EAFB6630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21</a:t>
            </a:fld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8FDB0-A1A9-CF54-A2ED-D5F463955164}"/>
              </a:ext>
            </a:extLst>
          </p:cNvPr>
          <p:cNvSpPr txBox="1"/>
          <p:nvPr/>
        </p:nvSpPr>
        <p:spPr>
          <a:xfrm>
            <a:off x="522242" y="1312191"/>
            <a:ext cx="11847679" cy="846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defTabSz="2465995"/>
            <a:r>
              <a:rPr lang="en-US" sz="2276" dirty="0"/>
              <a:t>We further improved alternative machine learning architectures </a:t>
            </a:r>
            <a:br>
              <a:rPr lang="en-US" sz="2276" dirty="0"/>
            </a:br>
            <a:r>
              <a:rPr lang="en-US" sz="2276" dirty="0"/>
              <a:t>for operational decision making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B44BD5-B151-C39E-4997-6A5AFE231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592" y="2696929"/>
            <a:ext cx="13605346" cy="5744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1F0250-F9AB-5B72-1DAA-8F52C72B3922}"/>
              </a:ext>
            </a:extLst>
          </p:cNvPr>
          <p:cNvSpPr txBox="1"/>
          <p:nvPr/>
        </p:nvSpPr>
        <p:spPr>
          <a:xfrm>
            <a:off x="3510709" y="8891183"/>
            <a:ext cx="9272839" cy="748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422" dirty="0"/>
              <a:t>C. </a:t>
            </a:r>
            <a:r>
              <a:rPr lang="en-IE" sz="1422" dirty="0" err="1"/>
              <a:t>Pylianidis</a:t>
            </a:r>
            <a:r>
              <a:rPr lang="en-IE" sz="1422" dirty="0"/>
              <a:t>, </a:t>
            </a:r>
            <a:r>
              <a:rPr lang="en-IE" sz="1422" i="1" dirty="0"/>
              <a:t>I. N. Athanasiadis</a:t>
            </a:r>
            <a:r>
              <a:rPr lang="en-IE" sz="1422" dirty="0"/>
              <a:t>, </a:t>
            </a:r>
            <a:r>
              <a:rPr lang="en-IE" sz="1422" b="1" dirty="0">
                <a:hlinkClick r:id="rId4"/>
              </a:rPr>
              <a:t>Learning latent representations for operational nitrogen response rate prediction</a:t>
            </a:r>
            <a:r>
              <a:rPr lang="en-IE" sz="1422" dirty="0"/>
              <a:t>, </a:t>
            </a:r>
            <a:r>
              <a:rPr lang="en-IE" sz="1422" i="1" dirty="0">
                <a:hlinkClick r:id="rId5"/>
              </a:rPr>
              <a:t>Computing Research Repository</a:t>
            </a:r>
            <a:r>
              <a:rPr lang="en-IE" sz="1422" dirty="0"/>
              <a:t>, </a:t>
            </a:r>
            <a:r>
              <a:rPr lang="en-IE" sz="1422" i="1" dirty="0"/>
              <a:t>AI for Earth Sciences Workshop at 10th Int'l Conf Learning Representations (ICLR 2022)</a:t>
            </a:r>
            <a:r>
              <a:rPr lang="en-IE" sz="1422" dirty="0"/>
              <a:t>, doi:</a:t>
            </a:r>
            <a:r>
              <a:rPr lang="en-IE" sz="1422" dirty="0">
                <a:hlinkClick r:id="rId6"/>
              </a:rPr>
              <a:t>10.48550/arXiv.2205.09025</a:t>
            </a:r>
            <a:r>
              <a:rPr lang="en-IE" sz="1422" dirty="0"/>
              <a:t>. </a:t>
            </a:r>
            <a:endParaRPr lang="en-US" sz="1422" dirty="0"/>
          </a:p>
        </p:txBody>
      </p:sp>
    </p:spTree>
    <p:extLst>
      <p:ext uri="{BB962C8B-B14F-4D97-AF65-F5344CB8AC3E}">
        <p14:creationId xmlns:p14="http://schemas.microsoft.com/office/powerpoint/2010/main" val="309395339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A4A867-C509-62C4-3A5F-6FB528532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Simulation-assisted machine learning</a:t>
            </a:r>
            <a:br>
              <a:rPr lang="en-US"/>
            </a:br>
            <a:r>
              <a:rPr lang="en-US"/>
              <a:t>for operational digital twins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AA8823-DFF5-461A-3658-84C3F5736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method to develop operational digital twins with limited data, by combining machine learning with process-based models</a:t>
            </a:r>
          </a:p>
          <a:p>
            <a:r>
              <a:rPr lang="en-IE" dirty="0"/>
              <a:t>Operational conditions: less input variables, no future values, and lower resolution (weekly instead of daily data)</a:t>
            </a:r>
          </a:p>
          <a:p>
            <a:r>
              <a:rPr lang="en-IE" dirty="0"/>
              <a:t>Generalizes well in previously unseen conditions</a:t>
            </a:r>
          </a:p>
          <a:p>
            <a:endParaRPr lang="en-IE" dirty="0"/>
          </a:p>
          <a:p>
            <a:r>
              <a:rPr lang="en-IE" dirty="0"/>
              <a:t>This line of research is followed up in the Horizon Europe project PHENET (2023-2027)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F72BC-AB3B-6237-F944-BDCF5A3D0C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22</a:t>
            </a:fld>
            <a:endParaRPr lang="nl-NL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16700CB-A3E1-1524-91D9-20C69DD02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270" y="8611730"/>
            <a:ext cx="3531164" cy="90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3389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995DA3-C85C-0B9A-EA1C-D98ECF00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Reinforcement learning </a:t>
            </a:r>
            <a:br>
              <a:rPr lang="en-US" b="1" dirty="0"/>
            </a:br>
            <a:r>
              <a:rPr lang="en-US" b="1" dirty="0"/>
              <a:t>for tactical fertilization decision making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C70507-4EB8-C939-BC6D-3419A8875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reinforcement learning, agents learn from rewards, rather than labels</a:t>
            </a:r>
          </a:p>
          <a:p>
            <a:endParaRPr lang="en-US" dirty="0"/>
          </a:p>
          <a:p>
            <a:r>
              <a:rPr lang="en-US" dirty="0"/>
              <a:t>In this case, we reward positively an agent for increasing yield, and negatively it for using nitrogen for fertilization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EB7A5-5E8B-2646-4D8C-AA390F15C14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23</a:t>
            </a:fld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ACC32-D4B8-90C3-F5EA-1DC14992004F}"/>
              </a:ext>
            </a:extLst>
          </p:cNvPr>
          <p:cNvSpPr txBox="1"/>
          <p:nvPr/>
        </p:nvSpPr>
        <p:spPr>
          <a:xfrm>
            <a:off x="3478048" y="8611768"/>
            <a:ext cx="9305500" cy="814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564" dirty="0"/>
              <a:t>H. </a:t>
            </a:r>
            <a:r>
              <a:rPr lang="en-IE" sz="1564" dirty="0" err="1"/>
              <a:t>Overweg</a:t>
            </a:r>
            <a:r>
              <a:rPr lang="en-IE" sz="1564" dirty="0"/>
              <a:t>, H. N. C. </a:t>
            </a:r>
            <a:r>
              <a:rPr lang="en-IE" sz="1564" dirty="0" err="1"/>
              <a:t>Berghuijs</a:t>
            </a:r>
            <a:r>
              <a:rPr lang="en-IE" sz="1564" dirty="0"/>
              <a:t>, </a:t>
            </a:r>
            <a:r>
              <a:rPr lang="en-IE" sz="1564" i="1" dirty="0"/>
              <a:t>I. N. Athanasiadis</a:t>
            </a:r>
            <a:r>
              <a:rPr lang="en-IE" sz="1564" dirty="0"/>
              <a:t>, </a:t>
            </a:r>
            <a:r>
              <a:rPr lang="en-IE" sz="1564" b="1" dirty="0">
                <a:hlinkClick r:id="rId3"/>
              </a:rPr>
              <a:t>CropGym: a Reinforcement Learning Environment for Crop Management</a:t>
            </a:r>
            <a:r>
              <a:rPr lang="en-IE" sz="1564" dirty="0"/>
              <a:t>, </a:t>
            </a:r>
            <a:r>
              <a:rPr lang="en-IE" sz="1564" i="1" dirty="0"/>
              <a:t>Computing Research Repository</a:t>
            </a:r>
            <a:r>
              <a:rPr lang="en-IE" sz="1564" dirty="0"/>
              <a:t>, </a:t>
            </a:r>
            <a:r>
              <a:rPr lang="en-IE" sz="1564" i="1" dirty="0"/>
              <a:t>AIMOCC 2021 Workshop at 9th Int'l Conf Learning Representations (ICLR 2021)</a:t>
            </a:r>
            <a:r>
              <a:rPr lang="en-IE" sz="1564" dirty="0"/>
              <a:t>, 2021, doi:</a:t>
            </a:r>
            <a:r>
              <a:rPr lang="en-IE" sz="1564" dirty="0">
                <a:hlinkClick r:id="rId4"/>
              </a:rPr>
              <a:t>10.48550/arXiv.2104.04326</a:t>
            </a:r>
            <a:r>
              <a:rPr lang="en-IE" sz="1564" dirty="0"/>
              <a:t>. </a:t>
            </a:r>
            <a:endParaRPr lang="en-US" sz="1564"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7C4D93E5-46F3-CE75-BDA5-11AC2B03BE0C}"/>
              </a:ext>
            </a:extLst>
          </p:cNvPr>
          <p:cNvSpPr txBox="1"/>
          <p:nvPr/>
        </p:nvSpPr>
        <p:spPr>
          <a:xfrm>
            <a:off x="2583908" y="6803812"/>
            <a:ext cx="7231959" cy="59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92477" tIns="92479" rIns="92477" bIns="92479" anchor="t">
            <a:spAutoFit/>
          </a:bodyPr>
          <a:lstStyle/>
          <a:p>
            <a:pPr>
              <a:lnSpc>
                <a:spcPts val="3641"/>
              </a:lnSpc>
              <a:defRPr sz="1800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224" dirty="0"/>
              <a:t>Reward: </a:t>
            </a:r>
            <a:r>
              <a:rPr sz="2224" dirty="0" err="1"/>
              <a:t>weight</a:t>
            </a:r>
            <a:r>
              <a:rPr sz="2224" baseline="-25000" dirty="0" err="1"/>
              <a:t>storage</a:t>
            </a:r>
            <a:r>
              <a:rPr sz="2224" baseline="-25000" dirty="0"/>
              <a:t> organ </a:t>
            </a:r>
            <a:r>
              <a:rPr sz="2224" dirty="0"/>
              <a:t>– </a:t>
            </a:r>
            <a:r>
              <a:rPr lang="en-GB" sz="2224" dirty="0"/>
              <a:t>c </a:t>
            </a:r>
            <a:r>
              <a:rPr sz="2224" dirty="0"/>
              <a:t>* </a:t>
            </a:r>
            <a:r>
              <a:rPr sz="2224" dirty="0" err="1"/>
              <a:t>weight</a:t>
            </a:r>
            <a:r>
              <a:rPr sz="2224" baseline="-25000" dirty="0" err="1"/>
              <a:t>fertilizer</a:t>
            </a:r>
            <a:r>
              <a:rPr sz="2224" baseline="-25000" dirty="0"/>
              <a:t> applied</a:t>
            </a:r>
            <a:r>
              <a:rPr lang="en-GB" sz="2224" baseline="-25000" dirty="0"/>
              <a:t> </a:t>
            </a:r>
            <a:endParaRPr sz="2224" baseline="-25000" dirty="0"/>
          </a:p>
        </p:txBody>
      </p:sp>
    </p:spTree>
    <p:extLst>
      <p:ext uri="{BB962C8B-B14F-4D97-AF65-F5344CB8AC3E}">
        <p14:creationId xmlns:p14="http://schemas.microsoft.com/office/powerpoint/2010/main" val="114663909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2F1107-B2FB-9BBC-867F-390053855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Wheat in the Netherlands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8033B-0B6B-F5D8-7E82-770DD55F3F8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24</a:t>
            </a:fld>
            <a:endParaRPr lang="nl-NL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1719A47-C726-C6FB-9C5D-A1C08557282B}"/>
              </a:ext>
            </a:extLst>
          </p:cNvPr>
          <p:cNvSpPr txBox="1"/>
          <p:nvPr/>
        </p:nvSpPr>
        <p:spPr>
          <a:xfrm>
            <a:off x="2583908" y="6803812"/>
            <a:ext cx="7231959" cy="59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92477" tIns="92479" rIns="92477" bIns="92479" anchor="t">
            <a:spAutoFit/>
          </a:bodyPr>
          <a:lstStyle/>
          <a:p>
            <a:pPr>
              <a:lnSpc>
                <a:spcPts val="3641"/>
              </a:lnSpc>
              <a:defRPr sz="1800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224" dirty="0"/>
              <a:t>Reward: </a:t>
            </a:r>
            <a:r>
              <a:rPr sz="2224" dirty="0" err="1"/>
              <a:t>weight</a:t>
            </a:r>
            <a:r>
              <a:rPr sz="2224" baseline="-25000" dirty="0" err="1"/>
              <a:t>storage</a:t>
            </a:r>
            <a:r>
              <a:rPr sz="2224" baseline="-25000" dirty="0"/>
              <a:t> organ </a:t>
            </a:r>
            <a:r>
              <a:rPr sz="2224" dirty="0"/>
              <a:t>– </a:t>
            </a:r>
            <a:r>
              <a:rPr lang="en-GB" sz="2224" dirty="0"/>
              <a:t>c </a:t>
            </a:r>
            <a:r>
              <a:rPr sz="2224" dirty="0"/>
              <a:t>* </a:t>
            </a:r>
            <a:r>
              <a:rPr sz="2224" dirty="0" err="1"/>
              <a:t>weight</a:t>
            </a:r>
            <a:r>
              <a:rPr sz="2224" baseline="-25000" dirty="0" err="1"/>
              <a:t>fertilizer</a:t>
            </a:r>
            <a:r>
              <a:rPr sz="2224" baseline="-25000" dirty="0"/>
              <a:t> applied</a:t>
            </a:r>
            <a:r>
              <a:rPr lang="en-GB" sz="2224" baseline="-25000" dirty="0"/>
              <a:t> </a:t>
            </a:r>
            <a:endParaRPr sz="2224" baseline="-25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4C15D6-81F2-0A3A-47E7-5FC65AD777BB}"/>
              </a:ext>
            </a:extLst>
          </p:cNvPr>
          <p:cNvGrpSpPr/>
          <p:nvPr/>
        </p:nvGrpSpPr>
        <p:grpSpPr>
          <a:xfrm>
            <a:off x="2353899" y="2837187"/>
            <a:ext cx="7480252" cy="3508985"/>
            <a:chOff x="320398" y="2517873"/>
            <a:chExt cx="3698122" cy="1734789"/>
          </a:xfrm>
        </p:grpSpPr>
        <p:pic>
          <p:nvPicPr>
            <p:cNvPr id="7" name="Picture 17" descr="Picture 17">
              <a:extLst>
                <a:ext uri="{FF2B5EF4-FFF2-40B4-BE49-F238E27FC236}">
                  <a16:creationId xmlns:a16="http://schemas.microsoft.com/office/drawing/2014/main" id="{C4DF3616-DEAD-69F1-7734-FF9F866F3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398" y="2517873"/>
              <a:ext cx="3680891" cy="173478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F939F0-95D8-93B6-B1ED-4FA683429205}"/>
                </a:ext>
              </a:extLst>
            </p:cNvPr>
            <p:cNvSpPr/>
            <p:nvPr/>
          </p:nvSpPr>
          <p:spPr>
            <a:xfrm>
              <a:off x="2847975" y="2873764"/>
              <a:ext cx="1104900" cy="1196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4957" tIns="92479" rIns="184957" bIns="145636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2832">
                <a:solidFill>
                  <a:schemeClr val="tx1"/>
                </a:solidFill>
              </a:endParaRPr>
            </a:p>
            <a:p>
              <a:pPr algn="ctr"/>
              <a:endParaRPr lang="en-GB" sz="2832">
                <a:solidFill>
                  <a:schemeClr val="tx1"/>
                </a:solidFill>
              </a:endParaRPr>
            </a:p>
            <a:p>
              <a:pPr algn="ctr"/>
              <a:endParaRPr lang="en-GB" sz="2832">
                <a:solidFill>
                  <a:schemeClr val="tx1"/>
                </a:solidFill>
              </a:endParaRPr>
            </a:p>
            <a:p>
              <a:pPr algn="ctr"/>
              <a:endParaRPr lang="en-GB" sz="2832">
                <a:solidFill>
                  <a:schemeClr val="tx1"/>
                </a:solidFill>
              </a:endParaRPr>
            </a:p>
            <a:p>
              <a:pPr algn="ctr"/>
              <a:endParaRPr lang="en-GB" sz="2832">
                <a:solidFill>
                  <a:schemeClr val="tx1"/>
                </a:solidFill>
              </a:endParaRPr>
            </a:p>
          </p:txBody>
        </p:sp>
        <p:pic>
          <p:nvPicPr>
            <p:cNvPr id="9" name="Picture 15" descr="Picture 15">
              <a:extLst>
                <a:ext uri="{FF2B5EF4-FFF2-40B4-BE49-F238E27FC236}">
                  <a16:creationId xmlns:a16="http://schemas.microsoft.com/office/drawing/2014/main" id="{6710E1A6-2A3D-8FB9-173A-47F649DF4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82329" y="2882705"/>
              <a:ext cx="1236191" cy="866834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027" name="Picture 3" descr="OpenAI Logo">
            <a:extLst>
              <a:ext uri="{FF2B5EF4-FFF2-40B4-BE49-F238E27FC236}">
                <a16:creationId xmlns:a16="http://schemas.microsoft.com/office/drawing/2014/main" id="{493CE33D-D2AC-6B0B-9464-C4C7C6596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5" y="3575139"/>
            <a:ext cx="1655157" cy="165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01C307-214A-9A68-2EBE-B36FC8BA0338}"/>
              </a:ext>
            </a:extLst>
          </p:cNvPr>
          <p:cNvSpPr txBox="1"/>
          <p:nvPr/>
        </p:nvSpPr>
        <p:spPr>
          <a:xfrm>
            <a:off x="3478048" y="8611768"/>
            <a:ext cx="9305500" cy="814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564" dirty="0"/>
              <a:t>H. </a:t>
            </a:r>
            <a:r>
              <a:rPr lang="en-IE" sz="1564" dirty="0" err="1"/>
              <a:t>Overweg</a:t>
            </a:r>
            <a:r>
              <a:rPr lang="en-IE" sz="1564" dirty="0"/>
              <a:t>, H. N. C. </a:t>
            </a:r>
            <a:r>
              <a:rPr lang="en-IE" sz="1564" dirty="0" err="1"/>
              <a:t>Berghuijs</a:t>
            </a:r>
            <a:r>
              <a:rPr lang="en-IE" sz="1564" dirty="0"/>
              <a:t>, </a:t>
            </a:r>
            <a:r>
              <a:rPr lang="en-IE" sz="1564" i="1" dirty="0"/>
              <a:t>I. N. Athanasiadis</a:t>
            </a:r>
            <a:r>
              <a:rPr lang="en-IE" sz="1564" dirty="0"/>
              <a:t>, </a:t>
            </a:r>
            <a:r>
              <a:rPr lang="en-IE" sz="1564" b="1" dirty="0">
                <a:hlinkClick r:id="rId6"/>
              </a:rPr>
              <a:t>CropGym: a Reinforcement Learning Environment for Crop Management</a:t>
            </a:r>
            <a:r>
              <a:rPr lang="en-IE" sz="1564" dirty="0"/>
              <a:t>, </a:t>
            </a:r>
            <a:r>
              <a:rPr lang="en-IE" sz="1564" i="1" dirty="0"/>
              <a:t>Computing Research Repository</a:t>
            </a:r>
            <a:r>
              <a:rPr lang="en-IE" sz="1564" dirty="0"/>
              <a:t>, </a:t>
            </a:r>
            <a:r>
              <a:rPr lang="en-IE" sz="1564" i="1" dirty="0"/>
              <a:t>AIMOCC 2021 Workshop at 9th Int'l Conf Learning Representations (ICLR 2021)</a:t>
            </a:r>
            <a:r>
              <a:rPr lang="en-IE" sz="1564" dirty="0"/>
              <a:t>, 2021, doi:</a:t>
            </a:r>
            <a:r>
              <a:rPr lang="en-IE" sz="1564" dirty="0">
                <a:hlinkClick r:id="rId7"/>
              </a:rPr>
              <a:t>10.48550/arXiv.2104.04326</a:t>
            </a:r>
            <a:r>
              <a:rPr lang="en-IE" sz="1564" dirty="0"/>
              <a:t>. </a:t>
            </a:r>
            <a:endParaRPr lang="en-US" sz="1564" dirty="0"/>
          </a:p>
        </p:txBody>
      </p:sp>
    </p:spTree>
    <p:extLst>
      <p:ext uri="{BB962C8B-B14F-4D97-AF65-F5344CB8AC3E}">
        <p14:creationId xmlns:p14="http://schemas.microsoft.com/office/powerpoint/2010/main" val="84025884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15BE06-8B54-A436-4319-78344761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on test (unknown) years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B11F49-BC46-AB27-33B4-83C9B739C0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01A71-05C0-8262-2AB1-62ADACAA1E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25</a:t>
            </a:fld>
            <a:endParaRPr lang="nl-NL"/>
          </a:p>
        </p:txBody>
      </p:sp>
      <p:pic>
        <p:nvPicPr>
          <p:cNvPr id="5" name="agent.pdf" descr="agent.pdf">
            <a:extLst>
              <a:ext uri="{FF2B5EF4-FFF2-40B4-BE49-F238E27FC236}">
                <a16:creationId xmlns:a16="http://schemas.microsoft.com/office/drawing/2014/main" id="{40B87E0B-D14A-6F37-1297-5DC02CCE6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9" t="35874" r="52159" b="34632"/>
          <a:stretch/>
        </p:blipFill>
        <p:spPr>
          <a:xfrm>
            <a:off x="256672" y="3171905"/>
            <a:ext cx="5732476" cy="2911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gent.pdf" descr="agent.pdf">
            <a:extLst>
              <a:ext uri="{FF2B5EF4-FFF2-40B4-BE49-F238E27FC236}">
                <a16:creationId xmlns:a16="http://schemas.microsoft.com/office/drawing/2014/main" id="{0B355327-EEF2-9C82-4960-A877F17DC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26" t="1494" r="55218" b="91839"/>
          <a:stretch/>
        </p:blipFill>
        <p:spPr>
          <a:xfrm>
            <a:off x="4205921" y="6595165"/>
            <a:ext cx="4932454" cy="74422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43423A-C952-9E6C-2AC4-038AE4C802CB}"/>
              </a:ext>
            </a:extLst>
          </p:cNvPr>
          <p:cNvSpPr txBox="1"/>
          <p:nvPr/>
        </p:nvSpPr>
        <p:spPr>
          <a:xfrm>
            <a:off x="8561671" y="6441940"/>
            <a:ext cx="697333" cy="5893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184957" tIns="92479" rIns="184957" bIns="9247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641"/>
              </a:lnSpc>
            </a:pPr>
            <a:r>
              <a:rPr lang="en-GB" sz="2022">
                <a:latin typeface="Verdana"/>
                <a:ea typeface="Verdana"/>
                <a:cs typeface="Verdana"/>
              </a:rPr>
              <a:t>RL</a:t>
            </a:r>
            <a:endParaRPr lang="en-US" sz="2022"/>
          </a:p>
        </p:txBody>
      </p:sp>
      <p:pic>
        <p:nvPicPr>
          <p:cNvPr id="8" name="agent.pdf" descr="agent.pdf">
            <a:extLst>
              <a:ext uri="{FF2B5EF4-FFF2-40B4-BE49-F238E27FC236}">
                <a16:creationId xmlns:a16="http://schemas.microsoft.com/office/drawing/2014/main" id="{CC661B9D-4304-EB92-F633-CE2A84058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9" t="65369" r="52159" b="3236"/>
          <a:stretch/>
        </p:blipFill>
        <p:spPr>
          <a:xfrm>
            <a:off x="6841042" y="3171905"/>
            <a:ext cx="5635099" cy="30465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4115CE-0D47-57B8-6E4D-E3E7AA475BC7}"/>
              </a:ext>
            </a:extLst>
          </p:cNvPr>
          <p:cNvSpPr txBox="1"/>
          <p:nvPr/>
        </p:nvSpPr>
        <p:spPr>
          <a:xfrm>
            <a:off x="3478048" y="8611768"/>
            <a:ext cx="9305500" cy="814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564" dirty="0"/>
              <a:t>H. </a:t>
            </a:r>
            <a:r>
              <a:rPr lang="en-IE" sz="1564" dirty="0" err="1"/>
              <a:t>Overweg</a:t>
            </a:r>
            <a:r>
              <a:rPr lang="en-IE" sz="1564" dirty="0"/>
              <a:t>, H. N. C. </a:t>
            </a:r>
            <a:r>
              <a:rPr lang="en-IE" sz="1564" dirty="0" err="1"/>
              <a:t>Berghuijs</a:t>
            </a:r>
            <a:r>
              <a:rPr lang="en-IE" sz="1564" dirty="0"/>
              <a:t>, </a:t>
            </a:r>
            <a:r>
              <a:rPr lang="en-IE" sz="1564" i="1" dirty="0"/>
              <a:t>I. N. Athanasiadis</a:t>
            </a:r>
            <a:r>
              <a:rPr lang="en-IE" sz="1564" dirty="0"/>
              <a:t>, </a:t>
            </a:r>
            <a:r>
              <a:rPr lang="en-IE" sz="1564" b="1" dirty="0">
                <a:hlinkClick r:id="rId4"/>
              </a:rPr>
              <a:t>CropGym: a Reinforcement Learning Environment for Crop Management</a:t>
            </a:r>
            <a:r>
              <a:rPr lang="en-IE" sz="1564" dirty="0"/>
              <a:t>, </a:t>
            </a:r>
            <a:r>
              <a:rPr lang="en-IE" sz="1564" i="1" dirty="0"/>
              <a:t>Computing Research Repository</a:t>
            </a:r>
            <a:r>
              <a:rPr lang="en-IE" sz="1564" dirty="0"/>
              <a:t>, </a:t>
            </a:r>
            <a:r>
              <a:rPr lang="en-IE" sz="1564" i="1" dirty="0"/>
              <a:t>AIMOCC 2021 Workshop at 9th Int'l Conf Learning Representations (ICLR 2021)</a:t>
            </a:r>
            <a:r>
              <a:rPr lang="en-IE" sz="1564" dirty="0"/>
              <a:t>, 2021, doi:</a:t>
            </a:r>
            <a:r>
              <a:rPr lang="en-IE" sz="1564" dirty="0">
                <a:hlinkClick r:id="rId5"/>
              </a:rPr>
              <a:t>10.48550/arXiv.2104.04326</a:t>
            </a:r>
            <a:r>
              <a:rPr lang="en-IE" sz="1564" dirty="0"/>
              <a:t>. </a:t>
            </a:r>
            <a:endParaRPr lang="en-US" sz="1564" dirty="0"/>
          </a:p>
        </p:txBody>
      </p:sp>
    </p:spTree>
    <p:extLst>
      <p:ext uri="{BB962C8B-B14F-4D97-AF65-F5344CB8AC3E}">
        <p14:creationId xmlns:p14="http://schemas.microsoft.com/office/powerpoint/2010/main" val="215368445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604E8A-FED6-A441-A6D2-DA201951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Reinforcement learning </a:t>
            </a:r>
            <a:br>
              <a:rPr lang="en-US"/>
            </a:br>
            <a:r>
              <a:rPr lang="en-US"/>
              <a:t>for tactical fertilization decision making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5A8DCF-D6C9-E810-6D9E-13571075A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Reinforcement learning agent is able to maintain high yields, while reduces fertilization </a:t>
            </a:r>
          </a:p>
          <a:p>
            <a:r>
              <a:rPr lang="en-US" dirty="0"/>
              <a:t>Reinforcement learning agent learns by “experiencing” a crop-growth simulation environment</a:t>
            </a:r>
          </a:p>
          <a:p>
            <a:r>
              <a:rPr lang="en-US" dirty="0"/>
              <a:t>No labels are needed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line of research is continued in the Horizon Europe project “Smart Droplets” (2022-2025)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6308B-8415-000F-1D87-81DF5BBFA5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26</a:t>
            </a:fld>
            <a:endParaRPr lang="nl-NL"/>
          </a:p>
        </p:txBody>
      </p:sp>
      <p:pic>
        <p:nvPicPr>
          <p:cNvPr id="2054" name="Picture 6" descr="Smart Droplets – Smart Droplets">
            <a:extLst>
              <a:ext uri="{FF2B5EF4-FFF2-40B4-BE49-F238E27FC236}">
                <a16:creationId xmlns:a16="http://schemas.microsoft.com/office/drawing/2014/main" id="{04F7671B-619D-EE11-AD90-5A2AF7B5B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504" y="8426453"/>
            <a:ext cx="2271617" cy="8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30260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6614F2-A822-7C57-AF4B-EA9B8E287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forward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989F2-F766-AF85-DC39-C25BCB107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resolution data - Real time sensing</a:t>
            </a:r>
          </a:p>
          <a:p>
            <a:r>
              <a:rPr lang="en-US" dirty="0"/>
              <a:t>Scenarios – What if analyses</a:t>
            </a:r>
          </a:p>
          <a:p>
            <a:r>
              <a:rPr lang="en-US" dirty="0"/>
              <a:t>“Integration first”  - linking data, models, systems</a:t>
            </a:r>
          </a:p>
          <a:p>
            <a:r>
              <a:rPr lang="en-US" dirty="0"/>
              <a:t>Sim2Real gap</a:t>
            </a:r>
          </a:p>
          <a:p>
            <a:r>
              <a:rPr lang="en-US" dirty="0"/>
              <a:t>Nature variability</a:t>
            </a:r>
          </a:p>
          <a:p>
            <a:r>
              <a:rPr lang="en-US" dirty="0"/>
              <a:t>Scales</a:t>
            </a:r>
          </a:p>
        </p:txBody>
      </p:sp>
    </p:spTree>
    <p:extLst>
      <p:ext uri="{BB962C8B-B14F-4D97-AF65-F5344CB8AC3E}">
        <p14:creationId xmlns:p14="http://schemas.microsoft.com/office/powerpoint/2010/main" val="271583040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" descr="Image">
            <a:extLst>
              <a:ext uri="{FF2B5EF4-FFF2-40B4-BE49-F238E27FC236}">
                <a16:creationId xmlns:a16="http://schemas.microsoft.com/office/drawing/2014/main" id="{28323816-C3B8-AD7D-8B20-336285DBE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947" y="4844337"/>
            <a:ext cx="2104108" cy="21238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23365D-77AF-361D-03E5-68C624271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forward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6392AB-C92E-546C-4357-26B0A71DDCC9}"/>
              </a:ext>
            </a:extLst>
          </p:cNvPr>
          <p:cNvSpPr/>
          <p:nvPr/>
        </p:nvSpPr>
        <p:spPr>
          <a:xfrm>
            <a:off x="982913" y="5213477"/>
            <a:ext cx="783492" cy="9540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E91086-C01B-56B6-E85E-E9E5676E763C}"/>
              </a:ext>
            </a:extLst>
          </p:cNvPr>
          <p:cNvCxnSpPr>
            <a:cxnSpLocks/>
          </p:cNvCxnSpPr>
          <p:nvPr/>
        </p:nvCxnSpPr>
        <p:spPr bwMode="auto">
          <a:xfrm>
            <a:off x="8831026" y="6567886"/>
            <a:ext cx="3024346" cy="6837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79AAA06-098C-9100-8371-A2DFE09D6692}"/>
              </a:ext>
            </a:extLst>
          </p:cNvPr>
          <p:cNvGrpSpPr/>
          <p:nvPr/>
        </p:nvGrpSpPr>
        <p:grpSpPr>
          <a:xfrm>
            <a:off x="2561035" y="5016572"/>
            <a:ext cx="1733319" cy="3102629"/>
            <a:chOff x="2048957" y="2735639"/>
            <a:chExt cx="1733319" cy="31026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06CC53-2CD1-AAE9-42C4-9DFD5A10EDD8}"/>
                </a:ext>
              </a:extLst>
            </p:cNvPr>
            <p:cNvSpPr/>
            <p:nvPr/>
          </p:nvSpPr>
          <p:spPr bwMode="auto">
            <a:xfrm>
              <a:off x="2048957" y="2735639"/>
              <a:ext cx="1733319" cy="3102629"/>
            </a:xfrm>
            <a:prstGeom prst="rect">
              <a:avLst/>
            </a:prstGeom>
            <a:solidFill>
              <a:srgbClr val="00B0F0">
                <a:alpha val="30224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pic>
          <p:nvPicPr>
            <p:cNvPr id="11" name="Picture 1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9E28052-C677-C9F5-5416-38481E165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2946" y="4674024"/>
              <a:ext cx="1079291" cy="1079291"/>
            </a:xfrm>
            <a:prstGeom prst="rect">
              <a:avLst/>
            </a:prstGeom>
          </p:spPr>
        </p:pic>
        <p:pic>
          <p:nvPicPr>
            <p:cNvPr id="12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0C356C7-C44F-712F-E004-D55083EC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3848" y="3974518"/>
              <a:ext cx="497486" cy="497486"/>
            </a:xfrm>
            <a:prstGeom prst="rect">
              <a:avLst/>
            </a:prstGeom>
          </p:spPr>
        </p:pic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E109B9D-2B6B-F306-1C6E-A372323C0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2946" y="2841395"/>
              <a:ext cx="1079291" cy="1079291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1F4C8F-1729-E38D-01E2-D16CB9657D54}"/>
              </a:ext>
            </a:extLst>
          </p:cNvPr>
          <p:cNvCxnSpPr>
            <a:cxnSpLocks/>
          </p:cNvCxnSpPr>
          <p:nvPr/>
        </p:nvCxnSpPr>
        <p:spPr bwMode="auto">
          <a:xfrm>
            <a:off x="4572907" y="5746242"/>
            <a:ext cx="0" cy="1948551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39CB95-20B9-0DCC-21AC-9F1918DA6D3D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3182" y="5698335"/>
            <a:ext cx="461190" cy="1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5E7A00-C514-2964-DB05-CC46AF5F230F}"/>
              </a:ext>
            </a:extLst>
          </p:cNvPr>
          <p:cNvCxnSpPr>
            <a:cxnSpLocks/>
          </p:cNvCxnSpPr>
          <p:nvPr/>
        </p:nvCxnSpPr>
        <p:spPr bwMode="auto">
          <a:xfrm>
            <a:off x="4123182" y="6586101"/>
            <a:ext cx="2931667" cy="10113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5B101C-527D-482E-E39F-DF726A2BAE02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5231" y="7694793"/>
            <a:ext cx="461190" cy="1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9BE9CF-81F7-C02F-1317-D3BA2E7E740E}"/>
              </a:ext>
            </a:extLst>
          </p:cNvPr>
          <p:cNvSpPr txBox="1"/>
          <p:nvPr/>
        </p:nvSpPr>
        <p:spPr>
          <a:xfrm>
            <a:off x="2433588" y="4585457"/>
            <a:ext cx="1961322" cy="3677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>
                <a:latin typeface="Times" pitchFamily="2" charset="0"/>
                <a:ea typeface="Lato Light" panose="020F0502020204030203" pitchFamily="34" charset="0"/>
                <a:cs typeface="Lato Light" panose="020F0502020204030203" pitchFamily="34" charset="0"/>
              </a:rPr>
              <a:t>Management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7CA75C-3558-DC59-4FEA-3B0EF5E16C71}"/>
              </a:ext>
            </a:extLst>
          </p:cNvPr>
          <p:cNvGrpSpPr/>
          <p:nvPr/>
        </p:nvGrpSpPr>
        <p:grpSpPr>
          <a:xfrm>
            <a:off x="5716033" y="2473356"/>
            <a:ext cx="4494348" cy="3008129"/>
            <a:chOff x="7315725" y="935200"/>
            <a:chExt cx="4494348" cy="300812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FF43456-4F2B-CBDF-FE35-6A2AF961C6F0}"/>
                </a:ext>
              </a:extLst>
            </p:cNvPr>
            <p:cNvSpPr/>
            <p:nvPr/>
          </p:nvSpPr>
          <p:spPr bwMode="auto">
            <a:xfrm>
              <a:off x="7460332" y="1296998"/>
              <a:ext cx="4349741" cy="174485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8C8DB85-1A32-DAB0-0D32-F4CCF725A52B}"/>
                </a:ext>
              </a:extLst>
            </p:cNvPr>
            <p:cNvCxnSpPr>
              <a:cxnSpLocks/>
              <a:stCxn id="25" idx="2"/>
            </p:cNvCxnSpPr>
            <p:nvPr/>
          </p:nvCxnSpPr>
          <p:spPr bwMode="auto">
            <a:xfrm>
              <a:off x="7854842" y="2613312"/>
              <a:ext cx="0" cy="270685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ACE7393-5526-4EC2-FC1C-2D74B22EC8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78166" y="2651867"/>
              <a:ext cx="0" cy="232130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3" name="Picture 2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95FD5A6-C6CD-4BC1-3D15-DCC57ACFD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12387" y="1535080"/>
              <a:ext cx="1078233" cy="1078233"/>
            </a:xfrm>
            <a:prstGeom prst="rect">
              <a:avLst/>
            </a:prstGeom>
          </p:spPr>
        </p:pic>
        <p:pic>
          <p:nvPicPr>
            <p:cNvPr id="24" name="Picture 2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F6E055F-03F6-BCA4-936E-D01AA17FD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29737" y="1534361"/>
              <a:ext cx="1078233" cy="1078233"/>
            </a:xfrm>
            <a:prstGeom prst="rect">
              <a:avLst/>
            </a:prstGeom>
          </p:spPr>
        </p:pic>
        <p:pic>
          <p:nvPicPr>
            <p:cNvPr id="25" name="Picture 2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217D16D-D193-2929-FE9D-709830B2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15725" y="1535079"/>
              <a:ext cx="1078233" cy="1078233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1CF131-7238-D208-36B3-FFE177C667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45328" y="2883997"/>
              <a:ext cx="3332838" cy="0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38D0630-0A5A-B52A-E28A-6BF0BE9E63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54758" y="2672124"/>
              <a:ext cx="0" cy="1271205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65EEF3-98DC-26C1-DCA8-C10678185696}"/>
                </a:ext>
              </a:extLst>
            </p:cNvPr>
            <p:cNvSpPr txBox="1"/>
            <p:nvPr/>
          </p:nvSpPr>
          <p:spPr>
            <a:xfrm>
              <a:off x="8654541" y="935200"/>
              <a:ext cx="1961322" cy="3677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>
                  <a:latin typeface="Times" pitchFamily="2" charset="0"/>
                  <a:ea typeface="Lato" panose="020F0502020204030203" pitchFamily="34" charset="0"/>
                  <a:cs typeface="Lato" panose="020F0502020204030203" pitchFamily="34" charset="0"/>
                </a:rPr>
                <a:t>Environment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74CDA98-03A3-0873-9854-9A7CC6270AC9}"/>
              </a:ext>
            </a:extLst>
          </p:cNvPr>
          <p:cNvGrpSpPr/>
          <p:nvPr/>
        </p:nvGrpSpPr>
        <p:grpSpPr>
          <a:xfrm>
            <a:off x="2447033" y="2473356"/>
            <a:ext cx="1961322" cy="2105713"/>
            <a:chOff x="3334337" y="1308624"/>
            <a:chExt cx="1961322" cy="210571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9F90BAD-8840-3AD4-ED74-2A924616E734}"/>
                </a:ext>
              </a:extLst>
            </p:cNvPr>
            <p:cNvSpPr/>
            <p:nvPr/>
          </p:nvSpPr>
          <p:spPr bwMode="auto">
            <a:xfrm>
              <a:off x="3504270" y="1668622"/>
              <a:ext cx="1681547" cy="1745715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pic>
          <p:nvPicPr>
            <p:cNvPr id="43" name="Picture 4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753FC3D2-1389-0AD2-835C-D020B68F0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61469" y="2043231"/>
              <a:ext cx="1148430" cy="114843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24AF675-28CB-7FFC-4953-35252F2DEB2D}"/>
                </a:ext>
              </a:extLst>
            </p:cNvPr>
            <p:cNvSpPr txBox="1"/>
            <p:nvPr/>
          </p:nvSpPr>
          <p:spPr>
            <a:xfrm>
              <a:off x="3334337" y="1308624"/>
              <a:ext cx="1961322" cy="3677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>
                  <a:latin typeface="Times" pitchFamily="2" charset="0"/>
                  <a:ea typeface="Lato Light" panose="020F0502020204030203" pitchFamily="34" charset="0"/>
                  <a:cs typeface="Lato Light" panose="020F0502020204030203" pitchFamily="34" charset="0"/>
                </a:rPr>
                <a:t>Genetics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F077D3B-3691-203F-7355-244AC1F85972}"/>
              </a:ext>
            </a:extLst>
          </p:cNvPr>
          <p:cNvGrpSpPr/>
          <p:nvPr/>
        </p:nvGrpSpPr>
        <p:grpSpPr>
          <a:xfrm flipH="1">
            <a:off x="4147848" y="4240003"/>
            <a:ext cx="436524" cy="1510219"/>
            <a:chOff x="1389980" y="2347960"/>
            <a:chExt cx="3865975" cy="155601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E254C4-6353-FEE8-E457-4839E0845B2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00852" y="2347960"/>
              <a:ext cx="0" cy="1556015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5A0CD5-2FB5-9B69-991D-6AEA72AF8D2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89980" y="2353459"/>
              <a:ext cx="3865975" cy="0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260760-DC84-8CEA-F1B0-A4F53001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176" y="6222413"/>
            <a:ext cx="324559" cy="62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8F7DDC-7E39-6DE3-2E8B-BF5FDD351AC7}"/>
              </a:ext>
            </a:extLst>
          </p:cNvPr>
          <p:cNvSpPr/>
          <p:nvPr/>
        </p:nvSpPr>
        <p:spPr>
          <a:xfrm>
            <a:off x="7105099" y="4911362"/>
            <a:ext cx="1824294" cy="2706131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9" name="Image" descr="Image">
            <a:extLst>
              <a:ext uri="{FF2B5EF4-FFF2-40B4-BE49-F238E27FC236}">
                <a16:creationId xmlns:a16="http://schemas.microsoft.com/office/drawing/2014/main" id="{992E7D54-EC8E-8C80-5830-D5DD6120AC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4674" y="5385068"/>
            <a:ext cx="2106939" cy="1792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BD53B041-C456-6F57-6492-D91BE8F8A1C3}"/>
              </a:ext>
            </a:extLst>
          </p:cNvPr>
          <p:cNvGrpSpPr/>
          <p:nvPr/>
        </p:nvGrpSpPr>
        <p:grpSpPr>
          <a:xfrm>
            <a:off x="1427772" y="4240003"/>
            <a:ext cx="10207120" cy="5486689"/>
            <a:chOff x="1427772" y="4240003"/>
            <a:chExt cx="10207120" cy="54866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17691B7-1B05-3CF9-2CC2-ADB1721FF200}"/>
                </a:ext>
              </a:extLst>
            </p:cNvPr>
            <p:cNvGrpSpPr/>
            <p:nvPr/>
          </p:nvGrpSpPr>
          <p:grpSpPr>
            <a:xfrm>
              <a:off x="4660506" y="8588483"/>
              <a:ext cx="1055770" cy="1138209"/>
              <a:chOff x="861522" y="3818625"/>
              <a:chExt cx="1055770" cy="11382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F241A4E-511D-19D1-9BF3-9F913E03484C}"/>
                  </a:ext>
                </a:extLst>
              </p:cNvPr>
              <p:cNvSpPr/>
              <p:nvPr/>
            </p:nvSpPr>
            <p:spPr bwMode="auto">
              <a:xfrm>
                <a:off x="956108" y="3818625"/>
                <a:ext cx="862692" cy="1138209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pic>
            <p:nvPicPr>
              <p:cNvPr id="5" name="Picture 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4A441267-7760-F5A4-2D27-EBEE1A4499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1522" y="3856687"/>
                <a:ext cx="1055770" cy="1055770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D1D6096-1841-86F5-2448-A595668F5B56}"/>
                </a:ext>
              </a:extLst>
            </p:cNvPr>
            <p:cNvGrpSpPr/>
            <p:nvPr/>
          </p:nvGrpSpPr>
          <p:grpSpPr>
            <a:xfrm>
              <a:off x="2360904" y="4240003"/>
              <a:ext cx="482065" cy="1458332"/>
              <a:chOff x="1491526" y="2396186"/>
              <a:chExt cx="3865975" cy="1502555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FEE55E-9221-4A54-1EF7-9FFF953670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541592" y="2415609"/>
                <a:ext cx="6993" cy="1483132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9A36B78-3E30-FD80-CF7F-1F9C2DA9BE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91526" y="2396186"/>
                <a:ext cx="3865975" cy="0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EFE4BCF-3F10-F2FA-AF2A-3EDF625B2BB1}"/>
                </a:ext>
              </a:extLst>
            </p:cNvPr>
            <p:cNvGrpSpPr/>
            <p:nvPr/>
          </p:nvGrpSpPr>
          <p:grpSpPr>
            <a:xfrm>
              <a:off x="1427772" y="5691103"/>
              <a:ext cx="10207120" cy="2588892"/>
              <a:chOff x="1500850" y="3603947"/>
              <a:chExt cx="10207120" cy="258889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F31555E-311A-40A5-0313-3822372843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1705139" y="4487567"/>
                <a:ext cx="2831" cy="1705272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3D89223-C03C-EC44-9E81-E9BE213F7D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500850" y="6192839"/>
                <a:ext cx="10204289" cy="0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479447E-DC0F-AB6C-7DF2-85F9835BAC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7840" y="4509058"/>
                <a:ext cx="0" cy="1673215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903CBEE-0377-F522-9BDA-3F7CEC3492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07840" y="4512140"/>
                <a:ext cx="920186" cy="1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4DB938B-13D7-2FA5-C0DE-59A8B1F1CF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35189" y="3605449"/>
                <a:ext cx="0" cy="1954254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CF277E1-B073-000D-0B16-19A566E592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27517" y="3603947"/>
                <a:ext cx="461190" cy="1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694F8DC-1BC0-94AB-6DD5-54BDA4E1B0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36928" y="4509058"/>
                <a:ext cx="461190" cy="1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AB5F066-BF7F-4C53-7828-B829F3E489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36928" y="5559703"/>
                <a:ext cx="461190" cy="1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F68EED3-A4F0-DBE6-11F4-C260464D5764}"/>
                </a:ext>
              </a:extLst>
            </p:cNvPr>
            <p:cNvSpPr txBox="1"/>
            <p:nvPr/>
          </p:nvSpPr>
          <p:spPr>
            <a:xfrm>
              <a:off x="6030729" y="8223999"/>
              <a:ext cx="448842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4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p</a:t>
              </a:r>
            </a:p>
          </p:txBody>
        </p:sp>
        <p:pic>
          <p:nvPicPr>
            <p:cNvPr id="45" name="Picture 4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75F2776-B1EA-E8A9-2468-AB94313E4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51106" y="8195199"/>
              <a:ext cx="862692" cy="862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353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Tijdelijke aanduiding voor afbeelding 175" descr="Tijdelijke aanduiding voor afbeelding 17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72541" y="4704083"/>
            <a:ext cx="3765948" cy="3765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" name="Tijdelijke aanduiding voor afbeelding 175" descr="Tijdelijke aanduiding voor afbeelding 17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05286" y="4704083"/>
            <a:ext cx="3765948" cy="3765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0" name="Titel 1"/>
          <p:cNvSpPr txBox="1">
            <a:spLocks noGrp="1"/>
          </p:cNvSpPr>
          <p:nvPr>
            <p:ph type="title"/>
          </p:nvPr>
        </p:nvSpPr>
        <p:spPr>
          <a:xfrm>
            <a:off x="701519" y="330286"/>
            <a:ext cx="12007534" cy="1929832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dirty="0"/>
              <a:t>Artificial intelligence</a:t>
            </a:r>
            <a:r>
              <a:rPr lang="el-GR" dirty="0"/>
              <a:t> </a:t>
            </a:r>
            <a:br>
              <a:rPr lang="el-GR" dirty="0"/>
            </a:br>
            <a:r>
              <a:rPr lang="en-US" dirty="0"/>
              <a:t>for agri-environmental digital twins</a:t>
            </a:r>
            <a:endParaRPr dirty="0"/>
          </a:p>
        </p:txBody>
      </p:sp>
      <p:sp>
        <p:nvSpPr>
          <p:cNvPr id="282" name="Tijdelijke aanduiding voor tekst 4"/>
          <p:cNvSpPr>
            <a:spLocks noGrp="1"/>
          </p:cNvSpPr>
          <p:nvPr>
            <p:ph type="body" idx="25"/>
          </p:nvPr>
        </p:nvSpPr>
        <p:spPr>
          <a:xfrm>
            <a:off x="680722" y="3217615"/>
            <a:ext cx="12013636" cy="14864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defTabSz="1261465">
              <a:lnSpc>
                <a:spcPts val="3400"/>
              </a:lnSpc>
              <a:spcBef>
                <a:spcPts val="1600"/>
              </a:spcBef>
              <a:defRPr sz="2910">
                <a:solidFill>
                  <a:srgbClr val="005172"/>
                </a:solidFill>
              </a:defRPr>
            </a:lvl1pPr>
          </a:lstStyle>
          <a:p>
            <a:r>
              <a:rPr lang="en-US" dirty="0"/>
              <a:t>Prof </a:t>
            </a:r>
            <a:r>
              <a:rPr lang="en-US" dirty="0" err="1"/>
              <a:t>dr</a:t>
            </a:r>
            <a:r>
              <a:rPr lang="en-US" dirty="0"/>
              <a:t> </a:t>
            </a:r>
            <a:r>
              <a:rPr dirty="0"/>
              <a:t>Ioannis Athanasiadis</a:t>
            </a:r>
            <a:endParaRPr lang="en-US" dirty="0"/>
          </a:p>
          <a:p>
            <a:r>
              <a:rPr lang="en-IE" dirty="0" err="1"/>
              <a:t>ioannis.athanasiadis@wur.nl</a:t>
            </a:r>
            <a:r>
              <a:rPr lang="en-IE" dirty="0"/>
              <a:t>			     </a:t>
            </a:r>
            <a:r>
              <a:rPr lang="en-IE" dirty="0" err="1"/>
              <a:t>www.wur.ai</a:t>
            </a:r>
            <a:endParaRPr lang="en-US" dirty="0"/>
          </a:p>
        </p:txBody>
      </p:sp>
      <p:pic>
        <p:nvPicPr>
          <p:cNvPr id="283" name="Tijdelijke aanduiding voor afbeelding 175" descr="Tijdelijke aanduiding voor afbeelding 17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38032" y="4704083"/>
            <a:ext cx="3765948" cy="3765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6" name="Group"/>
          <p:cNvGrpSpPr/>
          <p:nvPr/>
        </p:nvGrpSpPr>
        <p:grpSpPr>
          <a:xfrm>
            <a:off x="9914386" y="8837750"/>
            <a:ext cx="2923405" cy="758310"/>
            <a:chOff x="-50800" y="-50799"/>
            <a:chExt cx="2923403" cy="758308"/>
          </a:xfrm>
        </p:grpSpPr>
        <p:pic>
          <p:nvPicPr>
            <p:cNvPr id="284" name="@inathens @inathens" descr="@inathens @inathens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0800" y="-50800"/>
              <a:ext cx="2923404" cy="758309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85" name="Image" descr="Image"/>
            <p:cNvPicPr>
              <a:picLocks noChangeAspect="1"/>
            </p:cNvPicPr>
            <p:nvPr/>
          </p:nvPicPr>
          <p:blipFill>
            <a:blip r:embed="rId7"/>
            <a:srcRect l="10956" t="17627" r="10279" b="17352"/>
            <a:stretch>
              <a:fillRect/>
            </a:stretch>
          </p:blipFill>
          <p:spPr>
            <a:xfrm>
              <a:off x="247665" y="113192"/>
              <a:ext cx="521210" cy="43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198" extrusionOk="0">
                  <a:moveTo>
                    <a:pt x="14833" y="0"/>
                  </a:moveTo>
                  <a:cubicBezTo>
                    <a:pt x="13813" y="-9"/>
                    <a:pt x="12785" y="396"/>
                    <a:pt x="11927" y="1212"/>
                  </a:cubicBezTo>
                  <a:cubicBezTo>
                    <a:pt x="11400" y="1713"/>
                    <a:pt x="10780" y="2861"/>
                    <a:pt x="10563" y="3715"/>
                  </a:cubicBezTo>
                  <a:cubicBezTo>
                    <a:pt x="10394" y="4378"/>
                    <a:pt x="10323" y="5577"/>
                    <a:pt x="10417" y="6257"/>
                  </a:cubicBezTo>
                  <a:lnTo>
                    <a:pt x="10449" y="6550"/>
                  </a:lnTo>
                  <a:lnTo>
                    <a:pt x="9946" y="6511"/>
                  </a:lnTo>
                  <a:cubicBezTo>
                    <a:pt x="8628" y="6432"/>
                    <a:pt x="6902" y="5851"/>
                    <a:pt x="5449" y="4986"/>
                  </a:cubicBezTo>
                  <a:cubicBezTo>
                    <a:pt x="4199" y="4241"/>
                    <a:pt x="3216" y="3376"/>
                    <a:pt x="2137" y="2092"/>
                  </a:cubicBezTo>
                  <a:cubicBezTo>
                    <a:pt x="1137" y="904"/>
                    <a:pt x="1162" y="914"/>
                    <a:pt x="919" y="1838"/>
                  </a:cubicBezTo>
                  <a:cubicBezTo>
                    <a:pt x="380" y="3890"/>
                    <a:pt x="738" y="5870"/>
                    <a:pt x="1942" y="7371"/>
                  </a:cubicBezTo>
                  <a:cubicBezTo>
                    <a:pt x="2345" y="7874"/>
                    <a:pt x="2432" y="8009"/>
                    <a:pt x="2331" y="8056"/>
                  </a:cubicBezTo>
                  <a:cubicBezTo>
                    <a:pt x="2178" y="8127"/>
                    <a:pt x="1500" y="7944"/>
                    <a:pt x="1032" y="7704"/>
                  </a:cubicBezTo>
                  <a:cubicBezTo>
                    <a:pt x="846" y="7608"/>
                    <a:pt x="683" y="7547"/>
                    <a:pt x="659" y="7547"/>
                  </a:cubicBezTo>
                  <a:cubicBezTo>
                    <a:pt x="568" y="7547"/>
                    <a:pt x="730" y="8795"/>
                    <a:pt x="886" y="9307"/>
                  </a:cubicBezTo>
                  <a:cubicBezTo>
                    <a:pt x="1107" y="10028"/>
                    <a:pt x="1662" y="11028"/>
                    <a:pt x="2104" y="11497"/>
                  </a:cubicBezTo>
                  <a:cubicBezTo>
                    <a:pt x="2454" y="11868"/>
                    <a:pt x="3447" y="12527"/>
                    <a:pt x="3841" y="12651"/>
                  </a:cubicBezTo>
                  <a:cubicBezTo>
                    <a:pt x="3999" y="12700"/>
                    <a:pt x="4020" y="12728"/>
                    <a:pt x="3939" y="12827"/>
                  </a:cubicBezTo>
                  <a:cubicBezTo>
                    <a:pt x="3870" y="12909"/>
                    <a:pt x="3583" y="12964"/>
                    <a:pt x="3029" y="12964"/>
                  </a:cubicBezTo>
                  <a:cubicBezTo>
                    <a:pt x="2231" y="12964"/>
                    <a:pt x="2218" y="12955"/>
                    <a:pt x="2283" y="13159"/>
                  </a:cubicBezTo>
                  <a:cubicBezTo>
                    <a:pt x="2789" y="14765"/>
                    <a:pt x="4100" y="16108"/>
                    <a:pt x="5449" y="16405"/>
                  </a:cubicBezTo>
                  <a:cubicBezTo>
                    <a:pt x="6331" y="16599"/>
                    <a:pt x="6330" y="16676"/>
                    <a:pt x="5497" y="17304"/>
                  </a:cubicBezTo>
                  <a:cubicBezTo>
                    <a:pt x="4042" y="18401"/>
                    <a:pt x="2188" y="19011"/>
                    <a:pt x="529" y="18927"/>
                  </a:cubicBezTo>
                  <a:cubicBezTo>
                    <a:pt x="-237" y="18888"/>
                    <a:pt x="-228" y="18897"/>
                    <a:pt x="935" y="19592"/>
                  </a:cubicBezTo>
                  <a:cubicBezTo>
                    <a:pt x="2233" y="20368"/>
                    <a:pt x="3706" y="20907"/>
                    <a:pt x="5091" y="21098"/>
                  </a:cubicBezTo>
                  <a:cubicBezTo>
                    <a:pt x="8677" y="21591"/>
                    <a:pt x="12365" y="20233"/>
                    <a:pt x="14914" y="17500"/>
                  </a:cubicBezTo>
                  <a:cubicBezTo>
                    <a:pt x="16927" y="15342"/>
                    <a:pt x="18445" y="12135"/>
                    <a:pt x="18973" y="8897"/>
                  </a:cubicBezTo>
                  <a:cubicBezTo>
                    <a:pt x="19114" y="8037"/>
                    <a:pt x="19249" y="6431"/>
                    <a:pt x="19249" y="5709"/>
                  </a:cubicBezTo>
                  <a:lnTo>
                    <a:pt x="19249" y="5221"/>
                  </a:lnTo>
                  <a:lnTo>
                    <a:pt x="19801" y="4693"/>
                  </a:lnTo>
                  <a:cubicBezTo>
                    <a:pt x="20294" y="4208"/>
                    <a:pt x="21106" y="3133"/>
                    <a:pt x="21295" y="2718"/>
                  </a:cubicBezTo>
                  <a:cubicBezTo>
                    <a:pt x="21363" y="2568"/>
                    <a:pt x="21326" y="2561"/>
                    <a:pt x="20954" y="2737"/>
                  </a:cubicBezTo>
                  <a:cubicBezTo>
                    <a:pt x="20432" y="2985"/>
                    <a:pt x="19279" y="3316"/>
                    <a:pt x="19184" y="3246"/>
                  </a:cubicBezTo>
                  <a:cubicBezTo>
                    <a:pt x="19145" y="3216"/>
                    <a:pt x="19372" y="2864"/>
                    <a:pt x="19704" y="2464"/>
                  </a:cubicBezTo>
                  <a:cubicBezTo>
                    <a:pt x="20097" y="1990"/>
                    <a:pt x="20400" y="1527"/>
                    <a:pt x="20564" y="1134"/>
                  </a:cubicBezTo>
                  <a:cubicBezTo>
                    <a:pt x="20703" y="802"/>
                    <a:pt x="20809" y="510"/>
                    <a:pt x="20792" y="489"/>
                  </a:cubicBezTo>
                  <a:cubicBezTo>
                    <a:pt x="20774" y="468"/>
                    <a:pt x="20572" y="570"/>
                    <a:pt x="20353" y="704"/>
                  </a:cubicBezTo>
                  <a:cubicBezTo>
                    <a:pt x="19804" y="1039"/>
                    <a:pt x="19252" y="1293"/>
                    <a:pt x="18616" y="1506"/>
                  </a:cubicBezTo>
                  <a:lnTo>
                    <a:pt x="18080" y="1682"/>
                  </a:lnTo>
                  <a:lnTo>
                    <a:pt x="17674" y="1251"/>
                  </a:lnTo>
                  <a:cubicBezTo>
                    <a:pt x="16867" y="420"/>
                    <a:pt x="15853" y="9"/>
                    <a:pt x="14833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" name="Tijdelijke aanduiding voor afbeelding 175">
            <a:extLst>
              <a:ext uri="{FF2B5EF4-FFF2-40B4-BE49-F238E27FC236}">
                <a16:creationId xmlns:a16="http://schemas.microsoft.com/office/drawing/2014/main" id="{D977DC24-2CD5-7A0D-4E9A-8D1901B591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9172" r="5828" b="9023"/>
          <a:stretch/>
        </p:blipFill>
        <p:spPr>
          <a:xfrm>
            <a:off x="667709" y="4704082"/>
            <a:ext cx="3765948" cy="3765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F66B0-E21B-1C3F-2251-0FC183758AF8}"/>
              </a:ext>
            </a:extLst>
          </p:cNvPr>
          <p:cNvSpPr txBox="1"/>
          <p:nvPr/>
        </p:nvSpPr>
        <p:spPr>
          <a:xfrm>
            <a:off x="10097915" y="53972"/>
            <a:ext cx="3322683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arker Felt" pitchFamily="2" charset="0"/>
                <a:sym typeface="Helvetica Neue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734909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26F2AB-34C3-AD42-8DC0-085A61FA77CA}"/>
              </a:ext>
            </a:extLst>
          </p:cNvPr>
          <p:cNvSpPr/>
          <p:nvPr/>
        </p:nvSpPr>
        <p:spPr>
          <a:xfrm>
            <a:off x="0" y="8062077"/>
            <a:ext cx="5173349" cy="17201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0" name="Where we stand toda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The data landscape</a:t>
            </a:r>
            <a:endParaRPr/>
          </a:p>
        </p:txBody>
      </p:sp>
      <p:pic>
        <p:nvPicPr>
          <p:cNvPr id="3080" name="Picture 8" descr="Towards circular food systems">
            <a:extLst>
              <a:ext uri="{FF2B5EF4-FFF2-40B4-BE49-F238E27FC236}">
                <a16:creationId xmlns:a16="http://schemas.microsoft.com/office/drawing/2014/main" id="{22E48035-0D67-1F4F-AE32-7D0C7161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58" y="1276350"/>
            <a:ext cx="72009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Weather">
            <a:extLst>
              <a:ext uri="{FF2B5EF4-FFF2-40B4-BE49-F238E27FC236}">
                <a16:creationId xmlns:a16="http://schemas.microsoft.com/office/drawing/2014/main" id="{11FBA412-94AF-AA44-877B-E17477D80499}"/>
              </a:ext>
            </a:extLst>
          </p:cNvPr>
          <p:cNvSpPr txBox="1"/>
          <p:nvPr/>
        </p:nvSpPr>
        <p:spPr>
          <a:xfrm>
            <a:off x="1788814" y="4011327"/>
            <a:ext cx="1074087" cy="36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532" tIns="38532" rIns="38532" bIns="38532" anchor="ctr"/>
          <a:lstStyle>
            <a:lvl1pPr defTabSz="834876">
              <a:defRPr sz="1800" b="1">
                <a:solidFill>
                  <a:schemeClr val="accent2">
                    <a:hueOff val="260013"/>
                    <a:satOff val="17755"/>
                    <a:lumOff val="-25437"/>
                  </a:schemeClr>
                </a:solidFill>
              </a:defRPr>
            </a:lvl1pPr>
          </a:lstStyle>
          <a:p>
            <a:r>
              <a:t>Weather</a:t>
            </a:r>
          </a:p>
        </p:txBody>
      </p:sp>
      <p:sp>
        <p:nvSpPr>
          <p:cNvPr id="26" name="Soil">
            <a:extLst>
              <a:ext uri="{FF2B5EF4-FFF2-40B4-BE49-F238E27FC236}">
                <a16:creationId xmlns:a16="http://schemas.microsoft.com/office/drawing/2014/main" id="{126D5E38-3A5A-0940-9BE5-6DBAD7E97E21}"/>
              </a:ext>
            </a:extLst>
          </p:cNvPr>
          <p:cNvSpPr txBox="1"/>
          <p:nvPr/>
        </p:nvSpPr>
        <p:spPr>
          <a:xfrm>
            <a:off x="2059830" y="4666836"/>
            <a:ext cx="532055" cy="36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532" tIns="38532" rIns="38532" bIns="38532" anchor="ctr"/>
          <a:lstStyle>
            <a:lvl1pPr defTabSz="834876">
              <a:defRPr sz="1800" b="1">
                <a:solidFill>
                  <a:schemeClr val="accent2">
                    <a:hueOff val="260013"/>
                    <a:satOff val="17755"/>
                    <a:lumOff val="-25437"/>
                  </a:schemeClr>
                </a:solidFill>
              </a:defRPr>
            </a:lvl1pPr>
          </a:lstStyle>
          <a:p>
            <a:r>
              <a:t>Soil</a:t>
            </a:r>
          </a:p>
        </p:txBody>
      </p:sp>
      <p:sp>
        <p:nvSpPr>
          <p:cNvPr id="27" name="Agricultural  practices">
            <a:extLst>
              <a:ext uri="{FF2B5EF4-FFF2-40B4-BE49-F238E27FC236}">
                <a16:creationId xmlns:a16="http://schemas.microsoft.com/office/drawing/2014/main" id="{417B2D63-B36E-9145-B6BB-C49A2DF19B63}"/>
              </a:ext>
            </a:extLst>
          </p:cNvPr>
          <p:cNvSpPr txBox="1"/>
          <p:nvPr/>
        </p:nvSpPr>
        <p:spPr>
          <a:xfrm>
            <a:off x="1555068" y="5346266"/>
            <a:ext cx="1541580" cy="66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532" tIns="38532" rIns="38532" bIns="38532" anchor="ctr"/>
          <a:lstStyle/>
          <a:p>
            <a:pPr defTabSz="834876">
              <a:defRPr sz="1800" b="1">
                <a:solidFill>
                  <a:schemeClr val="accent2">
                    <a:hueOff val="260013"/>
                    <a:satOff val="17755"/>
                    <a:lumOff val="-25437"/>
                  </a:schemeClr>
                </a:solidFill>
              </a:defRPr>
            </a:pPr>
            <a:r>
              <a:t>Agricultural </a:t>
            </a:r>
            <a:br>
              <a:rPr/>
            </a:br>
            <a:r>
              <a:t>practices</a:t>
            </a:r>
          </a:p>
        </p:txBody>
      </p:sp>
      <p:sp>
        <p:nvSpPr>
          <p:cNvPr id="28" name="Historical yields">
            <a:extLst>
              <a:ext uri="{FF2B5EF4-FFF2-40B4-BE49-F238E27FC236}">
                <a16:creationId xmlns:a16="http://schemas.microsoft.com/office/drawing/2014/main" id="{6DBA66E4-3BAC-AC44-A606-01B1BEA236ED}"/>
              </a:ext>
            </a:extLst>
          </p:cNvPr>
          <p:cNvSpPr txBox="1"/>
          <p:nvPr/>
        </p:nvSpPr>
        <p:spPr>
          <a:xfrm>
            <a:off x="1328408" y="7011762"/>
            <a:ext cx="1922801" cy="664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532" tIns="38532" rIns="38532" bIns="38532" anchor="ctr"/>
          <a:lstStyle>
            <a:lvl1pPr defTabSz="834876">
              <a:defRPr sz="1800" b="1">
                <a:solidFill>
                  <a:schemeClr val="accent2">
                    <a:hueOff val="260013"/>
                    <a:satOff val="17755"/>
                    <a:lumOff val="-25437"/>
                  </a:schemeClr>
                </a:solidFill>
              </a:defRPr>
            </a:lvl1pPr>
          </a:lstStyle>
          <a:p>
            <a:r>
              <a:t>Historical yields</a:t>
            </a:r>
          </a:p>
        </p:txBody>
      </p:sp>
      <p:sp>
        <p:nvSpPr>
          <p:cNvPr id="29" name="Genotypes">
            <a:extLst>
              <a:ext uri="{FF2B5EF4-FFF2-40B4-BE49-F238E27FC236}">
                <a16:creationId xmlns:a16="http://schemas.microsoft.com/office/drawing/2014/main" id="{DA77FECF-3FD3-CF42-878C-4769C437EE78}"/>
              </a:ext>
            </a:extLst>
          </p:cNvPr>
          <p:cNvSpPr txBox="1"/>
          <p:nvPr/>
        </p:nvSpPr>
        <p:spPr>
          <a:xfrm>
            <a:off x="1640362" y="8894004"/>
            <a:ext cx="1370992" cy="364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532" tIns="38532" rIns="38532" bIns="38532" anchor="ctr"/>
          <a:lstStyle>
            <a:lvl1pPr defTabSz="834876">
              <a:defRPr sz="1800" b="1">
                <a:solidFill>
                  <a:schemeClr val="accent2">
                    <a:hueOff val="260013"/>
                    <a:satOff val="17755"/>
                    <a:lumOff val="-25437"/>
                  </a:schemeClr>
                </a:solidFill>
              </a:defRPr>
            </a:lvl1pPr>
          </a:lstStyle>
          <a:p>
            <a:r>
              <a:t>Genotypes</a:t>
            </a:r>
          </a:p>
        </p:txBody>
      </p:sp>
      <p:grpSp>
        <p:nvGrpSpPr>
          <p:cNvPr id="30" name="Group">
            <a:extLst>
              <a:ext uri="{FF2B5EF4-FFF2-40B4-BE49-F238E27FC236}">
                <a16:creationId xmlns:a16="http://schemas.microsoft.com/office/drawing/2014/main" id="{AAC6D5E5-5BC9-0641-B62A-8A352B31A571}"/>
              </a:ext>
            </a:extLst>
          </p:cNvPr>
          <p:cNvGrpSpPr/>
          <p:nvPr/>
        </p:nvGrpSpPr>
        <p:grpSpPr>
          <a:xfrm>
            <a:off x="3700369" y="1285232"/>
            <a:ext cx="1176305" cy="895242"/>
            <a:chOff x="0" y="0"/>
            <a:chExt cx="1176304" cy="895240"/>
          </a:xfrm>
        </p:grpSpPr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853031B7-2DC2-FD49-9D39-56850A065036}"/>
                </a:ext>
              </a:extLst>
            </p:cNvPr>
            <p:cNvSpPr/>
            <p:nvPr/>
          </p:nvSpPr>
          <p:spPr>
            <a:xfrm>
              <a:off x="0" y="298587"/>
              <a:ext cx="1176305" cy="59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89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C33F3DE8-A306-F849-B11F-15438CE19273}"/>
                </a:ext>
              </a:extLst>
            </p:cNvPr>
            <p:cNvSpPr/>
            <p:nvPr/>
          </p:nvSpPr>
          <p:spPr>
            <a:xfrm>
              <a:off x="0" y="149293"/>
              <a:ext cx="1176305" cy="596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89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27B491C7-2992-6E4E-A4CB-31F09F5F910A}"/>
                </a:ext>
              </a:extLst>
            </p:cNvPr>
            <p:cNvSpPr/>
            <p:nvPr/>
          </p:nvSpPr>
          <p:spPr>
            <a:xfrm>
              <a:off x="0" y="0"/>
              <a:ext cx="1176305" cy="59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89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4" name="Tractor">
            <a:extLst>
              <a:ext uri="{FF2B5EF4-FFF2-40B4-BE49-F238E27FC236}">
                <a16:creationId xmlns:a16="http://schemas.microsoft.com/office/drawing/2014/main" id="{639557F3-6B6A-5845-B07E-394AEEAA4DD5}"/>
              </a:ext>
            </a:extLst>
          </p:cNvPr>
          <p:cNvSpPr/>
          <p:nvPr/>
        </p:nvSpPr>
        <p:spPr>
          <a:xfrm>
            <a:off x="3955014" y="5440899"/>
            <a:ext cx="667014" cy="474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5" y="0"/>
                </a:moveTo>
                <a:cubicBezTo>
                  <a:pt x="3144" y="0"/>
                  <a:pt x="3046" y="54"/>
                  <a:pt x="2973" y="152"/>
                </a:cubicBezTo>
                <a:lnTo>
                  <a:pt x="2110" y="1307"/>
                </a:lnTo>
                <a:cubicBezTo>
                  <a:pt x="2009" y="1402"/>
                  <a:pt x="2058" y="1624"/>
                  <a:pt x="2180" y="1624"/>
                </a:cubicBezTo>
                <a:lnTo>
                  <a:pt x="3093" y="1624"/>
                </a:lnTo>
                <a:cubicBezTo>
                  <a:pt x="3177" y="1624"/>
                  <a:pt x="3237" y="1737"/>
                  <a:pt x="3211" y="1849"/>
                </a:cubicBezTo>
                <a:lnTo>
                  <a:pt x="1657" y="8608"/>
                </a:lnTo>
                <a:cubicBezTo>
                  <a:pt x="2546" y="7724"/>
                  <a:pt x="3631" y="7202"/>
                  <a:pt x="4801" y="7202"/>
                </a:cubicBezTo>
                <a:cubicBezTo>
                  <a:pt x="7806" y="7202"/>
                  <a:pt x="10250" y="10637"/>
                  <a:pt x="10250" y="14858"/>
                </a:cubicBezTo>
                <a:cubicBezTo>
                  <a:pt x="10250" y="15112"/>
                  <a:pt x="10243" y="15363"/>
                  <a:pt x="10225" y="15611"/>
                </a:cubicBezTo>
                <a:lnTo>
                  <a:pt x="11334" y="15611"/>
                </a:lnTo>
                <a:cubicBezTo>
                  <a:pt x="11436" y="15611"/>
                  <a:pt x="11528" y="15695"/>
                  <a:pt x="11567" y="15826"/>
                </a:cubicBezTo>
                <a:lnTo>
                  <a:pt x="11774" y="16517"/>
                </a:lnTo>
                <a:cubicBezTo>
                  <a:pt x="11814" y="16649"/>
                  <a:pt x="11904" y="16733"/>
                  <a:pt x="12005" y="16733"/>
                </a:cubicBezTo>
                <a:lnTo>
                  <a:pt x="13961" y="16733"/>
                </a:lnTo>
                <a:cubicBezTo>
                  <a:pt x="13961" y="16723"/>
                  <a:pt x="13959" y="16716"/>
                  <a:pt x="13959" y="16707"/>
                </a:cubicBezTo>
                <a:cubicBezTo>
                  <a:pt x="13959" y="13505"/>
                  <a:pt x="15814" y="10902"/>
                  <a:pt x="18094" y="10902"/>
                </a:cubicBezTo>
                <a:cubicBezTo>
                  <a:pt x="19132" y="10902"/>
                  <a:pt x="20081" y="11443"/>
                  <a:pt x="20808" y="12334"/>
                </a:cubicBezTo>
                <a:lnTo>
                  <a:pt x="21551" y="10625"/>
                </a:lnTo>
                <a:cubicBezTo>
                  <a:pt x="21583" y="10552"/>
                  <a:pt x="21600" y="10471"/>
                  <a:pt x="21600" y="10386"/>
                </a:cubicBezTo>
                <a:lnTo>
                  <a:pt x="21600" y="8186"/>
                </a:lnTo>
                <a:cubicBezTo>
                  <a:pt x="21600" y="7957"/>
                  <a:pt x="21479" y="7762"/>
                  <a:pt x="21317" y="7730"/>
                </a:cubicBezTo>
                <a:lnTo>
                  <a:pt x="16755" y="6811"/>
                </a:lnTo>
                <a:lnTo>
                  <a:pt x="16755" y="4017"/>
                </a:lnTo>
                <a:cubicBezTo>
                  <a:pt x="16755" y="2920"/>
                  <a:pt x="16951" y="2193"/>
                  <a:pt x="17357" y="1768"/>
                </a:cubicBezTo>
                <a:lnTo>
                  <a:pt x="17357" y="410"/>
                </a:lnTo>
                <a:cubicBezTo>
                  <a:pt x="16679" y="790"/>
                  <a:pt x="15904" y="1725"/>
                  <a:pt x="15904" y="4017"/>
                </a:cubicBezTo>
                <a:lnTo>
                  <a:pt x="15904" y="6641"/>
                </a:lnTo>
                <a:lnTo>
                  <a:pt x="13192" y="6094"/>
                </a:lnTo>
                <a:cubicBezTo>
                  <a:pt x="12873" y="6029"/>
                  <a:pt x="12598" y="5746"/>
                  <a:pt x="12457" y="5338"/>
                </a:cubicBezTo>
                <a:lnTo>
                  <a:pt x="11257" y="1854"/>
                </a:lnTo>
                <a:cubicBezTo>
                  <a:pt x="11220" y="1747"/>
                  <a:pt x="11275" y="1624"/>
                  <a:pt x="11360" y="1624"/>
                </a:cubicBezTo>
                <a:lnTo>
                  <a:pt x="11879" y="1624"/>
                </a:lnTo>
                <a:cubicBezTo>
                  <a:pt x="11967" y="1624"/>
                  <a:pt x="12023" y="1487"/>
                  <a:pt x="11978" y="1380"/>
                </a:cubicBezTo>
                <a:lnTo>
                  <a:pt x="11602" y="161"/>
                </a:lnTo>
                <a:cubicBezTo>
                  <a:pt x="11560" y="61"/>
                  <a:pt x="11485" y="0"/>
                  <a:pt x="11402" y="0"/>
                </a:cubicBezTo>
                <a:lnTo>
                  <a:pt x="9160" y="0"/>
                </a:lnTo>
                <a:lnTo>
                  <a:pt x="7065" y="0"/>
                </a:lnTo>
                <a:lnTo>
                  <a:pt x="3245" y="0"/>
                </a:lnTo>
                <a:close/>
                <a:moveTo>
                  <a:pt x="4582" y="1624"/>
                </a:moveTo>
                <a:lnTo>
                  <a:pt x="5274" y="1624"/>
                </a:lnTo>
                <a:lnTo>
                  <a:pt x="6330" y="1624"/>
                </a:lnTo>
                <a:cubicBezTo>
                  <a:pt x="6445" y="1624"/>
                  <a:pt x="6539" y="1755"/>
                  <a:pt x="6539" y="1918"/>
                </a:cubicBezTo>
                <a:lnTo>
                  <a:pt x="6539" y="5552"/>
                </a:lnTo>
                <a:cubicBezTo>
                  <a:pt x="6539" y="5714"/>
                  <a:pt x="6445" y="5845"/>
                  <a:pt x="6330" y="5845"/>
                </a:cubicBezTo>
                <a:lnTo>
                  <a:pt x="4049" y="5845"/>
                </a:lnTo>
                <a:cubicBezTo>
                  <a:pt x="3827" y="5845"/>
                  <a:pt x="3664" y="5550"/>
                  <a:pt x="3720" y="5248"/>
                </a:cubicBezTo>
                <a:lnTo>
                  <a:pt x="4347" y="1877"/>
                </a:lnTo>
                <a:cubicBezTo>
                  <a:pt x="4375" y="1727"/>
                  <a:pt x="4471" y="1624"/>
                  <a:pt x="4582" y="1624"/>
                </a:cubicBezTo>
                <a:close/>
                <a:moveTo>
                  <a:pt x="7789" y="1624"/>
                </a:moveTo>
                <a:lnTo>
                  <a:pt x="9959" y="1624"/>
                </a:lnTo>
                <a:cubicBezTo>
                  <a:pt x="10068" y="1624"/>
                  <a:pt x="10164" y="1725"/>
                  <a:pt x="10193" y="1873"/>
                </a:cubicBezTo>
                <a:lnTo>
                  <a:pt x="10889" y="5412"/>
                </a:lnTo>
                <a:cubicBezTo>
                  <a:pt x="10932" y="5629"/>
                  <a:pt x="10815" y="5845"/>
                  <a:pt x="10655" y="5845"/>
                </a:cubicBezTo>
                <a:lnTo>
                  <a:pt x="7789" y="5845"/>
                </a:lnTo>
                <a:cubicBezTo>
                  <a:pt x="7674" y="5845"/>
                  <a:pt x="7580" y="5714"/>
                  <a:pt x="7580" y="5552"/>
                </a:cubicBezTo>
                <a:lnTo>
                  <a:pt x="7580" y="1918"/>
                </a:lnTo>
                <a:cubicBezTo>
                  <a:pt x="7580" y="1755"/>
                  <a:pt x="7674" y="1624"/>
                  <a:pt x="7789" y="1624"/>
                </a:cubicBezTo>
                <a:close/>
                <a:moveTo>
                  <a:pt x="4801" y="8115"/>
                </a:moveTo>
                <a:cubicBezTo>
                  <a:pt x="2150" y="8115"/>
                  <a:pt x="0" y="11134"/>
                  <a:pt x="0" y="14858"/>
                </a:cubicBezTo>
                <a:cubicBezTo>
                  <a:pt x="0" y="18581"/>
                  <a:pt x="2150" y="21600"/>
                  <a:pt x="4801" y="21600"/>
                </a:cubicBezTo>
                <a:cubicBezTo>
                  <a:pt x="7452" y="21600"/>
                  <a:pt x="9601" y="18581"/>
                  <a:pt x="9601" y="14858"/>
                </a:cubicBezTo>
                <a:cubicBezTo>
                  <a:pt x="9601" y="11134"/>
                  <a:pt x="7452" y="8115"/>
                  <a:pt x="4801" y="8115"/>
                </a:cubicBezTo>
                <a:close/>
                <a:moveTo>
                  <a:pt x="4801" y="11115"/>
                </a:moveTo>
                <a:cubicBezTo>
                  <a:pt x="6273" y="11115"/>
                  <a:pt x="7466" y="12791"/>
                  <a:pt x="7466" y="14858"/>
                </a:cubicBezTo>
                <a:cubicBezTo>
                  <a:pt x="7466" y="16925"/>
                  <a:pt x="6273" y="18601"/>
                  <a:pt x="4801" y="18601"/>
                </a:cubicBezTo>
                <a:cubicBezTo>
                  <a:pt x="3329" y="18601"/>
                  <a:pt x="2136" y="16925"/>
                  <a:pt x="2136" y="14858"/>
                </a:cubicBezTo>
                <a:cubicBezTo>
                  <a:pt x="2136" y="12791"/>
                  <a:pt x="3329" y="11115"/>
                  <a:pt x="4801" y="11115"/>
                </a:cubicBezTo>
                <a:close/>
                <a:moveTo>
                  <a:pt x="18094" y="11813"/>
                </a:moveTo>
                <a:cubicBezTo>
                  <a:pt x="16170" y="11813"/>
                  <a:pt x="14610" y="14004"/>
                  <a:pt x="14610" y="16707"/>
                </a:cubicBezTo>
                <a:cubicBezTo>
                  <a:pt x="14610" y="19409"/>
                  <a:pt x="16170" y="21600"/>
                  <a:pt x="18094" y="21600"/>
                </a:cubicBezTo>
                <a:cubicBezTo>
                  <a:pt x="20018" y="21600"/>
                  <a:pt x="21578" y="19409"/>
                  <a:pt x="21578" y="16707"/>
                </a:cubicBezTo>
                <a:cubicBezTo>
                  <a:pt x="21578" y="14004"/>
                  <a:pt x="20018" y="11813"/>
                  <a:pt x="18094" y="11813"/>
                </a:cubicBezTo>
                <a:close/>
                <a:moveTo>
                  <a:pt x="18094" y="14065"/>
                </a:moveTo>
                <a:cubicBezTo>
                  <a:pt x="19132" y="14065"/>
                  <a:pt x="19973" y="15248"/>
                  <a:pt x="19973" y="16707"/>
                </a:cubicBezTo>
                <a:cubicBezTo>
                  <a:pt x="19973" y="18165"/>
                  <a:pt x="19132" y="19346"/>
                  <a:pt x="18094" y="19346"/>
                </a:cubicBezTo>
                <a:cubicBezTo>
                  <a:pt x="17055" y="19346"/>
                  <a:pt x="16213" y="18165"/>
                  <a:pt x="16213" y="16707"/>
                </a:cubicBezTo>
                <a:cubicBezTo>
                  <a:pt x="16213" y="15248"/>
                  <a:pt x="17055" y="14065"/>
                  <a:pt x="18094" y="14065"/>
                </a:cubicBezTo>
                <a:close/>
              </a:path>
            </a:pathLst>
          </a:custGeom>
          <a:solidFill>
            <a:srgbClr val="00A89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3487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" name="DNA">
            <a:extLst>
              <a:ext uri="{FF2B5EF4-FFF2-40B4-BE49-F238E27FC236}">
                <a16:creationId xmlns:a16="http://schemas.microsoft.com/office/drawing/2014/main" id="{2BE8A3B2-CEF2-8249-A399-5BA6A0ACD1AF}"/>
              </a:ext>
            </a:extLst>
          </p:cNvPr>
          <p:cNvSpPr/>
          <p:nvPr/>
        </p:nvSpPr>
        <p:spPr>
          <a:xfrm rot="2700000">
            <a:off x="4182739" y="8786028"/>
            <a:ext cx="211564" cy="58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1446"/>
                  <a:pt x="2597" y="2786"/>
                  <a:pt x="6740" y="3591"/>
                </a:cubicBezTo>
                <a:cubicBezTo>
                  <a:pt x="2597" y="4395"/>
                  <a:pt x="0" y="5732"/>
                  <a:pt x="0" y="7189"/>
                </a:cubicBezTo>
                <a:cubicBezTo>
                  <a:pt x="0" y="8647"/>
                  <a:pt x="2599" y="9985"/>
                  <a:pt x="6750" y="10788"/>
                </a:cubicBezTo>
                <a:cubicBezTo>
                  <a:pt x="2599" y="11592"/>
                  <a:pt x="0" y="12931"/>
                  <a:pt x="0" y="14389"/>
                </a:cubicBezTo>
                <a:cubicBezTo>
                  <a:pt x="0" y="15850"/>
                  <a:pt x="2611" y="17189"/>
                  <a:pt x="6773" y="17992"/>
                </a:cubicBezTo>
                <a:cubicBezTo>
                  <a:pt x="2611" y="18800"/>
                  <a:pt x="0" y="20150"/>
                  <a:pt x="0" y="21600"/>
                </a:cubicBezTo>
                <a:lnTo>
                  <a:pt x="2993" y="21600"/>
                </a:lnTo>
                <a:cubicBezTo>
                  <a:pt x="2993" y="21321"/>
                  <a:pt x="3129" y="21049"/>
                  <a:pt x="3382" y="20790"/>
                </a:cubicBezTo>
                <a:lnTo>
                  <a:pt x="18214" y="20790"/>
                </a:lnTo>
                <a:cubicBezTo>
                  <a:pt x="18467" y="21049"/>
                  <a:pt x="18602" y="21321"/>
                  <a:pt x="18602" y="21600"/>
                </a:cubicBezTo>
                <a:lnTo>
                  <a:pt x="21600" y="21600"/>
                </a:lnTo>
                <a:cubicBezTo>
                  <a:pt x="21600" y="20150"/>
                  <a:pt x="18986" y="18801"/>
                  <a:pt x="14823" y="17994"/>
                </a:cubicBezTo>
                <a:cubicBezTo>
                  <a:pt x="18986" y="17191"/>
                  <a:pt x="21600" y="15850"/>
                  <a:pt x="21600" y="14389"/>
                </a:cubicBezTo>
                <a:cubicBezTo>
                  <a:pt x="21600" y="12931"/>
                  <a:pt x="18996" y="11592"/>
                  <a:pt x="14846" y="10788"/>
                </a:cubicBezTo>
                <a:cubicBezTo>
                  <a:pt x="18997" y="9985"/>
                  <a:pt x="21600" y="8647"/>
                  <a:pt x="21600" y="7189"/>
                </a:cubicBezTo>
                <a:cubicBezTo>
                  <a:pt x="21600" y="5732"/>
                  <a:pt x="19003" y="4395"/>
                  <a:pt x="14860" y="3591"/>
                </a:cubicBezTo>
                <a:cubicBezTo>
                  <a:pt x="19003" y="2786"/>
                  <a:pt x="21600" y="1446"/>
                  <a:pt x="21600" y="0"/>
                </a:cubicBezTo>
                <a:lnTo>
                  <a:pt x="18602" y="0"/>
                </a:lnTo>
                <a:cubicBezTo>
                  <a:pt x="18602" y="257"/>
                  <a:pt x="18479" y="510"/>
                  <a:pt x="18246" y="756"/>
                </a:cubicBezTo>
                <a:lnTo>
                  <a:pt x="3349" y="756"/>
                </a:lnTo>
                <a:cubicBezTo>
                  <a:pt x="3117" y="510"/>
                  <a:pt x="2993" y="257"/>
                  <a:pt x="2993" y="0"/>
                </a:cubicBezTo>
                <a:lnTo>
                  <a:pt x="0" y="0"/>
                </a:lnTo>
                <a:close/>
                <a:moveTo>
                  <a:pt x="4252" y="1404"/>
                </a:moveTo>
                <a:lnTo>
                  <a:pt x="17348" y="1404"/>
                </a:lnTo>
                <a:cubicBezTo>
                  <a:pt x="16021" y="2117"/>
                  <a:pt x="13716" y="2709"/>
                  <a:pt x="10807" y="3027"/>
                </a:cubicBezTo>
                <a:lnTo>
                  <a:pt x="10798" y="3026"/>
                </a:lnTo>
                <a:lnTo>
                  <a:pt x="10788" y="3027"/>
                </a:lnTo>
                <a:cubicBezTo>
                  <a:pt x="7879" y="2709"/>
                  <a:pt x="5579" y="2117"/>
                  <a:pt x="4252" y="1404"/>
                </a:cubicBezTo>
                <a:close/>
                <a:moveTo>
                  <a:pt x="10798" y="4161"/>
                </a:moveTo>
                <a:cubicBezTo>
                  <a:pt x="13712" y="4479"/>
                  <a:pt x="16020" y="5064"/>
                  <a:pt x="17348" y="5778"/>
                </a:cubicBezTo>
                <a:lnTo>
                  <a:pt x="4247" y="5778"/>
                </a:lnTo>
                <a:cubicBezTo>
                  <a:pt x="5576" y="5064"/>
                  <a:pt x="7883" y="4479"/>
                  <a:pt x="10798" y="4161"/>
                </a:cubicBezTo>
                <a:close/>
                <a:moveTo>
                  <a:pt x="3349" y="6426"/>
                </a:moveTo>
                <a:lnTo>
                  <a:pt x="18246" y="6426"/>
                </a:lnTo>
                <a:cubicBezTo>
                  <a:pt x="18479" y="6673"/>
                  <a:pt x="18602" y="6929"/>
                  <a:pt x="18602" y="7189"/>
                </a:cubicBezTo>
                <a:cubicBezTo>
                  <a:pt x="18602" y="7444"/>
                  <a:pt x="18484" y="7695"/>
                  <a:pt x="18260" y="7938"/>
                </a:cubicBezTo>
                <a:lnTo>
                  <a:pt x="3340" y="7938"/>
                </a:lnTo>
                <a:cubicBezTo>
                  <a:pt x="3116" y="7695"/>
                  <a:pt x="2993" y="7444"/>
                  <a:pt x="2993" y="7189"/>
                </a:cubicBezTo>
                <a:cubicBezTo>
                  <a:pt x="2993" y="6929"/>
                  <a:pt x="3117" y="6673"/>
                  <a:pt x="3349" y="6426"/>
                </a:cubicBezTo>
                <a:close/>
                <a:moveTo>
                  <a:pt x="4224" y="8586"/>
                </a:moveTo>
                <a:lnTo>
                  <a:pt x="17376" y="8586"/>
                </a:lnTo>
                <a:cubicBezTo>
                  <a:pt x="16052" y="9306"/>
                  <a:pt x="13731" y="9898"/>
                  <a:pt x="10798" y="10218"/>
                </a:cubicBezTo>
                <a:cubicBezTo>
                  <a:pt x="7864" y="9898"/>
                  <a:pt x="5548" y="9306"/>
                  <a:pt x="4224" y="8586"/>
                </a:cubicBezTo>
                <a:close/>
                <a:moveTo>
                  <a:pt x="10798" y="11360"/>
                </a:moveTo>
                <a:cubicBezTo>
                  <a:pt x="13688" y="11676"/>
                  <a:pt x="15982" y="12255"/>
                  <a:pt x="17316" y="12960"/>
                </a:cubicBezTo>
                <a:lnTo>
                  <a:pt x="4284" y="12960"/>
                </a:lnTo>
                <a:cubicBezTo>
                  <a:pt x="5618" y="12255"/>
                  <a:pt x="7908" y="11676"/>
                  <a:pt x="10798" y="11360"/>
                </a:cubicBezTo>
                <a:close/>
                <a:moveTo>
                  <a:pt x="3368" y="13608"/>
                </a:moveTo>
                <a:lnTo>
                  <a:pt x="18232" y="13608"/>
                </a:lnTo>
                <a:cubicBezTo>
                  <a:pt x="18476" y="13861"/>
                  <a:pt x="18602" y="14123"/>
                  <a:pt x="18602" y="14389"/>
                </a:cubicBezTo>
                <a:cubicBezTo>
                  <a:pt x="18602" y="14638"/>
                  <a:pt x="18492" y="14883"/>
                  <a:pt x="18278" y="15120"/>
                </a:cubicBezTo>
                <a:lnTo>
                  <a:pt x="3322" y="15120"/>
                </a:lnTo>
                <a:cubicBezTo>
                  <a:pt x="3108" y="14883"/>
                  <a:pt x="2993" y="14638"/>
                  <a:pt x="2993" y="14389"/>
                </a:cubicBezTo>
                <a:cubicBezTo>
                  <a:pt x="2993" y="14123"/>
                  <a:pt x="3124" y="13861"/>
                  <a:pt x="3368" y="13608"/>
                </a:cubicBezTo>
                <a:close/>
                <a:moveTo>
                  <a:pt x="4191" y="15768"/>
                </a:moveTo>
                <a:lnTo>
                  <a:pt x="17409" y="15768"/>
                </a:lnTo>
                <a:cubicBezTo>
                  <a:pt x="16090" y="16496"/>
                  <a:pt x="13756" y="17094"/>
                  <a:pt x="10798" y="17417"/>
                </a:cubicBezTo>
                <a:cubicBezTo>
                  <a:pt x="7840" y="17094"/>
                  <a:pt x="5510" y="16496"/>
                  <a:pt x="4191" y="15768"/>
                </a:cubicBezTo>
                <a:close/>
                <a:moveTo>
                  <a:pt x="10798" y="18571"/>
                </a:moveTo>
                <a:cubicBezTo>
                  <a:pt x="13669" y="18884"/>
                  <a:pt x="15951" y="19445"/>
                  <a:pt x="17288" y="20142"/>
                </a:cubicBezTo>
                <a:lnTo>
                  <a:pt x="4307" y="20142"/>
                </a:lnTo>
                <a:cubicBezTo>
                  <a:pt x="5645" y="19445"/>
                  <a:pt x="7926" y="18884"/>
                  <a:pt x="10798" y="18571"/>
                </a:cubicBezTo>
                <a:close/>
              </a:path>
            </a:pathLst>
          </a:custGeom>
          <a:solidFill>
            <a:srgbClr val="00A89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3487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6" name="Group">
            <a:extLst>
              <a:ext uri="{FF2B5EF4-FFF2-40B4-BE49-F238E27FC236}">
                <a16:creationId xmlns:a16="http://schemas.microsoft.com/office/drawing/2014/main" id="{94C25303-FCCE-024B-A257-A1A18A318EF1}"/>
              </a:ext>
            </a:extLst>
          </p:cNvPr>
          <p:cNvGrpSpPr/>
          <p:nvPr/>
        </p:nvGrpSpPr>
        <p:grpSpPr>
          <a:xfrm>
            <a:off x="3940277" y="3911104"/>
            <a:ext cx="696489" cy="564495"/>
            <a:chOff x="0" y="0"/>
            <a:chExt cx="696488" cy="564493"/>
          </a:xfrm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9402AE90-D994-CE4B-8816-502E6BF7C38E}"/>
                </a:ext>
              </a:extLst>
            </p:cNvPr>
            <p:cNvSpPr/>
            <p:nvPr/>
          </p:nvSpPr>
          <p:spPr>
            <a:xfrm>
              <a:off x="0" y="0"/>
              <a:ext cx="527382" cy="525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" y="0"/>
                  </a:moveTo>
                  <a:cubicBezTo>
                    <a:pt x="89" y="0"/>
                    <a:pt x="0" y="89"/>
                    <a:pt x="0" y="196"/>
                  </a:cubicBezTo>
                  <a:lnTo>
                    <a:pt x="0" y="21404"/>
                  </a:lnTo>
                  <a:cubicBezTo>
                    <a:pt x="0" y="21511"/>
                    <a:pt x="89" y="21600"/>
                    <a:pt x="196" y="21600"/>
                  </a:cubicBezTo>
                  <a:lnTo>
                    <a:pt x="21404" y="21600"/>
                  </a:lnTo>
                  <a:cubicBezTo>
                    <a:pt x="21511" y="21600"/>
                    <a:pt x="21600" y="21511"/>
                    <a:pt x="21600" y="21404"/>
                  </a:cubicBezTo>
                  <a:lnTo>
                    <a:pt x="21600" y="20821"/>
                  </a:lnTo>
                  <a:cubicBezTo>
                    <a:pt x="21600" y="20714"/>
                    <a:pt x="21511" y="20631"/>
                    <a:pt x="21404" y="20631"/>
                  </a:cubicBezTo>
                  <a:lnTo>
                    <a:pt x="1162" y="20631"/>
                  </a:lnTo>
                  <a:cubicBezTo>
                    <a:pt x="1055" y="20631"/>
                    <a:pt x="973" y="20542"/>
                    <a:pt x="973" y="20435"/>
                  </a:cubicBezTo>
                  <a:lnTo>
                    <a:pt x="973" y="196"/>
                  </a:lnTo>
                  <a:cubicBezTo>
                    <a:pt x="973" y="89"/>
                    <a:pt x="883" y="0"/>
                    <a:pt x="777" y="0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00A8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0B490263-108D-1340-902E-21331F788575}"/>
                </a:ext>
              </a:extLst>
            </p:cNvPr>
            <p:cNvSpPr/>
            <p:nvPr/>
          </p:nvSpPr>
          <p:spPr>
            <a:xfrm>
              <a:off x="670" y="112218"/>
              <a:ext cx="460408" cy="301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72" y="0"/>
                  </a:moveTo>
                  <a:cubicBezTo>
                    <a:pt x="2826" y="0"/>
                    <a:pt x="2723" y="1098"/>
                    <a:pt x="2637" y="2652"/>
                  </a:cubicBezTo>
                  <a:cubicBezTo>
                    <a:pt x="2565" y="3947"/>
                    <a:pt x="2523" y="5718"/>
                    <a:pt x="2478" y="7592"/>
                  </a:cubicBezTo>
                  <a:cubicBezTo>
                    <a:pt x="2451" y="8752"/>
                    <a:pt x="2422" y="9948"/>
                    <a:pt x="2385" y="11114"/>
                  </a:cubicBezTo>
                  <a:lnTo>
                    <a:pt x="0" y="11114"/>
                  </a:lnTo>
                  <a:lnTo>
                    <a:pt x="0" y="12335"/>
                  </a:lnTo>
                  <a:lnTo>
                    <a:pt x="3148" y="12335"/>
                  </a:lnTo>
                  <a:lnTo>
                    <a:pt x="3170" y="11752"/>
                  </a:lnTo>
                  <a:cubicBezTo>
                    <a:pt x="3217" y="10394"/>
                    <a:pt x="3246" y="8995"/>
                    <a:pt x="3278" y="7636"/>
                  </a:cubicBezTo>
                  <a:cubicBezTo>
                    <a:pt x="3310" y="6290"/>
                    <a:pt x="3350" y="4784"/>
                    <a:pt x="3401" y="3543"/>
                  </a:cubicBezTo>
                  <a:cubicBezTo>
                    <a:pt x="3415" y="3810"/>
                    <a:pt x="3430" y="4097"/>
                    <a:pt x="3444" y="4423"/>
                  </a:cubicBezTo>
                  <a:cubicBezTo>
                    <a:pt x="3521" y="6250"/>
                    <a:pt x="3565" y="8540"/>
                    <a:pt x="3610" y="10750"/>
                  </a:cubicBezTo>
                  <a:cubicBezTo>
                    <a:pt x="3619" y="11225"/>
                    <a:pt x="3629" y="11696"/>
                    <a:pt x="3638" y="12159"/>
                  </a:cubicBezTo>
                  <a:lnTo>
                    <a:pt x="3646" y="12511"/>
                  </a:lnTo>
                  <a:cubicBezTo>
                    <a:pt x="3692" y="14740"/>
                    <a:pt x="3738" y="16850"/>
                    <a:pt x="3833" y="18442"/>
                  </a:cubicBezTo>
                  <a:cubicBezTo>
                    <a:pt x="3936" y="20169"/>
                    <a:pt x="4070" y="21600"/>
                    <a:pt x="4712" y="21600"/>
                  </a:cubicBezTo>
                  <a:cubicBezTo>
                    <a:pt x="5289" y="21600"/>
                    <a:pt x="5423" y="20400"/>
                    <a:pt x="5526" y="18948"/>
                  </a:cubicBezTo>
                  <a:cubicBezTo>
                    <a:pt x="5616" y="17684"/>
                    <a:pt x="5671" y="16060"/>
                    <a:pt x="5721" y="14492"/>
                  </a:cubicBezTo>
                  <a:cubicBezTo>
                    <a:pt x="5747" y="13660"/>
                    <a:pt x="5770" y="12876"/>
                    <a:pt x="5800" y="12181"/>
                  </a:cubicBezTo>
                  <a:cubicBezTo>
                    <a:pt x="5814" y="11837"/>
                    <a:pt x="5829" y="11491"/>
                    <a:pt x="5843" y="11147"/>
                  </a:cubicBezTo>
                  <a:cubicBezTo>
                    <a:pt x="5891" y="9962"/>
                    <a:pt x="5952" y="8407"/>
                    <a:pt x="6038" y="7262"/>
                  </a:cubicBezTo>
                  <a:cubicBezTo>
                    <a:pt x="6099" y="8113"/>
                    <a:pt x="6144" y="9172"/>
                    <a:pt x="6182" y="10057"/>
                  </a:cubicBezTo>
                  <a:cubicBezTo>
                    <a:pt x="6212" y="10755"/>
                    <a:pt x="6245" y="11483"/>
                    <a:pt x="6283" y="12192"/>
                  </a:cubicBezTo>
                  <a:cubicBezTo>
                    <a:pt x="6341" y="13287"/>
                    <a:pt x="6419" y="14682"/>
                    <a:pt x="6535" y="15746"/>
                  </a:cubicBezTo>
                  <a:cubicBezTo>
                    <a:pt x="6653" y="16836"/>
                    <a:pt x="6815" y="17892"/>
                    <a:pt x="7342" y="17892"/>
                  </a:cubicBezTo>
                  <a:cubicBezTo>
                    <a:pt x="7895" y="17892"/>
                    <a:pt x="8019" y="16734"/>
                    <a:pt x="8098" y="15966"/>
                  </a:cubicBezTo>
                  <a:cubicBezTo>
                    <a:pt x="8186" y="15116"/>
                    <a:pt x="8243" y="14048"/>
                    <a:pt x="8300" y="13017"/>
                  </a:cubicBezTo>
                  <a:cubicBezTo>
                    <a:pt x="8316" y="12733"/>
                    <a:pt x="8328" y="12455"/>
                    <a:pt x="8343" y="12192"/>
                  </a:cubicBezTo>
                  <a:cubicBezTo>
                    <a:pt x="8434" y="10654"/>
                    <a:pt x="8533" y="9590"/>
                    <a:pt x="8639" y="9012"/>
                  </a:cubicBezTo>
                  <a:cubicBezTo>
                    <a:pt x="8779" y="9843"/>
                    <a:pt x="8878" y="11431"/>
                    <a:pt x="8927" y="12203"/>
                  </a:cubicBezTo>
                  <a:cubicBezTo>
                    <a:pt x="8991" y="13214"/>
                    <a:pt x="9071" y="14005"/>
                    <a:pt x="9165" y="14558"/>
                  </a:cubicBezTo>
                  <a:cubicBezTo>
                    <a:pt x="9230" y="14945"/>
                    <a:pt x="9383" y="15845"/>
                    <a:pt x="9871" y="15845"/>
                  </a:cubicBezTo>
                  <a:cubicBezTo>
                    <a:pt x="10276" y="15845"/>
                    <a:pt x="10478" y="15176"/>
                    <a:pt x="10620" y="14514"/>
                  </a:cubicBezTo>
                  <a:cubicBezTo>
                    <a:pt x="10746" y="13921"/>
                    <a:pt x="10863" y="13112"/>
                    <a:pt x="10951" y="12236"/>
                  </a:cubicBezTo>
                  <a:cubicBezTo>
                    <a:pt x="11041" y="11343"/>
                    <a:pt x="11181" y="10760"/>
                    <a:pt x="11283" y="10475"/>
                  </a:cubicBezTo>
                  <a:cubicBezTo>
                    <a:pt x="11371" y="10773"/>
                    <a:pt x="11481" y="11376"/>
                    <a:pt x="11607" y="12269"/>
                  </a:cubicBezTo>
                  <a:cubicBezTo>
                    <a:pt x="11835" y="13885"/>
                    <a:pt x="12133" y="14602"/>
                    <a:pt x="12572" y="14602"/>
                  </a:cubicBezTo>
                  <a:cubicBezTo>
                    <a:pt x="13042" y="14602"/>
                    <a:pt x="13403" y="13824"/>
                    <a:pt x="13639" y="12280"/>
                  </a:cubicBezTo>
                  <a:cubicBezTo>
                    <a:pt x="13708" y="11827"/>
                    <a:pt x="13798" y="11516"/>
                    <a:pt x="13869" y="11334"/>
                  </a:cubicBezTo>
                  <a:cubicBezTo>
                    <a:pt x="13932" y="11501"/>
                    <a:pt x="14000" y="11733"/>
                    <a:pt x="14049" y="11895"/>
                  </a:cubicBezTo>
                  <a:cubicBezTo>
                    <a:pt x="14103" y="12071"/>
                    <a:pt x="14162" y="12249"/>
                    <a:pt x="14222" y="12423"/>
                  </a:cubicBezTo>
                  <a:cubicBezTo>
                    <a:pt x="14492" y="13209"/>
                    <a:pt x="14700" y="13831"/>
                    <a:pt x="15209" y="13831"/>
                  </a:cubicBezTo>
                  <a:cubicBezTo>
                    <a:pt x="15698" y="13831"/>
                    <a:pt x="15938" y="13175"/>
                    <a:pt x="16110" y="12698"/>
                  </a:cubicBezTo>
                  <a:cubicBezTo>
                    <a:pt x="16140" y="12615"/>
                    <a:pt x="16172" y="12527"/>
                    <a:pt x="16204" y="12445"/>
                  </a:cubicBezTo>
                  <a:cubicBezTo>
                    <a:pt x="16231" y="12373"/>
                    <a:pt x="16251" y="12312"/>
                    <a:pt x="16276" y="12247"/>
                  </a:cubicBezTo>
                  <a:cubicBezTo>
                    <a:pt x="16350" y="12052"/>
                    <a:pt x="16434" y="11829"/>
                    <a:pt x="16485" y="11741"/>
                  </a:cubicBezTo>
                  <a:cubicBezTo>
                    <a:pt x="16564" y="11822"/>
                    <a:pt x="16702" y="12132"/>
                    <a:pt x="16787" y="12324"/>
                  </a:cubicBezTo>
                  <a:lnTo>
                    <a:pt x="16838" y="12434"/>
                  </a:lnTo>
                  <a:cubicBezTo>
                    <a:pt x="16861" y="12487"/>
                    <a:pt x="16886" y="12545"/>
                    <a:pt x="16910" y="12599"/>
                  </a:cubicBezTo>
                  <a:cubicBezTo>
                    <a:pt x="17117" y="13075"/>
                    <a:pt x="17376" y="13666"/>
                    <a:pt x="17825" y="13666"/>
                  </a:cubicBezTo>
                  <a:cubicBezTo>
                    <a:pt x="18287" y="13666"/>
                    <a:pt x="18520" y="13144"/>
                    <a:pt x="18689" y="12764"/>
                  </a:cubicBezTo>
                  <a:cubicBezTo>
                    <a:pt x="18729" y="12675"/>
                    <a:pt x="18766" y="12588"/>
                    <a:pt x="18805" y="12511"/>
                  </a:cubicBezTo>
                  <a:cubicBezTo>
                    <a:pt x="18919" y="12286"/>
                    <a:pt x="19006" y="12171"/>
                    <a:pt x="19057" y="12115"/>
                  </a:cubicBezTo>
                  <a:cubicBezTo>
                    <a:pt x="19115" y="12158"/>
                    <a:pt x="19240" y="12265"/>
                    <a:pt x="19475" y="12588"/>
                  </a:cubicBezTo>
                  <a:cubicBezTo>
                    <a:pt x="19793" y="13027"/>
                    <a:pt x="20179" y="13083"/>
                    <a:pt x="20440" y="13083"/>
                  </a:cubicBezTo>
                  <a:cubicBezTo>
                    <a:pt x="20633" y="13083"/>
                    <a:pt x="20887" y="12957"/>
                    <a:pt x="21254" y="12764"/>
                  </a:cubicBezTo>
                  <a:cubicBezTo>
                    <a:pt x="21387" y="12694"/>
                    <a:pt x="21531" y="12624"/>
                    <a:pt x="21600" y="12599"/>
                  </a:cubicBezTo>
                  <a:lnTo>
                    <a:pt x="21413" y="11400"/>
                  </a:lnTo>
                  <a:cubicBezTo>
                    <a:pt x="21303" y="11439"/>
                    <a:pt x="21161" y="11510"/>
                    <a:pt x="20995" y="11598"/>
                  </a:cubicBezTo>
                  <a:cubicBezTo>
                    <a:pt x="20832" y="11683"/>
                    <a:pt x="20527" y="11844"/>
                    <a:pt x="20440" y="11851"/>
                  </a:cubicBezTo>
                  <a:cubicBezTo>
                    <a:pt x="20228" y="11851"/>
                    <a:pt x="20104" y="11809"/>
                    <a:pt x="20015" y="11686"/>
                  </a:cubicBezTo>
                  <a:cubicBezTo>
                    <a:pt x="19592" y="11102"/>
                    <a:pt x="19309" y="10861"/>
                    <a:pt x="19035" y="10861"/>
                  </a:cubicBezTo>
                  <a:cubicBezTo>
                    <a:pt x="18695" y="10861"/>
                    <a:pt x="18379" y="11352"/>
                    <a:pt x="18171" y="11763"/>
                  </a:cubicBezTo>
                  <a:cubicBezTo>
                    <a:pt x="18116" y="11870"/>
                    <a:pt x="18062" y="11975"/>
                    <a:pt x="18019" y="12071"/>
                  </a:cubicBezTo>
                  <a:cubicBezTo>
                    <a:pt x="17969" y="12183"/>
                    <a:pt x="17883" y="12393"/>
                    <a:pt x="17839" y="12434"/>
                  </a:cubicBezTo>
                  <a:cubicBezTo>
                    <a:pt x="17771" y="12357"/>
                    <a:pt x="17652" y="12083"/>
                    <a:pt x="17580" y="11917"/>
                  </a:cubicBezTo>
                  <a:cubicBezTo>
                    <a:pt x="17554" y="11858"/>
                    <a:pt x="17526" y="11798"/>
                    <a:pt x="17500" y="11741"/>
                  </a:cubicBezTo>
                  <a:lnTo>
                    <a:pt x="17457" y="11642"/>
                  </a:lnTo>
                  <a:cubicBezTo>
                    <a:pt x="17232" y="11135"/>
                    <a:pt x="16951" y="10497"/>
                    <a:pt x="16477" y="10497"/>
                  </a:cubicBezTo>
                  <a:cubicBezTo>
                    <a:pt x="16012" y="10497"/>
                    <a:pt x="15814" y="11027"/>
                    <a:pt x="15584" y="11631"/>
                  </a:cubicBezTo>
                  <a:cubicBezTo>
                    <a:pt x="15560" y="11694"/>
                    <a:pt x="15532" y="11759"/>
                    <a:pt x="15505" y="11829"/>
                  </a:cubicBezTo>
                  <a:cubicBezTo>
                    <a:pt x="15469" y="11922"/>
                    <a:pt x="15437" y="12011"/>
                    <a:pt x="15404" y="12104"/>
                  </a:cubicBezTo>
                  <a:cubicBezTo>
                    <a:pt x="15351" y="12251"/>
                    <a:pt x="15266" y="12484"/>
                    <a:pt x="15209" y="12577"/>
                  </a:cubicBezTo>
                  <a:cubicBezTo>
                    <a:pt x="15137" y="12453"/>
                    <a:pt x="15013" y="12096"/>
                    <a:pt x="14928" y="11851"/>
                  </a:cubicBezTo>
                  <a:cubicBezTo>
                    <a:pt x="14878" y="11704"/>
                    <a:pt x="14833" y="11540"/>
                    <a:pt x="14784" y="11378"/>
                  </a:cubicBezTo>
                  <a:cubicBezTo>
                    <a:pt x="14572" y="10677"/>
                    <a:pt x="14348" y="9947"/>
                    <a:pt x="13876" y="9947"/>
                  </a:cubicBezTo>
                  <a:cubicBezTo>
                    <a:pt x="13662" y="9947"/>
                    <a:pt x="13136" y="10145"/>
                    <a:pt x="12853" y="11994"/>
                  </a:cubicBezTo>
                  <a:cubicBezTo>
                    <a:pt x="12770" y="12540"/>
                    <a:pt x="12681" y="12906"/>
                    <a:pt x="12608" y="13127"/>
                  </a:cubicBezTo>
                  <a:cubicBezTo>
                    <a:pt x="12547" y="12900"/>
                    <a:pt x="12467" y="12536"/>
                    <a:pt x="12392" y="12005"/>
                  </a:cubicBezTo>
                  <a:cubicBezTo>
                    <a:pt x="12180" y="10505"/>
                    <a:pt x="11978" y="9089"/>
                    <a:pt x="11276" y="9089"/>
                  </a:cubicBezTo>
                  <a:cubicBezTo>
                    <a:pt x="10968" y="9089"/>
                    <a:pt x="10418" y="9479"/>
                    <a:pt x="10159" y="12049"/>
                  </a:cubicBezTo>
                  <a:cubicBezTo>
                    <a:pt x="10076" y="12867"/>
                    <a:pt x="9984" y="13482"/>
                    <a:pt x="9899" y="13920"/>
                  </a:cubicBezTo>
                  <a:cubicBezTo>
                    <a:pt x="9846" y="13521"/>
                    <a:pt x="9788" y="12939"/>
                    <a:pt x="9734" y="12082"/>
                  </a:cubicBezTo>
                  <a:cubicBezTo>
                    <a:pt x="9550" y="9167"/>
                    <a:pt x="9398" y="7372"/>
                    <a:pt x="8660" y="7372"/>
                  </a:cubicBezTo>
                  <a:cubicBezTo>
                    <a:pt x="7881" y="7372"/>
                    <a:pt x="7711" y="9240"/>
                    <a:pt x="7543" y="12082"/>
                  </a:cubicBezTo>
                  <a:cubicBezTo>
                    <a:pt x="7528" y="12348"/>
                    <a:pt x="7516" y="12631"/>
                    <a:pt x="7500" y="12918"/>
                  </a:cubicBezTo>
                  <a:cubicBezTo>
                    <a:pt x="7461" y="13618"/>
                    <a:pt x="7402" y="14665"/>
                    <a:pt x="7327" y="15504"/>
                  </a:cubicBezTo>
                  <a:cubicBezTo>
                    <a:pt x="7253" y="14787"/>
                    <a:pt x="7169" y="13707"/>
                    <a:pt x="7082" y="12093"/>
                  </a:cubicBezTo>
                  <a:cubicBezTo>
                    <a:pt x="7045" y="11394"/>
                    <a:pt x="7018" y="10673"/>
                    <a:pt x="6989" y="9980"/>
                  </a:cubicBezTo>
                  <a:cubicBezTo>
                    <a:pt x="6934" y="8709"/>
                    <a:pt x="6879" y="7505"/>
                    <a:pt x="6794" y="6613"/>
                  </a:cubicBezTo>
                  <a:cubicBezTo>
                    <a:pt x="6729" y="5933"/>
                    <a:pt x="6607" y="4666"/>
                    <a:pt x="6016" y="4666"/>
                  </a:cubicBezTo>
                  <a:cubicBezTo>
                    <a:pt x="5476" y="4666"/>
                    <a:pt x="5348" y="5722"/>
                    <a:pt x="5245" y="6998"/>
                  </a:cubicBezTo>
                  <a:cubicBezTo>
                    <a:pt x="5157" y="8100"/>
                    <a:pt x="5098" y="9546"/>
                    <a:pt x="5036" y="11070"/>
                  </a:cubicBezTo>
                  <a:cubicBezTo>
                    <a:pt x="5022" y="11413"/>
                    <a:pt x="5007" y="11761"/>
                    <a:pt x="4993" y="12104"/>
                  </a:cubicBezTo>
                  <a:cubicBezTo>
                    <a:pt x="4963" y="12809"/>
                    <a:pt x="4940" y="13589"/>
                    <a:pt x="4914" y="14426"/>
                  </a:cubicBezTo>
                  <a:cubicBezTo>
                    <a:pt x="4869" y="15830"/>
                    <a:pt x="4806" y="17875"/>
                    <a:pt x="4698" y="19212"/>
                  </a:cubicBezTo>
                  <a:cubicBezTo>
                    <a:pt x="4666" y="18854"/>
                    <a:pt x="4633" y="18400"/>
                    <a:pt x="4604" y="17815"/>
                  </a:cubicBezTo>
                  <a:cubicBezTo>
                    <a:pt x="4530" y="16323"/>
                    <a:pt x="4494" y="14456"/>
                    <a:pt x="4453" y="12478"/>
                  </a:cubicBezTo>
                  <a:lnTo>
                    <a:pt x="4445" y="12115"/>
                  </a:lnTo>
                  <a:cubicBezTo>
                    <a:pt x="4436" y="11652"/>
                    <a:pt x="4426" y="11180"/>
                    <a:pt x="4417" y="10706"/>
                  </a:cubicBezTo>
                  <a:cubicBezTo>
                    <a:pt x="4367" y="8254"/>
                    <a:pt x="4316" y="5716"/>
                    <a:pt x="4222" y="3785"/>
                  </a:cubicBezTo>
                  <a:cubicBezTo>
                    <a:pt x="4170" y="2724"/>
                    <a:pt x="4107" y="1943"/>
                    <a:pt x="4035" y="1386"/>
                  </a:cubicBezTo>
                  <a:cubicBezTo>
                    <a:pt x="3976" y="936"/>
                    <a:pt x="3859" y="0"/>
                    <a:pt x="3372" y="0"/>
                  </a:cubicBezTo>
                  <a:close/>
                </a:path>
              </a:pathLst>
            </a:custGeom>
            <a:solidFill>
              <a:srgbClr val="00A8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93D49852-B80F-9D4F-8DE8-C8A3F7024AF0}"/>
                </a:ext>
              </a:extLst>
            </p:cNvPr>
            <p:cNvSpPr/>
            <p:nvPr/>
          </p:nvSpPr>
          <p:spPr>
            <a:xfrm>
              <a:off x="57742" y="112218"/>
              <a:ext cx="460407" cy="301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72" y="0"/>
                  </a:moveTo>
                  <a:cubicBezTo>
                    <a:pt x="2826" y="0"/>
                    <a:pt x="2723" y="1098"/>
                    <a:pt x="2637" y="2652"/>
                  </a:cubicBezTo>
                  <a:cubicBezTo>
                    <a:pt x="2565" y="3947"/>
                    <a:pt x="2523" y="5718"/>
                    <a:pt x="2478" y="7592"/>
                  </a:cubicBezTo>
                  <a:cubicBezTo>
                    <a:pt x="2451" y="8752"/>
                    <a:pt x="2422" y="9948"/>
                    <a:pt x="2385" y="11114"/>
                  </a:cubicBezTo>
                  <a:lnTo>
                    <a:pt x="0" y="11114"/>
                  </a:lnTo>
                  <a:lnTo>
                    <a:pt x="0" y="12335"/>
                  </a:lnTo>
                  <a:lnTo>
                    <a:pt x="3148" y="12335"/>
                  </a:lnTo>
                  <a:lnTo>
                    <a:pt x="3170" y="11752"/>
                  </a:lnTo>
                  <a:cubicBezTo>
                    <a:pt x="3217" y="10394"/>
                    <a:pt x="3246" y="8995"/>
                    <a:pt x="3278" y="7636"/>
                  </a:cubicBezTo>
                  <a:cubicBezTo>
                    <a:pt x="3310" y="6290"/>
                    <a:pt x="3350" y="4784"/>
                    <a:pt x="3401" y="3543"/>
                  </a:cubicBezTo>
                  <a:cubicBezTo>
                    <a:pt x="3415" y="3810"/>
                    <a:pt x="3430" y="4097"/>
                    <a:pt x="3444" y="4423"/>
                  </a:cubicBezTo>
                  <a:cubicBezTo>
                    <a:pt x="3521" y="6250"/>
                    <a:pt x="3565" y="8540"/>
                    <a:pt x="3610" y="10750"/>
                  </a:cubicBezTo>
                  <a:cubicBezTo>
                    <a:pt x="3619" y="11225"/>
                    <a:pt x="3629" y="11696"/>
                    <a:pt x="3638" y="12159"/>
                  </a:cubicBezTo>
                  <a:lnTo>
                    <a:pt x="3646" y="12511"/>
                  </a:lnTo>
                  <a:cubicBezTo>
                    <a:pt x="3692" y="14740"/>
                    <a:pt x="3738" y="16850"/>
                    <a:pt x="3833" y="18442"/>
                  </a:cubicBezTo>
                  <a:cubicBezTo>
                    <a:pt x="3936" y="20169"/>
                    <a:pt x="4070" y="21600"/>
                    <a:pt x="4712" y="21600"/>
                  </a:cubicBezTo>
                  <a:cubicBezTo>
                    <a:pt x="5289" y="21600"/>
                    <a:pt x="5423" y="20400"/>
                    <a:pt x="5526" y="18948"/>
                  </a:cubicBezTo>
                  <a:cubicBezTo>
                    <a:pt x="5616" y="17684"/>
                    <a:pt x="5671" y="16060"/>
                    <a:pt x="5721" y="14492"/>
                  </a:cubicBezTo>
                  <a:cubicBezTo>
                    <a:pt x="5747" y="13660"/>
                    <a:pt x="5770" y="12876"/>
                    <a:pt x="5800" y="12181"/>
                  </a:cubicBezTo>
                  <a:cubicBezTo>
                    <a:pt x="5814" y="11837"/>
                    <a:pt x="5829" y="11491"/>
                    <a:pt x="5843" y="11147"/>
                  </a:cubicBezTo>
                  <a:cubicBezTo>
                    <a:pt x="5891" y="9962"/>
                    <a:pt x="5952" y="8407"/>
                    <a:pt x="6038" y="7262"/>
                  </a:cubicBezTo>
                  <a:cubicBezTo>
                    <a:pt x="6099" y="8113"/>
                    <a:pt x="6144" y="9172"/>
                    <a:pt x="6182" y="10057"/>
                  </a:cubicBezTo>
                  <a:cubicBezTo>
                    <a:pt x="6212" y="10755"/>
                    <a:pt x="6245" y="11483"/>
                    <a:pt x="6283" y="12192"/>
                  </a:cubicBezTo>
                  <a:cubicBezTo>
                    <a:pt x="6341" y="13287"/>
                    <a:pt x="6419" y="14682"/>
                    <a:pt x="6535" y="15746"/>
                  </a:cubicBezTo>
                  <a:cubicBezTo>
                    <a:pt x="6653" y="16836"/>
                    <a:pt x="6815" y="17892"/>
                    <a:pt x="7342" y="17892"/>
                  </a:cubicBezTo>
                  <a:cubicBezTo>
                    <a:pt x="7895" y="17892"/>
                    <a:pt x="8019" y="16734"/>
                    <a:pt x="8098" y="15966"/>
                  </a:cubicBezTo>
                  <a:cubicBezTo>
                    <a:pt x="8186" y="15116"/>
                    <a:pt x="8243" y="14048"/>
                    <a:pt x="8300" y="13017"/>
                  </a:cubicBezTo>
                  <a:cubicBezTo>
                    <a:pt x="8316" y="12733"/>
                    <a:pt x="8328" y="12455"/>
                    <a:pt x="8343" y="12192"/>
                  </a:cubicBezTo>
                  <a:cubicBezTo>
                    <a:pt x="8434" y="10654"/>
                    <a:pt x="8533" y="9590"/>
                    <a:pt x="8639" y="9012"/>
                  </a:cubicBezTo>
                  <a:cubicBezTo>
                    <a:pt x="8779" y="9843"/>
                    <a:pt x="8878" y="11431"/>
                    <a:pt x="8927" y="12203"/>
                  </a:cubicBezTo>
                  <a:cubicBezTo>
                    <a:pt x="8991" y="13214"/>
                    <a:pt x="9071" y="14005"/>
                    <a:pt x="9165" y="14558"/>
                  </a:cubicBezTo>
                  <a:cubicBezTo>
                    <a:pt x="9230" y="14945"/>
                    <a:pt x="9383" y="15845"/>
                    <a:pt x="9871" y="15845"/>
                  </a:cubicBezTo>
                  <a:cubicBezTo>
                    <a:pt x="10276" y="15845"/>
                    <a:pt x="10478" y="15176"/>
                    <a:pt x="10620" y="14514"/>
                  </a:cubicBezTo>
                  <a:cubicBezTo>
                    <a:pt x="10746" y="13921"/>
                    <a:pt x="10863" y="13112"/>
                    <a:pt x="10951" y="12236"/>
                  </a:cubicBezTo>
                  <a:cubicBezTo>
                    <a:pt x="11041" y="11343"/>
                    <a:pt x="11181" y="10760"/>
                    <a:pt x="11283" y="10475"/>
                  </a:cubicBezTo>
                  <a:cubicBezTo>
                    <a:pt x="11371" y="10773"/>
                    <a:pt x="11481" y="11376"/>
                    <a:pt x="11607" y="12269"/>
                  </a:cubicBezTo>
                  <a:cubicBezTo>
                    <a:pt x="11835" y="13885"/>
                    <a:pt x="12133" y="14602"/>
                    <a:pt x="12572" y="14602"/>
                  </a:cubicBezTo>
                  <a:cubicBezTo>
                    <a:pt x="13042" y="14602"/>
                    <a:pt x="13403" y="13824"/>
                    <a:pt x="13639" y="12280"/>
                  </a:cubicBezTo>
                  <a:cubicBezTo>
                    <a:pt x="13708" y="11827"/>
                    <a:pt x="13798" y="11516"/>
                    <a:pt x="13869" y="11334"/>
                  </a:cubicBezTo>
                  <a:cubicBezTo>
                    <a:pt x="13932" y="11501"/>
                    <a:pt x="14000" y="11733"/>
                    <a:pt x="14049" y="11895"/>
                  </a:cubicBezTo>
                  <a:cubicBezTo>
                    <a:pt x="14103" y="12071"/>
                    <a:pt x="14162" y="12249"/>
                    <a:pt x="14222" y="12423"/>
                  </a:cubicBezTo>
                  <a:cubicBezTo>
                    <a:pt x="14492" y="13209"/>
                    <a:pt x="14700" y="13831"/>
                    <a:pt x="15209" y="13831"/>
                  </a:cubicBezTo>
                  <a:cubicBezTo>
                    <a:pt x="15698" y="13831"/>
                    <a:pt x="15938" y="13175"/>
                    <a:pt x="16110" y="12698"/>
                  </a:cubicBezTo>
                  <a:cubicBezTo>
                    <a:pt x="16140" y="12615"/>
                    <a:pt x="16172" y="12527"/>
                    <a:pt x="16204" y="12445"/>
                  </a:cubicBezTo>
                  <a:cubicBezTo>
                    <a:pt x="16231" y="12373"/>
                    <a:pt x="16251" y="12312"/>
                    <a:pt x="16276" y="12247"/>
                  </a:cubicBezTo>
                  <a:cubicBezTo>
                    <a:pt x="16350" y="12052"/>
                    <a:pt x="16434" y="11829"/>
                    <a:pt x="16485" y="11741"/>
                  </a:cubicBezTo>
                  <a:cubicBezTo>
                    <a:pt x="16564" y="11822"/>
                    <a:pt x="16702" y="12132"/>
                    <a:pt x="16787" y="12324"/>
                  </a:cubicBezTo>
                  <a:lnTo>
                    <a:pt x="16838" y="12434"/>
                  </a:lnTo>
                  <a:cubicBezTo>
                    <a:pt x="16861" y="12487"/>
                    <a:pt x="16886" y="12545"/>
                    <a:pt x="16910" y="12599"/>
                  </a:cubicBezTo>
                  <a:cubicBezTo>
                    <a:pt x="17117" y="13075"/>
                    <a:pt x="17376" y="13666"/>
                    <a:pt x="17825" y="13666"/>
                  </a:cubicBezTo>
                  <a:cubicBezTo>
                    <a:pt x="18287" y="13666"/>
                    <a:pt x="18520" y="13144"/>
                    <a:pt x="18689" y="12764"/>
                  </a:cubicBezTo>
                  <a:cubicBezTo>
                    <a:pt x="18729" y="12675"/>
                    <a:pt x="18766" y="12588"/>
                    <a:pt x="18805" y="12511"/>
                  </a:cubicBezTo>
                  <a:cubicBezTo>
                    <a:pt x="18919" y="12286"/>
                    <a:pt x="19006" y="12171"/>
                    <a:pt x="19057" y="12115"/>
                  </a:cubicBezTo>
                  <a:cubicBezTo>
                    <a:pt x="19115" y="12158"/>
                    <a:pt x="19240" y="12265"/>
                    <a:pt x="19475" y="12588"/>
                  </a:cubicBezTo>
                  <a:cubicBezTo>
                    <a:pt x="19793" y="13027"/>
                    <a:pt x="20179" y="13083"/>
                    <a:pt x="20440" y="13083"/>
                  </a:cubicBezTo>
                  <a:cubicBezTo>
                    <a:pt x="20633" y="13083"/>
                    <a:pt x="20887" y="12957"/>
                    <a:pt x="21254" y="12764"/>
                  </a:cubicBezTo>
                  <a:cubicBezTo>
                    <a:pt x="21387" y="12694"/>
                    <a:pt x="21531" y="12624"/>
                    <a:pt x="21600" y="12599"/>
                  </a:cubicBezTo>
                  <a:lnTo>
                    <a:pt x="21413" y="11400"/>
                  </a:lnTo>
                  <a:cubicBezTo>
                    <a:pt x="21303" y="11439"/>
                    <a:pt x="21161" y="11510"/>
                    <a:pt x="20995" y="11598"/>
                  </a:cubicBezTo>
                  <a:cubicBezTo>
                    <a:pt x="20832" y="11683"/>
                    <a:pt x="20527" y="11844"/>
                    <a:pt x="20440" y="11851"/>
                  </a:cubicBezTo>
                  <a:cubicBezTo>
                    <a:pt x="20228" y="11851"/>
                    <a:pt x="20104" y="11809"/>
                    <a:pt x="20015" y="11686"/>
                  </a:cubicBezTo>
                  <a:cubicBezTo>
                    <a:pt x="19592" y="11102"/>
                    <a:pt x="19309" y="10861"/>
                    <a:pt x="19035" y="10861"/>
                  </a:cubicBezTo>
                  <a:cubicBezTo>
                    <a:pt x="18695" y="10861"/>
                    <a:pt x="18379" y="11352"/>
                    <a:pt x="18171" y="11763"/>
                  </a:cubicBezTo>
                  <a:cubicBezTo>
                    <a:pt x="18116" y="11870"/>
                    <a:pt x="18062" y="11975"/>
                    <a:pt x="18019" y="12071"/>
                  </a:cubicBezTo>
                  <a:cubicBezTo>
                    <a:pt x="17969" y="12183"/>
                    <a:pt x="17883" y="12393"/>
                    <a:pt x="17839" y="12434"/>
                  </a:cubicBezTo>
                  <a:cubicBezTo>
                    <a:pt x="17771" y="12357"/>
                    <a:pt x="17652" y="12083"/>
                    <a:pt x="17580" y="11917"/>
                  </a:cubicBezTo>
                  <a:cubicBezTo>
                    <a:pt x="17554" y="11858"/>
                    <a:pt x="17526" y="11798"/>
                    <a:pt x="17500" y="11741"/>
                  </a:cubicBezTo>
                  <a:lnTo>
                    <a:pt x="17457" y="11642"/>
                  </a:lnTo>
                  <a:cubicBezTo>
                    <a:pt x="17232" y="11135"/>
                    <a:pt x="16951" y="10497"/>
                    <a:pt x="16477" y="10497"/>
                  </a:cubicBezTo>
                  <a:cubicBezTo>
                    <a:pt x="16012" y="10497"/>
                    <a:pt x="15814" y="11027"/>
                    <a:pt x="15584" y="11631"/>
                  </a:cubicBezTo>
                  <a:cubicBezTo>
                    <a:pt x="15560" y="11694"/>
                    <a:pt x="15532" y="11759"/>
                    <a:pt x="15505" y="11829"/>
                  </a:cubicBezTo>
                  <a:cubicBezTo>
                    <a:pt x="15469" y="11922"/>
                    <a:pt x="15437" y="12011"/>
                    <a:pt x="15404" y="12104"/>
                  </a:cubicBezTo>
                  <a:cubicBezTo>
                    <a:pt x="15351" y="12251"/>
                    <a:pt x="15266" y="12484"/>
                    <a:pt x="15209" y="12577"/>
                  </a:cubicBezTo>
                  <a:cubicBezTo>
                    <a:pt x="15137" y="12453"/>
                    <a:pt x="15013" y="12096"/>
                    <a:pt x="14928" y="11851"/>
                  </a:cubicBezTo>
                  <a:cubicBezTo>
                    <a:pt x="14878" y="11704"/>
                    <a:pt x="14833" y="11540"/>
                    <a:pt x="14784" y="11378"/>
                  </a:cubicBezTo>
                  <a:cubicBezTo>
                    <a:pt x="14572" y="10677"/>
                    <a:pt x="14348" y="9947"/>
                    <a:pt x="13876" y="9947"/>
                  </a:cubicBezTo>
                  <a:cubicBezTo>
                    <a:pt x="13662" y="9947"/>
                    <a:pt x="13136" y="10145"/>
                    <a:pt x="12853" y="11994"/>
                  </a:cubicBezTo>
                  <a:cubicBezTo>
                    <a:pt x="12770" y="12540"/>
                    <a:pt x="12681" y="12906"/>
                    <a:pt x="12608" y="13127"/>
                  </a:cubicBezTo>
                  <a:cubicBezTo>
                    <a:pt x="12547" y="12900"/>
                    <a:pt x="12467" y="12536"/>
                    <a:pt x="12392" y="12005"/>
                  </a:cubicBezTo>
                  <a:cubicBezTo>
                    <a:pt x="12180" y="10505"/>
                    <a:pt x="11978" y="9089"/>
                    <a:pt x="11276" y="9089"/>
                  </a:cubicBezTo>
                  <a:cubicBezTo>
                    <a:pt x="10968" y="9089"/>
                    <a:pt x="10418" y="9479"/>
                    <a:pt x="10159" y="12049"/>
                  </a:cubicBezTo>
                  <a:cubicBezTo>
                    <a:pt x="10076" y="12867"/>
                    <a:pt x="9984" y="13482"/>
                    <a:pt x="9899" y="13920"/>
                  </a:cubicBezTo>
                  <a:cubicBezTo>
                    <a:pt x="9846" y="13521"/>
                    <a:pt x="9788" y="12939"/>
                    <a:pt x="9734" y="12082"/>
                  </a:cubicBezTo>
                  <a:cubicBezTo>
                    <a:pt x="9550" y="9167"/>
                    <a:pt x="9398" y="7372"/>
                    <a:pt x="8660" y="7372"/>
                  </a:cubicBezTo>
                  <a:cubicBezTo>
                    <a:pt x="7881" y="7372"/>
                    <a:pt x="7711" y="9240"/>
                    <a:pt x="7543" y="12082"/>
                  </a:cubicBezTo>
                  <a:cubicBezTo>
                    <a:pt x="7528" y="12348"/>
                    <a:pt x="7516" y="12631"/>
                    <a:pt x="7500" y="12918"/>
                  </a:cubicBezTo>
                  <a:cubicBezTo>
                    <a:pt x="7461" y="13618"/>
                    <a:pt x="7402" y="14665"/>
                    <a:pt x="7327" y="15504"/>
                  </a:cubicBezTo>
                  <a:cubicBezTo>
                    <a:pt x="7253" y="14787"/>
                    <a:pt x="7169" y="13707"/>
                    <a:pt x="7082" y="12093"/>
                  </a:cubicBezTo>
                  <a:cubicBezTo>
                    <a:pt x="7045" y="11394"/>
                    <a:pt x="7018" y="10673"/>
                    <a:pt x="6989" y="9980"/>
                  </a:cubicBezTo>
                  <a:cubicBezTo>
                    <a:pt x="6934" y="8709"/>
                    <a:pt x="6879" y="7505"/>
                    <a:pt x="6794" y="6613"/>
                  </a:cubicBezTo>
                  <a:cubicBezTo>
                    <a:pt x="6729" y="5933"/>
                    <a:pt x="6607" y="4666"/>
                    <a:pt x="6016" y="4666"/>
                  </a:cubicBezTo>
                  <a:cubicBezTo>
                    <a:pt x="5476" y="4666"/>
                    <a:pt x="5348" y="5722"/>
                    <a:pt x="5245" y="6998"/>
                  </a:cubicBezTo>
                  <a:cubicBezTo>
                    <a:pt x="5157" y="8100"/>
                    <a:pt x="5098" y="9546"/>
                    <a:pt x="5036" y="11070"/>
                  </a:cubicBezTo>
                  <a:cubicBezTo>
                    <a:pt x="5022" y="11413"/>
                    <a:pt x="5007" y="11761"/>
                    <a:pt x="4993" y="12104"/>
                  </a:cubicBezTo>
                  <a:cubicBezTo>
                    <a:pt x="4963" y="12809"/>
                    <a:pt x="4940" y="13589"/>
                    <a:pt x="4914" y="14426"/>
                  </a:cubicBezTo>
                  <a:cubicBezTo>
                    <a:pt x="4869" y="15830"/>
                    <a:pt x="4806" y="17875"/>
                    <a:pt x="4698" y="19212"/>
                  </a:cubicBezTo>
                  <a:cubicBezTo>
                    <a:pt x="4666" y="18854"/>
                    <a:pt x="4633" y="18400"/>
                    <a:pt x="4604" y="17815"/>
                  </a:cubicBezTo>
                  <a:cubicBezTo>
                    <a:pt x="4530" y="16323"/>
                    <a:pt x="4494" y="14456"/>
                    <a:pt x="4453" y="12478"/>
                  </a:cubicBezTo>
                  <a:lnTo>
                    <a:pt x="4445" y="12115"/>
                  </a:lnTo>
                  <a:cubicBezTo>
                    <a:pt x="4436" y="11652"/>
                    <a:pt x="4426" y="11180"/>
                    <a:pt x="4417" y="10706"/>
                  </a:cubicBezTo>
                  <a:cubicBezTo>
                    <a:pt x="4367" y="8254"/>
                    <a:pt x="4316" y="5716"/>
                    <a:pt x="4222" y="3785"/>
                  </a:cubicBezTo>
                  <a:cubicBezTo>
                    <a:pt x="4170" y="2724"/>
                    <a:pt x="4107" y="1943"/>
                    <a:pt x="4035" y="1386"/>
                  </a:cubicBezTo>
                  <a:cubicBezTo>
                    <a:pt x="3976" y="936"/>
                    <a:pt x="3859" y="0"/>
                    <a:pt x="3372" y="0"/>
                  </a:cubicBezTo>
                  <a:close/>
                </a:path>
              </a:pathLst>
            </a:custGeom>
            <a:solidFill>
              <a:srgbClr val="00A8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F224F436-CB86-984E-A606-FCECF57FC771}"/>
                </a:ext>
              </a:extLst>
            </p:cNvPr>
            <p:cNvSpPr/>
            <p:nvPr/>
          </p:nvSpPr>
          <p:spPr>
            <a:xfrm>
              <a:off x="171032" y="111774"/>
              <a:ext cx="461762" cy="30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72" y="0"/>
                  </a:moveTo>
                  <a:cubicBezTo>
                    <a:pt x="2826" y="0"/>
                    <a:pt x="2723" y="1098"/>
                    <a:pt x="2637" y="2652"/>
                  </a:cubicBezTo>
                  <a:cubicBezTo>
                    <a:pt x="2565" y="3947"/>
                    <a:pt x="2523" y="5718"/>
                    <a:pt x="2478" y="7592"/>
                  </a:cubicBezTo>
                  <a:cubicBezTo>
                    <a:pt x="2451" y="8752"/>
                    <a:pt x="2422" y="9948"/>
                    <a:pt x="2385" y="11114"/>
                  </a:cubicBezTo>
                  <a:lnTo>
                    <a:pt x="0" y="11114"/>
                  </a:lnTo>
                  <a:lnTo>
                    <a:pt x="0" y="12335"/>
                  </a:lnTo>
                  <a:lnTo>
                    <a:pt x="3148" y="12335"/>
                  </a:lnTo>
                  <a:lnTo>
                    <a:pt x="3170" y="11752"/>
                  </a:lnTo>
                  <a:cubicBezTo>
                    <a:pt x="3217" y="10394"/>
                    <a:pt x="3246" y="8995"/>
                    <a:pt x="3278" y="7636"/>
                  </a:cubicBezTo>
                  <a:cubicBezTo>
                    <a:pt x="3310" y="6290"/>
                    <a:pt x="3350" y="4784"/>
                    <a:pt x="3401" y="3543"/>
                  </a:cubicBezTo>
                  <a:cubicBezTo>
                    <a:pt x="3415" y="3810"/>
                    <a:pt x="3430" y="4097"/>
                    <a:pt x="3444" y="4423"/>
                  </a:cubicBezTo>
                  <a:cubicBezTo>
                    <a:pt x="3521" y="6250"/>
                    <a:pt x="3565" y="8540"/>
                    <a:pt x="3610" y="10750"/>
                  </a:cubicBezTo>
                  <a:cubicBezTo>
                    <a:pt x="3619" y="11225"/>
                    <a:pt x="3629" y="11696"/>
                    <a:pt x="3638" y="12159"/>
                  </a:cubicBezTo>
                  <a:lnTo>
                    <a:pt x="3646" y="12511"/>
                  </a:lnTo>
                  <a:cubicBezTo>
                    <a:pt x="3692" y="14740"/>
                    <a:pt x="3738" y="16850"/>
                    <a:pt x="3833" y="18442"/>
                  </a:cubicBezTo>
                  <a:cubicBezTo>
                    <a:pt x="3936" y="20169"/>
                    <a:pt x="4070" y="21600"/>
                    <a:pt x="4712" y="21600"/>
                  </a:cubicBezTo>
                  <a:cubicBezTo>
                    <a:pt x="5289" y="21600"/>
                    <a:pt x="5423" y="20400"/>
                    <a:pt x="5526" y="18948"/>
                  </a:cubicBezTo>
                  <a:cubicBezTo>
                    <a:pt x="5616" y="17684"/>
                    <a:pt x="5671" y="16060"/>
                    <a:pt x="5721" y="14492"/>
                  </a:cubicBezTo>
                  <a:cubicBezTo>
                    <a:pt x="5747" y="13660"/>
                    <a:pt x="5770" y="12876"/>
                    <a:pt x="5800" y="12181"/>
                  </a:cubicBezTo>
                  <a:cubicBezTo>
                    <a:pt x="5814" y="11837"/>
                    <a:pt x="5829" y="11491"/>
                    <a:pt x="5843" y="11147"/>
                  </a:cubicBezTo>
                  <a:cubicBezTo>
                    <a:pt x="5891" y="9962"/>
                    <a:pt x="5952" y="8407"/>
                    <a:pt x="6038" y="7262"/>
                  </a:cubicBezTo>
                  <a:cubicBezTo>
                    <a:pt x="6099" y="8113"/>
                    <a:pt x="6144" y="9172"/>
                    <a:pt x="6182" y="10057"/>
                  </a:cubicBezTo>
                  <a:cubicBezTo>
                    <a:pt x="6212" y="10755"/>
                    <a:pt x="6245" y="11483"/>
                    <a:pt x="6283" y="12192"/>
                  </a:cubicBezTo>
                  <a:cubicBezTo>
                    <a:pt x="6341" y="13287"/>
                    <a:pt x="6419" y="14682"/>
                    <a:pt x="6535" y="15746"/>
                  </a:cubicBezTo>
                  <a:cubicBezTo>
                    <a:pt x="6653" y="16836"/>
                    <a:pt x="6815" y="17892"/>
                    <a:pt x="7342" y="17892"/>
                  </a:cubicBezTo>
                  <a:cubicBezTo>
                    <a:pt x="7895" y="17892"/>
                    <a:pt x="8019" y="16734"/>
                    <a:pt x="8098" y="15966"/>
                  </a:cubicBezTo>
                  <a:cubicBezTo>
                    <a:pt x="8186" y="15116"/>
                    <a:pt x="8243" y="14048"/>
                    <a:pt x="8300" y="13017"/>
                  </a:cubicBezTo>
                  <a:cubicBezTo>
                    <a:pt x="8316" y="12733"/>
                    <a:pt x="8328" y="12455"/>
                    <a:pt x="8343" y="12192"/>
                  </a:cubicBezTo>
                  <a:cubicBezTo>
                    <a:pt x="8434" y="10654"/>
                    <a:pt x="8533" y="9590"/>
                    <a:pt x="8639" y="9012"/>
                  </a:cubicBezTo>
                  <a:cubicBezTo>
                    <a:pt x="8779" y="9843"/>
                    <a:pt x="8878" y="11431"/>
                    <a:pt x="8927" y="12203"/>
                  </a:cubicBezTo>
                  <a:cubicBezTo>
                    <a:pt x="8991" y="13214"/>
                    <a:pt x="9071" y="14005"/>
                    <a:pt x="9165" y="14558"/>
                  </a:cubicBezTo>
                  <a:cubicBezTo>
                    <a:pt x="9230" y="14945"/>
                    <a:pt x="9383" y="15845"/>
                    <a:pt x="9871" y="15845"/>
                  </a:cubicBezTo>
                  <a:cubicBezTo>
                    <a:pt x="10276" y="15845"/>
                    <a:pt x="10478" y="15176"/>
                    <a:pt x="10620" y="14514"/>
                  </a:cubicBezTo>
                  <a:cubicBezTo>
                    <a:pt x="10746" y="13921"/>
                    <a:pt x="10863" y="13112"/>
                    <a:pt x="10951" y="12236"/>
                  </a:cubicBezTo>
                  <a:cubicBezTo>
                    <a:pt x="11041" y="11343"/>
                    <a:pt x="11181" y="10760"/>
                    <a:pt x="11283" y="10475"/>
                  </a:cubicBezTo>
                  <a:cubicBezTo>
                    <a:pt x="11371" y="10773"/>
                    <a:pt x="11481" y="11376"/>
                    <a:pt x="11607" y="12269"/>
                  </a:cubicBezTo>
                  <a:cubicBezTo>
                    <a:pt x="11835" y="13885"/>
                    <a:pt x="12133" y="14602"/>
                    <a:pt x="12572" y="14602"/>
                  </a:cubicBezTo>
                  <a:cubicBezTo>
                    <a:pt x="13042" y="14602"/>
                    <a:pt x="13403" y="13824"/>
                    <a:pt x="13639" y="12280"/>
                  </a:cubicBezTo>
                  <a:cubicBezTo>
                    <a:pt x="13708" y="11827"/>
                    <a:pt x="13798" y="11516"/>
                    <a:pt x="13869" y="11334"/>
                  </a:cubicBezTo>
                  <a:cubicBezTo>
                    <a:pt x="13932" y="11501"/>
                    <a:pt x="14000" y="11733"/>
                    <a:pt x="14049" y="11895"/>
                  </a:cubicBezTo>
                  <a:cubicBezTo>
                    <a:pt x="14103" y="12071"/>
                    <a:pt x="14162" y="12249"/>
                    <a:pt x="14222" y="12423"/>
                  </a:cubicBezTo>
                  <a:cubicBezTo>
                    <a:pt x="14492" y="13209"/>
                    <a:pt x="14700" y="13831"/>
                    <a:pt x="15209" y="13831"/>
                  </a:cubicBezTo>
                  <a:cubicBezTo>
                    <a:pt x="15698" y="13831"/>
                    <a:pt x="15938" y="13175"/>
                    <a:pt x="16110" y="12698"/>
                  </a:cubicBezTo>
                  <a:cubicBezTo>
                    <a:pt x="16140" y="12615"/>
                    <a:pt x="16172" y="12527"/>
                    <a:pt x="16204" y="12445"/>
                  </a:cubicBezTo>
                  <a:cubicBezTo>
                    <a:pt x="16231" y="12373"/>
                    <a:pt x="16251" y="12312"/>
                    <a:pt x="16276" y="12247"/>
                  </a:cubicBezTo>
                  <a:cubicBezTo>
                    <a:pt x="16350" y="12052"/>
                    <a:pt x="16434" y="11829"/>
                    <a:pt x="16485" y="11741"/>
                  </a:cubicBezTo>
                  <a:cubicBezTo>
                    <a:pt x="16564" y="11822"/>
                    <a:pt x="16702" y="12132"/>
                    <a:pt x="16787" y="12324"/>
                  </a:cubicBezTo>
                  <a:lnTo>
                    <a:pt x="16838" y="12434"/>
                  </a:lnTo>
                  <a:cubicBezTo>
                    <a:pt x="16861" y="12487"/>
                    <a:pt x="16886" y="12545"/>
                    <a:pt x="16910" y="12599"/>
                  </a:cubicBezTo>
                  <a:cubicBezTo>
                    <a:pt x="17117" y="13075"/>
                    <a:pt x="17376" y="13666"/>
                    <a:pt x="17825" y="13666"/>
                  </a:cubicBezTo>
                  <a:cubicBezTo>
                    <a:pt x="18287" y="13666"/>
                    <a:pt x="18520" y="13144"/>
                    <a:pt x="18689" y="12764"/>
                  </a:cubicBezTo>
                  <a:cubicBezTo>
                    <a:pt x="18729" y="12675"/>
                    <a:pt x="18766" y="12588"/>
                    <a:pt x="18805" y="12511"/>
                  </a:cubicBezTo>
                  <a:cubicBezTo>
                    <a:pt x="18919" y="12286"/>
                    <a:pt x="19006" y="12171"/>
                    <a:pt x="19057" y="12115"/>
                  </a:cubicBezTo>
                  <a:cubicBezTo>
                    <a:pt x="19115" y="12158"/>
                    <a:pt x="19240" y="12265"/>
                    <a:pt x="19475" y="12588"/>
                  </a:cubicBezTo>
                  <a:cubicBezTo>
                    <a:pt x="19793" y="13027"/>
                    <a:pt x="20179" y="13083"/>
                    <a:pt x="20440" y="13083"/>
                  </a:cubicBezTo>
                  <a:cubicBezTo>
                    <a:pt x="20633" y="13083"/>
                    <a:pt x="20887" y="12957"/>
                    <a:pt x="21254" y="12764"/>
                  </a:cubicBezTo>
                  <a:cubicBezTo>
                    <a:pt x="21387" y="12694"/>
                    <a:pt x="21531" y="12624"/>
                    <a:pt x="21600" y="12599"/>
                  </a:cubicBezTo>
                  <a:lnTo>
                    <a:pt x="21413" y="11400"/>
                  </a:lnTo>
                  <a:cubicBezTo>
                    <a:pt x="21303" y="11439"/>
                    <a:pt x="21161" y="11510"/>
                    <a:pt x="20995" y="11598"/>
                  </a:cubicBezTo>
                  <a:cubicBezTo>
                    <a:pt x="20832" y="11683"/>
                    <a:pt x="20527" y="11844"/>
                    <a:pt x="20440" y="11851"/>
                  </a:cubicBezTo>
                  <a:cubicBezTo>
                    <a:pt x="20228" y="11851"/>
                    <a:pt x="20104" y="11809"/>
                    <a:pt x="20015" y="11686"/>
                  </a:cubicBezTo>
                  <a:cubicBezTo>
                    <a:pt x="19592" y="11102"/>
                    <a:pt x="19309" y="10861"/>
                    <a:pt x="19035" y="10861"/>
                  </a:cubicBezTo>
                  <a:cubicBezTo>
                    <a:pt x="18695" y="10861"/>
                    <a:pt x="18379" y="11352"/>
                    <a:pt x="18171" y="11763"/>
                  </a:cubicBezTo>
                  <a:cubicBezTo>
                    <a:pt x="18116" y="11870"/>
                    <a:pt x="18062" y="11975"/>
                    <a:pt x="18019" y="12071"/>
                  </a:cubicBezTo>
                  <a:cubicBezTo>
                    <a:pt x="17969" y="12183"/>
                    <a:pt x="17883" y="12393"/>
                    <a:pt x="17839" y="12434"/>
                  </a:cubicBezTo>
                  <a:cubicBezTo>
                    <a:pt x="17771" y="12357"/>
                    <a:pt x="17652" y="12083"/>
                    <a:pt x="17580" y="11917"/>
                  </a:cubicBezTo>
                  <a:cubicBezTo>
                    <a:pt x="17554" y="11858"/>
                    <a:pt x="17526" y="11798"/>
                    <a:pt x="17500" y="11741"/>
                  </a:cubicBezTo>
                  <a:lnTo>
                    <a:pt x="17457" y="11642"/>
                  </a:lnTo>
                  <a:cubicBezTo>
                    <a:pt x="17232" y="11135"/>
                    <a:pt x="16951" y="10497"/>
                    <a:pt x="16477" y="10497"/>
                  </a:cubicBezTo>
                  <a:cubicBezTo>
                    <a:pt x="16012" y="10497"/>
                    <a:pt x="15814" y="11027"/>
                    <a:pt x="15584" y="11631"/>
                  </a:cubicBezTo>
                  <a:cubicBezTo>
                    <a:pt x="15560" y="11694"/>
                    <a:pt x="15532" y="11759"/>
                    <a:pt x="15505" y="11829"/>
                  </a:cubicBezTo>
                  <a:cubicBezTo>
                    <a:pt x="15469" y="11922"/>
                    <a:pt x="15437" y="12011"/>
                    <a:pt x="15404" y="12104"/>
                  </a:cubicBezTo>
                  <a:cubicBezTo>
                    <a:pt x="15351" y="12251"/>
                    <a:pt x="15266" y="12484"/>
                    <a:pt x="15209" y="12577"/>
                  </a:cubicBezTo>
                  <a:cubicBezTo>
                    <a:pt x="15137" y="12453"/>
                    <a:pt x="15013" y="12096"/>
                    <a:pt x="14928" y="11851"/>
                  </a:cubicBezTo>
                  <a:cubicBezTo>
                    <a:pt x="14878" y="11704"/>
                    <a:pt x="14833" y="11540"/>
                    <a:pt x="14784" y="11378"/>
                  </a:cubicBezTo>
                  <a:cubicBezTo>
                    <a:pt x="14572" y="10677"/>
                    <a:pt x="14348" y="9947"/>
                    <a:pt x="13876" y="9947"/>
                  </a:cubicBezTo>
                  <a:cubicBezTo>
                    <a:pt x="13662" y="9947"/>
                    <a:pt x="13136" y="10145"/>
                    <a:pt x="12853" y="11994"/>
                  </a:cubicBezTo>
                  <a:cubicBezTo>
                    <a:pt x="12770" y="12540"/>
                    <a:pt x="12681" y="12906"/>
                    <a:pt x="12608" y="13127"/>
                  </a:cubicBezTo>
                  <a:cubicBezTo>
                    <a:pt x="12547" y="12900"/>
                    <a:pt x="12467" y="12536"/>
                    <a:pt x="12392" y="12005"/>
                  </a:cubicBezTo>
                  <a:cubicBezTo>
                    <a:pt x="12180" y="10505"/>
                    <a:pt x="11978" y="9089"/>
                    <a:pt x="11276" y="9089"/>
                  </a:cubicBezTo>
                  <a:cubicBezTo>
                    <a:pt x="10968" y="9089"/>
                    <a:pt x="10418" y="9479"/>
                    <a:pt x="10159" y="12049"/>
                  </a:cubicBezTo>
                  <a:cubicBezTo>
                    <a:pt x="10076" y="12867"/>
                    <a:pt x="9984" y="13482"/>
                    <a:pt x="9899" y="13920"/>
                  </a:cubicBezTo>
                  <a:cubicBezTo>
                    <a:pt x="9846" y="13521"/>
                    <a:pt x="9788" y="12939"/>
                    <a:pt x="9734" y="12082"/>
                  </a:cubicBezTo>
                  <a:cubicBezTo>
                    <a:pt x="9550" y="9167"/>
                    <a:pt x="9398" y="7372"/>
                    <a:pt x="8660" y="7372"/>
                  </a:cubicBezTo>
                  <a:cubicBezTo>
                    <a:pt x="7881" y="7372"/>
                    <a:pt x="7711" y="9240"/>
                    <a:pt x="7543" y="12082"/>
                  </a:cubicBezTo>
                  <a:cubicBezTo>
                    <a:pt x="7528" y="12348"/>
                    <a:pt x="7516" y="12631"/>
                    <a:pt x="7500" y="12918"/>
                  </a:cubicBezTo>
                  <a:cubicBezTo>
                    <a:pt x="7461" y="13618"/>
                    <a:pt x="7402" y="14665"/>
                    <a:pt x="7327" y="15504"/>
                  </a:cubicBezTo>
                  <a:cubicBezTo>
                    <a:pt x="7253" y="14787"/>
                    <a:pt x="7169" y="13707"/>
                    <a:pt x="7082" y="12093"/>
                  </a:cubicBezTo>
                  <a:cubicBezTo>
                    <a:pt x="7045" y="11394"/>
                    <a:pt x="7018" y="10673"/>
                    <a:pt x="6989" y="9980"/>
                  </a:cubicBezTo>
                  <a:cubicBezTo>
                    <a:pt x="6934" y="8709"/>
                    <a:pt x="6879" y="7505"/>
                    <a:pt x="6794" y="6613"/>
                  </a:cubicBezTo>
                  <a:cubicBezTo>
                    <a:pt x="6729" y="5933"/>
                    <a:pt x="6607" y="4666"/>
                    <a:pt x="6016" y="4666"/>
                  </a:cubicBezTo>
                  <a:cubicBezTo>
                    <a:pt x="5476" y="4666"/>
                    <a:pt x="5348" y="5722"/>
                    <a:pt x="5245" y="6998"/>
                  </a:cubicBezTo>
                  <a:cubicBezTo>
                    <a:pt x="5157" y="8100"/>
                    <a:pt x="5098" y="9546"/>
                    <a:pt x="5036" y="11070"/>
                  </a:cubicBezTo>
                  <a:cubicBezTo>
                    <a:pt x="5022" y="11413"/>
                    <a:pt x="5007" y="11761"/>
                    <a:pt x="4993" y="12104"/>
                  </a:cubicBezTo>
                  <a:cubicBezTo>
                    <a:pt x="4963" y="12809"/>
                    <a:pt x="4940" y="13589"/>
                    <a:pt x="4914" y="14426"/>
                  </a:cubicBezTo>
                  <a:cubicBezTo>
                    <a:pt x="4869" y="15830"/>
                    <a:pt x="4806" y="17875"/>
                    <a:pt x="4698" y="19212"/>
                  </a:cubicBezTo>
                  <a:cubicBezTo>
                    <a:pt x="4666" y="18854"/>
                    <a:pt x="4633" y="18400"/>
                    <a:pt x="4604" y="17815"/>
                  </a:cubicBezTo>
                  <a:cubicBezTo>
                    <a:pt x="4530" y="16323"/>
                    <a:pt x="4494" y="14456"/>
                    <a:pt x="4453" y="12478"/>
                  </a:cubicBezTo>
                  <a:lnTo>
                    <a:pt x="4445" y="12115"/>
                  </a:lnTo>
                  <a:cubicBezTo>
                    <a:pt x="4436" y="11652"/>
                    <a:pt x="4426" y="11180"/>
                    <a:pt x="4417" y="10706"/>
                  </a:cubicBezTo>
                  <a:cubicBezTo>
                    <a:pt x="4367" y="8254"/>
                    <a:pt x="4316" y="5716"/>
                    <a:pt x="4222" y="3785"/>
                  </a:cubicBezTo>
                  <a:cubicBezTo>
                    <a:pt x="4170" y="2724"/>
                    <a:pt x="4107" y="1943"/>
                    <a:pt x="4035" y="1386"/>
                  </a:cubicBezTo>
                  <a:cubicBezTo>
                    <a:pt x="3976" y="936"/>
                    <a:pt x="3859" y="0"/>
                    <a:pt x="3372" y="0"/>
                  </a:cubicBezTo>
                  <a:close/>
                </a:path>
              </a:pathLst>
            </a:custGeom>
            <a:solidFill>
              <a:srgbClr val="00A8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66970C38-355A-0C4E-B9A5-5802D377BC36}"/>
                </a:ext>
              </a:extLst>
            </p:cNvPr>
            <p:cNvSpPr/>
            <p:nvPr/>
          </p:nvSpPr>
          <p:spPr>
            <a:xfrm flipH="1">
              <a:off x="80937" y="111774"/>
              <a:ext cx="461762" cy="30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72" y="0"/>
                  </a:moveTo>
                  <a:cubicBezTo>
                    <a:pt x="2826" y="0"/>
                    <a:pt x="2723" y="1098"/>
                    <a:pt x="2637" y="2652"/>
                  </a:cubicBezTo>
                  <a:cubicBezTo>
                    <a:pt x="2565" y="3947"/>
                    <a:pt x="2523" y="5718"/>
                    <a:pt x="2478" y="7592"/>
                  </a:cubicBezTo>
                  <a:cubicBezTo>
                    <a:pt x="2451" y="8752"/>
                    <a:pt x="2422" y="9948"/>
                    <a:pt x="2385" y="11114"/>
                  </a:cubicBezTo>
                  <a:lnTo>
                    <a:pt x="0" y="11114"/>
                  </a:lnTo>
                  <a:lnTo>
                    <a:pt x="0" y="12335"/>
                  </a:lnTo>
                  <a:lnTo>
                    <a:pt x="3148" y="12335"/>
                  </a:lnTo>
                  <a:lnTo>
                    <a:pt x="3170" y="11752"/>
                  </a:lnTo>
                  <a:cubicBezTo>
                    <a:pt x="3217" y="10394"/>
                    <a:pt x="3246" y="8995"/>
                    <a:pt x="3278" y="7636"/>
                  </a:cubicBezTo>
                  <a:cubicBezTo>
                    <a:pt x="3310" y="6290"/>
                    <a:pt x="3350" y="4784"/>
                    <a:pt x="3401" y="3543"/>
                  </a:cubicBezTo>
                  <a:cubicBezTo>
                    <a:pt x="3415" y="3810"/>
                    <a:pt x="3430" y="4097"/>
                    <a:pt x="3444" y="4423"/>
                  </a:cubicBezTo>
                  <a:cubicBezTo>
                    <a:pt x="3521" y="6250"/>
                    <a:pt x="3565" y="8540"/>
                    <a:pt x="3610" y="10750"/>
                  </a:cubicBezTo>
                  <a:cubicBezTo>
                    <a:pt x="3619" y="11225"/>
                    <a:pt x="3629" y="11696"/>
                    <a:pt x="3638" y="12159"/>
                  </a:cubicBezTo>
                  <a:lnTo>
                    <a:pt x="3646" y="12511"/>
                  </a:lnTo>
                  <a:cubicBezTo>
                    <a:pt x="3692" y="14740"/>
                    <a:pt x="3738" y="16850"/>
                    <a:pt x="3833" y="18442"/>
                  </a:cubicBezTo>
                  <a:cubicBezTo>
                    <a:pt x="3936" y="20169"/>
                    <a:pt x="4070" y="21600"/>
                    <a:pt x="4712" y="21600"/>
                  </a:cubicBezTo>
                  <a:cubicBezTo>
                    <a:pt x="5289" y="21600"/>
                    <a:pt x="5423" y="20400"/>
                    <a:pt x="5526" y="18948"/>
                  </a:cubicBezTo>
                  <a:cubicBezTo>
                    <a:pt x="5616" y="17684"/>
                    <a:pt x="5671" y="16060"/>
                    <a:pt x="5721" y="14492"/>
                  </a:cubicBezTo>
                  <a:cubicBezTo>
                    <a:pt x="5747" y="13660"/>
                    <a:pt x="5770" y="12876"/>
                    <a:pt x="5800" y="12181"/>
                  </a:cubicBezTo>
                  <a:cubicBezTo>
                    <a:pt x="5814" y="11837"/>
                    <a:pt x="5829" y="11491"/>
                    <a:pt x="5843" y="11147"/>
                  </a:cubicBezTo>
                  <a:cubicBezTo>
                    <a:pt x="5891" y="9962"/>
                    <a:pt x="5952" y="8407"/>
                    <a:pt x="6038" y="7262"/>
                  </a:cubicBezTo>
                  <a:cubicBezTo>
                    <a:pt x="6099" y="8113"/>
                    <a:pt x="6144" y="9172"/>
                    <a:pt x="6182" y="10057"/>
                  </a:cubicBezTo>
                  <a:cubicBezTo>
                    <a:pt x="6212" y="10755"/>
                    <a:pt x="6245" y="11483"/>
                    <a:pt x="6283" y="12192"/>
                  </a:cubicBezTo>
                  <a:cubicBezTo>
                    <a:pt x="6341" y="13287"/>
                    <a:pt x="6419" y="14682"/>
                    <a:pt x="6535" y="15746"/>
                  </a:cubicBezTo>
                  <a:cubicBezTo>
                    <a:pt x="6653" y="16836"/>
                    <a:pt x="6815" y="17892"/>
                    <a:pt x="7342" y="17892"/>
                  </a:cubicBezTo>
                  <a:cubicBezTo>
                    <a:pt x="7895" y="17892"/>
                    <a:pt x="8019" y="16734"/>
                    <a:pt x="8098" y="15966"/>
                  </a:cubicBezTo>
                  <a:cubicBezTo>
                    <a:pt x="8186" y="15116"/>
                    <a:pt x="8243" y="14048"/>
                    <a:pt x="8300" y="13017"/>
                  </a:cubicBezTo>
                  <a:cubicBezTo>
                    <a:pt x="8316" y="12733"/>
                    <a:pt x="8328" y="12455"/>
                    <a:pt x="8343" y="12192"/>
                  </a:cubicBezTo>
                  <a:cubicBezTo>
                    <a:pt x="8434" y="10654"/>
                    <a:pt x="8533" y="9590"/>
                    <a:pt x="8639" y="9012"/>
                  </a:cubicBezTo>
                  <a:cubicBezTo>
                    <a:pt x="8779" y="9843"/>
                    <a:pt x="8878" y="11431"/>
                    <a:pt x="8927" y="12203"/>
                  </a:cubicBezTo>
                  <a:cubicBezTo>
                    <a:pt x="8991" y="13214"/>
                    <a:pt x="9071" y="14005"/>
                    <a:pt x="9165" y="14558"/>
                  </a:cubicBezTo>
                  <a:cubicBezTo>
                    <a:pt x="9230" y="14945"/>
                    <a:pt x="9383" y="15845"/>
                    <a:pt x="9871" y="15845"/>
                  </a:cubicBezTo>
                  <a:cubicBezTo>
                    <a:pt x="10276" y="15845"/>
                    <a:pt x="10478" y="15176"/>
                    <a:pt x="10620" y="14514"/>
                  </a:cubicBezTo>
                  <a:cubicBezTo>
                    <a:pt x="10746" y="13921"/>
                    <a:pt x="10863" y="13112"/>
                    <a:pt x="10951" y="12236"/>
                  </a:cubicBezTo>
                  <a:cubicBezTo>
                    <a:pt x="11041" y="11343"/>
                    <a:pt x="11181" y="10760"/>
                    <a:pt x="11283" y="10475"/>
                  </a:cubicBezTo>
                  <a:cubicBezTo>
                    <a:pt x="11371" y="10773"/>
                    <a:pt x="11481" y="11376"/>
                    <a:pt x="11607" y="12269"/>
                  </a:cubicBezTo>
                  <a:cubicBezTo>
                    <a:pt x="11835" y="13885"/>
                    <a:pt x="12133" y="14602"/>
                    <a:pt x="12572" y="14602"/>
                  </a:cubicBezTo>
                  <a:cubicBezTo>
                    <a:pt x="13042" y="14602"/>
                    <a:pt x="13403" y="13824"/>
                    <a:pt x="13639" y="12280"/>
                  </a:cubicBezTo>
                  <a:cubicBezTo>
                    <a:pt x="13708" y="11827"/>
                    <a:pt x="13798" y="11516"/>
                    <a:pt x="13869" y="11334"/>
                  </a:cubicBezTo>
                  <a:cubicBezTo>
                    <a:pt x="13932" y="11501"/>
                    <a:pt x="14000" y="11733"/>
                    <a:pt x="14049" y="11895"/>
                  </a:cubicBezTo>
                  <a:cubicBezTo>
                    <a:pt x="14103" y="12071"/>
                    <a:pt x="14162" y="12249"/>
                    <a:pt x="14222" y="12423"/>
                  </a:cubicBezTo>
                  <a:cubicBezTo>
                    <a:pt x="14492" y="13209"/>
                    <a:pt x="14700" y="13831"/>
                    <a:pt x="15209" y="13831"/>
                  </a:cubicBezTo>
                  <a:cubicBezTo>
                    <a:pt x="15698" y="13831"/>
                    <a:pt x="15938" y="13175"/>
                    <a:pt x="16110" y="12698"/>
                  </a:cubicBezTo>
                  <a:cubicBezTo>
                    <a:pt x="16140" y="12615"/>
                    <a:pt x="16172" y="12527"/>
                    <a:pt x="16204" y="12445"/>
                  </a:cubicBezTo>
                  <a:cubicBezTo>
                    <a:pt x="16231" y="12373"/>
                    <a:pt x="16251" y="12312"/>
                    <a:pt x="16276" y="12247"/>
                  </a:cubicBezTo>
                  <a:cubicBezTo>
                    <a:pt x="16350" y="12052"/>
                    <a:pt x="16434" y="11829"/>
                    <a:pt x="16485" y="11741"/>
                  </a:cubicBezTo>
                  <a:cubicBezTo>
                    <a:pt x="16564" y="11822"/>
                    <a:pt x="16702" y="12132"/>
                    <a:pt x="16787" y="12324"/>
                  </a:cubicBezTo>
                  <a:lnTo>
                    <a:pt x="16838" y="12434"/>
                  </a:lnTo>
                  <a:cubicBezTo>
                    <a:pt x="16861" y="12487"/>
                    <a:pt x="16886" y="12545"/>
                    <a:pt x="16910" y="12599"/>
                  </a:cubicBezTo>
                  <a:cubicBezTo>
                    <a:pt x="17117" y="13075"/>
                    <a:pt x="17376" y="13666"/>
                    <a:pt x="17825" y="13666"/>
                  </a:cubicBezTo>
                  <a:cubicBezTo>
                    <a:pt x="18287" y="13666"/>
                    <a:pt x="18520" y="13144"/>
                    <a:pt x="18689" y="12764"/>
                  </a:cubicBezTo>
                  <a:cubicBezTo>
                    <a:pt x="18729" y="12675"/>
                    <a:pt x="18766" y="12588"/>
                    <a:pt x="18805" y="12511"/>
                  </a:cubicBezTo>
                  <a:cubicBezTo>
                    <a:pt x="18919" y="12286"/>
                    <a:pt x="19006" y="12171"/>
                    <a:pt x="19057" y="12115"/>
                  </a:cubicBezTo>
                  <a:cubicBezTo>
                    <a:pt x="19115" y="12158"/>
                    <a:pt x="19240" y="12265"/>
                    <a:pt x="19475" y="12588"/>
                  </a:cubicBezTo>
                  <a:cubicBezTo>
                    <a:pt x="19793" y="13027"/>
                    <a:pt x="20179" y="13083"/>
                    <a:pt x="20440" y="13083"/>
                  </a:cubicBezTo>
                  <a:cubicBezTo>
                    <a:pt x="20633" y="13083"/>
                    <a:pt x="20887" y="12957"/>
                    <a:pt x="21254" y="12764"/>
                  </a:cubicBezTo>
                  <a:cubicBezTo>
                    <a:pt x="21387" y="12694"/>
                    <a:pt x="21531" y="12624"/>
                    <a:pt x="21600" y="12599"/>
                  </a:cubicBezTo>
                  <a:lnTo>
                    <a:pt x="21413" y="11400"/>
                  </a:lnTo>
                  <a:cubicBezTo>
                    <a:pt x="21303" y="11439"/>
                    <a:pt x="21161" y="11510"/>
                    <a:pt x="20995" y="11598"/>
                  </a:cubicBezTo>
                  <a:cubicBezTo>
                    <a:pt x="20832" y="11683"/>
                    <a:pt x="20527" y="11844"/>
                    <a:pt x="20440" y="11851"/>
                  </a:cubicBezTo>
                  <a:cubicBezTo>
                    <a:pt x="20228" y="11851"/>
                    <a:pt x="20104" y="11809"/>
                    <a:pt x="20015" y="11686"/>
                  </a:cubicBezTo>
                  <a:cubicBezTo>
                    <a:pt x="19592" y="11102"/>
                    <a:pt x="19309" y="10861"/>
                    <a:pt x="19035" y="10861"/>
                  </a:cubicBezTo>
                  <a:cubicBezTo>
                    <a:pt x="18695" y="10861"/>
                    <a:pt x="18379" y="11352"/>
                    <a:pt x="18171" y="11763"/>
                  </a:cubicBezTo>
                  <a:cubicBezTo>
                    <a:pt x="18116" y="11870"/>
                    <a:pt x="18062" y="11975"/>
                    <a:pt x="18019" y="12071"/>
                  </a:cubicBezTo>
                  <a:cubicBezTo>
                    <a:pt x="17969" y="12183"/>
                    <a:pt x="17883" y="12393"/>
                    <a:pt x="17839" y="12434"/>
                  </a:cubicBezTo>
                  <a:cubicBezTo>
                    <a:pt x="17771" y="12357"/>
                    <a:pt x="17652" y="12083"/>
                    <a:pt x="17580" y="11917"/>
                  </a:cubicBezTo>
                  <a:cubicBezTo>
                    <a:pt x="17554" y="11858"/>
                    <a:pt x="17526" y="11798"/>
                    <a:pt x="17500" y="11741"/>
                  </a:cubicBezTo>
                  <a:lnTo>
                    <a:pt x="17457" y="11642"/>
                  </a:lnTo>
                  <a:cubicBezTo>
                    <a:pt x="17232" y="11135"/>
                    <a:pt x="16951" y="10497"/>
                    <a:pt x="16477" y="10497"/>
                  </a:cubicBezTo>
                  <a:cubicBezTo>
                    <a:pt x="16012" y="10497"/>
                    <a:pt x="15814" y="11027"/>
                    <a:pt x="15584" y="11631"/>
                  </a:cubicBezTo>
                  <a:cubicBezTo>
                    <a:pt x="15560" y="11694"/>
                    <a:pt x="15532" y="11759"/>
                    <a:pt x="15505" y="11829"/>
                  </a:cubicBezTo>
                  <a:cubicBezTo>
                    <a:pt x="15469" y="11922"/>
                    <a:pt x="15437" y="12011"/>
                    <a:pt x="15404" y="12104"/>
                  </a:cubicBezTo>
                  <a:cubicBezTo>
                    <a:pt x="15351" y="12251"/>
                    <a:pt x="15266" y="12484"/>
                    <a:pt x="15209" y="12577"/>
                  </a:cubicBezTo>
                  <a:cubicBezTo>
                    <a:pt x="15137" y="12453"/>
                    <a:pt x="15013" y="12096"/>
                    <a:pt x="14928" y="11851"/>
                  </a:cubicBezTo>
                  <a:cubicBezTo>
                    <a:pt x="14878" y="11704"/>
                    <a:pt x="14833" y="11540"/>
                    <a:pt x="14784" y="11378"/>
                  </a:cubicBezTo>
                  <a:cubicBezTo>
                    <a:pt x="14572" y="10677"/>
                    <a:pt x="14348" y="9947"/>
                    <a:pt x="13876" y="9947"/>
                  </a:cubicBezTo>
                  <a:cubicBezTo>
                    <a:pt x="13662" y="9947"/>
                    <a:pt x="13136" y="10145"/>
                    <a:pt x="12853" y="11994"/>
                  </a:cubicBezTo>
                  <a:cubicBezTo>
                    <a:pt x="12770" y="12540"/>
                    <a:pt x="12681" y="12906"/>
                    <a:pt x="12608" y="13127"/>
                  </a:cubicBezTo>
                  <a:cubicBezTo>
                    <a:pt x="12547" y="12900"/>
                    <a:pt x="12467" y="12536"/>
                    <a:pt x="12392" y="12005"/>
                  </a:cubicBezTo>
                  <a:cubicBezTo>
                    <a:pt x="12180" y="10505"/>
                    <a:pt x="11978" y="9089"/>
                    <a:pt x="11276" y="9089"/>
                  </a:cubicBezTo>
                  <a:cubicBezTo>
                    <a:pt x="10968" y="9089"/>
                    <a:pt x="10418" y="9479"/>
                    <a:pt x="10159" y="12049"/>
                  </a:cubicBezTo>
                  <a:cubicBezTo>
                    <a:pt x="10076" y="12867"/>
                    <a:pt x="9984" y="13482"/>
                    <a:pt x="9899" y="13920"/>
                  </a:cubicBezTo>
                  <a:cubicBezTo>
                    <a:pt x="9846" y="13521"/>
                    <a:pt x="9788" y="12939"/>
                    <a:pt x="9734" y="12082"/>
                  </a:cubicBezTo>
                  <a:cubicBezTo>
                    <a:pt x="9550" y="9167"/>
                    <a:pt x="9398" y="7372"/>
                    <a:pt x="8660" y="7372"/>
                  </a:cubicBezTo>
                  <a:cubicBezTo>
                    <a:pt x="7881" y="7372"/>
                    <a:pt x="7711" y="9240"/>
                    <a:pt x="7543" y="12082"/>
                  </a:cubicBezTo>
                  <a:cubicBezTo>
                    <a:pt x="7528" y="12348"/>
                    <a:pt x="7516" y="12631"/>
                    <a:pt x="7500" y="12918"/>
                  </a:cubicBezTo>
                  <a:cubicBezTo>
                    <a:pt x="7461" y="13618"/>
                    <a:pt x="7402" y="14665"/>
                    <a:pt x="7327" y="15504"/>
                  </a:cubicBezTo>
                  <a:cubicBezTo>
                    <a:pt x="7253" y="14787"/>
                    <a:pt x="7169" y="13707"/>
                    <a:pt x="7082" y="12093"/>
                  </a:cubicBezTo>
                  <a:cubicBezTo>
                    <a:pt x="7045" y="11394"/>
                    <a:pt x="7018" y="10673"/>
                    <a:pt x="6989" y="9980"/>
                  </a:cubicBezTo>
                  <a:cubicBezTo>
                    <a:pt x="6934" y="8709"/>
                    <a:pt x="6879" y="7505"/>
                    <a:pt x="6794" y="6613"/>
                  </a:cubicBezTo>
                  <a:cubicBezTo>
                    <a:pt x="6729" y="5933"/>
                    <a:pt x="6607" y="4666"/>
                    <a:pt x="6016" y="4666"/>
                  </a:cubicBezTo>
                  <a:cubicBezTo>
                    <a:pt x="5476" y="4666"/>
                    <a:pt x="5348" y="5722"/>
                    <a:pt x="5245" y="6998"/>
                  </a:cubicBezTo>
                  <a:cubicBezTo>
                    <a:pt x="5157" y="8100"/>
                    <a:pt x="5098" y="9546"/>
                    <a:pt x="5036" y="11070"/>
                  </a:cubicBezTo>
                  <a:cubicBezTo>
                    <a:pt x="5022" y="11413"/>
                    <a:pt x="5007" y="11761"/>
                    <a:pt x="4993" y="12104"/>
                  </a:cubicBezTo>
                  <a:cubicBezTo>
                    <a:pt x="4963" y="12809"/>
                    <a:pt x="4940" y="13589"/>
                    <a:pt x="4914" y="14426"/>
                  </a:cubicBezTo>
                  <a:cubicBezTo>
                    <a:pt x="4869" y="15830"/>
                    <a:pt x="4806" y="17875"/>
                    <a:pt x="4698" y="19212"/>
                  </a:cubicBezTo>
                  <a:cubicBezTo>
                    <a:pt x="4666" y="18854"/>
                    <a:pt x="4633" y="18400"/>
                    <a:pt x="4604" y="17815"/>
                  </a:cubicBezTo>
                  <a:cubicBezTo>
                    <a:pt x="4530" y="16323"/>
                    <a:pt x="4494" y="14456"/>
                    <a:pt x="4453" y="12478"/>
                  </a:cubicBezTo>
                  <a:lnTo>
                    <a:pt x="4445" y="12115"/>
                  </a:lnTo>
                  <a:cubicBezTo>
                    <a:pt x="4436" y="11652"/>
                    <a:pt x="4426" y="11180"/>
                    <a:pt x="4417" y="10706"/>
                  </a:cubicBezTo>
                  <a:cubicBezTo>
                    <a:pt x="4367" y="8254"/>
                    <a:pt x="4316" y="5716"/>
                    <a:pt x="4222" y="3785"/>
                  </a:cubicBezTo>
                  <a:cubicBezTo>
                    <a:pt x="4170" y="2724"/>
                    <a:pt x="4107" y="1943"/>
                    <a:pt x="4035" y="1386"/>
                  </a:cubicBezTo>
                  <a:cubicBezTo>
                    <a:pt x="3976" y="936"/>
                    <a:pt x="3859" y="0"/>
                    <a:pt x="3372" y="0"/>
                  </a:cubicBezTo>
                  <a:close/>
                </a:path>
              </a:pathLst>
            </a:custGeom>
            <a:solidFill>
              <a:srgbClr val="00A8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" name="Rectangle">
              <a:extLst>
                <a:ext uri="{FF2B5EF4-FFF2-40B4-BE49-F238E27FC236}">
                  <a16:creationId xmlns:a16="http://schemas.microsoft.com/office/drawing/2014/main" id="{9FB0A7A4-7472-384C-B7FD-47C389EC4932}"/>
                </a:ext>
              </a:extLst>
            </p:cNvPr>
            <p:cNvSpPr/>
            <p:nvPr/>
          </p:nvSpPr>
          <p:spPr>
            <a:xfrm>
              <a:off x="496052" y="38734"/>
              <a:ext cx="200437" cy="5257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3" name="Group">
            <a:extLst>
              <a:ext uri="{FF2B5EF4-FFF2-40B4-BE49-F238E27FC236}">
                <a16:creationId xmlns:a16="http://schemas.microsoft.com/office/drawing/2014/main" id="{C8CF34C1-301E-164B-B82F-3A55955B67B0}"/>
              </a:ext>
            </a:extLst>
          </p:cNvPr>
          <p:cNvGrpSpPr/>
          <p:nvPr/>
        </p:nvGrpSpPr>
        <p:grpSpPr>
          <a:xfrm>
            <a:off x="3827032" y="2640466"/>
            <a:ext cx="759423" cy="754566"/>
            <a:chOff x="0" y="0"/>
            <a:chExt cx="759422" cy="754565"/>
          </a:xfrm>
        </p:grpSpPr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B40E3C51-A5A8-5E45-BA50-F35A18376F16}"/>
                </a:ext>
              </a:extLst>
            </p:cNvPr>
            <p:cNvSpPr/>
            <p:nvPr/>
          </p:nvSpPr>
          <p:spPr>
            <a:xfrm>
              <a:off x="0" y="303096"/>
              <a:ext cx="759423" cy="451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67"/>
                  </a:moveTo>
                  <a:lnTo>
                    <a:pt x="17576" y="21600"/>
                  </a:lnTo>
                  <a:lnTo>
                    <a:pt x="21600" y="17573"/>
                  </a:lnTo>
                  <a:lnTo>
                    <a:pt x="4108" y="0"/>
                  </a:lnTo>
                  <a:lnTo>
                    <a:pt x="0" y="4167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89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7E2059A0-D367-A847-8C76-F5857A797BA7}"/>
                </a:ext>
              </a:extLst>
            </p:cNvPr>
            <p:cNvSpPr/>
            <p:nvPr/>
          </p:nvSpPr>
          <p:spPr>
            <a:xfrm>
              <a:off x="0" y="202063"/>
              <a:ext cx="759423" cy="451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67"/>
                  </a:moveTo>
                  <a:lnTo>
                    <a:pt x="17576" y="21600"/>
                  </a:lnTo>
                  <a:lnTo>
                    <a:pt x="21600" y="17573"/>
                  </a:lnTo>
                  <a:lnTo>
                    <a:pt x="4108" y="0"/>
                  </a:lnTo>
                  <a:lnTo>
                    <a:pt x="0" y="4167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89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D25FDB8B-F672-084A-8A94-14D192F4A7D2}"/>
                </a:ext>
              </a:extLst>
            </p:cNvPr>
            <p:cNvSpPr/>
            <p:nvPr/>
          </p:nvSpPr>
          <p:spPr>
            <a:xfrm>
              <a:off x="0" y="101032"/>
              <a:ext cx="759423" cy="451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67"/>
                  </a:moveTo>
                  <a:lnTo>
                    <a:pt x="17576" y="21600"/>
                  </a:lnTo>
                  <a:lnTo>
                    <a:pt x="21600" y="17573"/>
                  </a:lnTo>
                  <a:lnTo>
                    <a:pt x="4108" y="0"/>
                  </a:lnTo>
                  <a:lnTo>
                    <a:pt x="0" y="4167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89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87BCA761-98D2-7B49-A1DD-92BCD844B88B}"/>
                </a:ext>
              </a:extLst>
            </p:cNvPr>
            <p:cNvSpPr/>
            <p:nvPr/>
          </p:nvSpPr>
          <p:spPr>
            <a:xfrm>
              <a:off x="0" y="0"/>
              <a:ext cx="759423" cy="451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67"/>
                  </a:moveTo>
                  <a:lnTo>
                    <a:pt x="17576" y="21600"/>
                  </a:lnTo>
                  <a:lnTo>
                    <a:pt x="21600" y="17573"/>
                  </a:lnTo>
                  <a:lnTo>
                    <a:pt x="4108" y="0"/>
                  </a:lnTo>
                  <a:lnTo>
                    <a:pt x="0" y="4167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89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8" name="Landscape">
            <a:extLst>
              <a:ext uri="{FF2B5EF4-FFF2-40B4-BE49-F238E27FC236}">
                <a16:creationId xmlns:a16="http://schemas.microsoft.com/office/drawing/2014/main" id="{DFDB1B37-4AE0-AC48-9546-3F4973A26077}"/>
              </a:ext>
            </a:extLst>
          </p:cNvPr>
          <p:cNvSpPr txBox="1"/>
          <p:nvPr/>
        </p:nvSpPr>
        <p:spPr>
          <a:xfrm>
            <a:off x="1591712" y="1276350"/>
            <a:ext cx="1468292" cy="36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532" tIns="38532" rIns="38532" bIns="38532" anchor="ctr"/>
          <a:lstStyle>
            <a:lvl1pPr defTabSz="834876">
              <a:defRPr sz="1800" b="1">
                <a:solidFill>
                  <a:schemeClr val="accent2">
                    <a:hueOff val="260013"/>
                    <a:satOff val="17755"/>
                    <a:lumOff val="-25437"/>
                  </a:schemeClr>
                </a:solidFill>
              </a:defRPr>
            </a:lvl1pPr>
          </a:lstStyle>
          <a:p>
            <a:r>
              <a:t>Landscape </a:t>
            </a:r>
          </a:p>
        </p:txBody>
      </p:sp>
      <p:sp>
        <p:nvSpPr>
          <p:cNvPr id="49" name="Climate">
            <a:extLst>
              <a:ext uri="{FF2B5EF4-FFF2-40B4-BE49-F238E27FC236}">
                <a16:creationId xmlns:a16="http://schemas.microsoft.com/office/drawing/2014/main" id="{8E17EEB9-5D07-B648-879B-5B14C4177440}"/>
              </a:ext>
            </a:extLst>
          </p:cNvPr>
          <p:cNvSpPr txBox="1"/>
          <p:nvPr/>
        </p:nvSpPr>
        <p:spPr>
          <a:xfrm>
            <a:off x="1789064" y="2572156"/>
            <a:ext cx="1073587" cy="364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532" tIns="38532" rIns="38532" bIns="38532" anchor="ctr"/>
          <a:lstStyle>
            <a:lvl1pPr defTabSz="834876">
              <a:defRPr sz="1800" b="1">
                <a:solidFill>
                  <a:schemeClr val="accent2">
                    <a:hueOff val="260013"/>
                    <a:satOff val="17755"/>
                    <a:lumOff val="-25437"/>
                  </a:schemeClr>
                </a:solidFill>
              </a:defRPr>
            </a:lvl1pPr>
          </a:lstStyle>
          <a:p>
            <a:r>
              <a:t>Climate </a:t>
            </a:r>
          </a:p>
        </p:txBody>
      </p:sp>
      <p:sp>
        <p:nvSpPr>
          <p:cNvPr id="50" name="Soil">
            <a:extLst>
              <a:ext uri="{FF2B5EF4-FFF2-40B4-BE49-F238E27FC236}">
                <a16:creationId xmlns:a16="http://schemas.microsoft.com/office/drawing/2014/main" id="{1D429335-5470-0041-BB3F-CB644F318EF2}"/>
              </a:ext>
            </a:extLst>
          </p:cNvPr>
          <p:cNvSpPr txBox="1"/>
          <p:nvPr/>
        </p:nvSpPr>
        <p:spPr>
          <a:xfrm>
            <a:off x="2059830" y="1917201"/>
            <a:ext cx="532055" cy="36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532" tIns="38532" rIns="38532" bIns="38532" anchor="ctr"/>
          <a:lstStyle>
            <a:lvl1pPr defTabSz="834876">
              <a:defRPr sz="1800" b="1">
                <a:solidFill>
                  <a:schemeClr val="accent2">
                    <a:hueOff val="260013"/>
                    <a:satOff val="17755"/>
                    <a:lumOff val="-25437"/>
                  </a:schemeClr>
                </a:solidFill>
              </a:defRPr>
            </a:lvl1pPr>
          </a:lstStyle>
          <a:p>
            <a:r>
              <a:t>Soil</a:t>
            </a:r>
          </a:p>
        </p:txBody>
      </p:sp>
      <p:sp>
        <p:nvSpPr>
          <p:cNvPr id="51" name="NDVI">
            <a:extLst>
              <a:ext uri="{FF2B5EF4-FFF2-40B4-BE49-F238E27FC236}">
                <a16:creationId xmlns:a16="http://schemas.microsoft.com/office/drawing/2014/main" id="{D10D0D56-0276-2D48-A509-D7CD9FA4C925}"/>
              </a:ext>
            </a:extLst>
          </p:cNvPr>
          <p:cNvSpPr txBox="1"/>
          <p:nvPr/>
        </p:nvSpPr>
        <p:spPr>
          <a:xfrm>
            <a:off x="1946146" y="3213007"/>
            <a:ext cx="759424" cy="364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532" tIns="38532" rIns="38532" bIns="38532" anchor="ctr"/>
          <a:lstStyle>
            <a:lvl1pPr defTabSz="834876">
              <a:defRPr sz="1800" b="1">
                <a:solidFill>
                  <a:schemeClr val="accent2">
                    <a:hueOff val="260013"/>
                    <a:satOff val="17755"/>
                    <a:lumOff val="-25437"/>
                  </a:schemeClr>
                </a:solidFill>
              </a:defRPr>
            </a:lvl1pPr>
          </a:lstStyle>
          <a:p>
            <a:r>
              <a:t>NDVI </a:t>
            </a:r>
          </a:p>
        </p:txBody>
      </p:sp>
      <p:grpSp>
        <p:nvGrpSpPr>
          <p:cNvPr id="52" name="Group">
            <a:extLst>
              <a:ext uri="{FF2B5EF4-FFF2-40B4-BE49-F238E27FC236}">
                <a16:creationId xmlns:a16="http://schemas.microsoft.com/office/drawing/2014/main" id="{5BA96D8D-1364-D349-A34C-C45915B3190D}"/>
              </a:ext>
            </a:extLst>
          </p:cNvPr>
          <p:cNvGrpSpPr/>
          <p:nvPr/>
        </p:nvGrpSpPr>
        <p:grpSpPr>
          <a:xfrm>
            <a:off x="3989164" y="4549498"/>
            <a:ext cx="598714" cy="598726"/>
            <a:chOff x="0" y="0"/>
            <a:chExt cx="598712" cy="598724"/>
          </a:xfrm>
        </p:grpSpPr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3F813453-6C81-1744-BC07-1C005979BC1B}"/>
                </a:ext>
              </a:extLst>
            </p:cNvPr>
            <p:cNvSpPr/>
            <p:nvPr/>
          </p:nvSpPr>
          <p:spPr>
            <a:xfrm rot="18900000">
              <a:off x="50971" y="280793"/>
              <a:ext cx="247005" cy="246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10823"/>
                  </a:lnTo>
                  <a:lnTo>
                    <a:pt x="10800" y="21600"/>
                  </a:lnTo>
                  <a:lnTo>
                    <a:pt x="21600" y="10823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89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CFD1D510-2DEF-464F-81F7-455C190E60EF}"/>
                </a:ext>
              </a:extLst>
            </p:cNvPr>
            <p:cNvSpPr/>
            <p:nvPr/>
          </p:nvSpPr>
          <p:spPr>
            <a:xfrm rot="18900000">
              <a:off x="280977" y="51048"/>
              <a:ext cx="246483" cy="246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3" y="0"/>
                  </a:moveTo>
                  <a:lnTo>
                    <a:pt x="0" y="10823"/>
                  </a:lnTo>
                  <a:lnTo>
                    <a:pt x="10823" y="21600"/>
                  </a:lnTo>
                  <a:lnTo>
                    <a:pt x="21600" y="10823"/>
                  </a:lnTo>
                  <a:lnTo>
                    <a:pt x="1082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89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" name="Shovel">
              <a:extLst>
                <a:ext uri="{FF2B5EF4-FFF2-40B4-BE49-F238E27FC236}">
                  <a16:creationId xmlns:a16="http://schemas.microsoft.com/office/drawing/2014/main" id="{43324C0A-E675-AB4C-B90B-EE9AF7A57083}"/>
                </a:ext>
              </a:extLst>
            </p:cNvPr>
            <p:cNvSpPr/>
            <p:nvPr/>
          </p:nvSpPr>
          <p:spPr>
            <a:xfrm rot="18900000">
              <a:off x="210818" y="-33597"/>
              <a:ext cx="178162" cy="667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520" extrusionOk="0">
                  <a:moveTo>
                    <a:pt x="5800" y="0"/>
                  </a:moveTo>
                  <a:cubicBezTo>
                    <a:pt x="5181" y="0"/>
                    <a:pt x="4729" y="140"/>
                    <a:pt x="4727" y="305"/>
                  </a:cubicBezTo>
                  <a:cubicBezTo>
                    <a:pt x="4707" y="1889"/>
                    <a:pt x="6400" y="2305"/>
                    <a:pt x="8348" y="3351"/>
                  </a:cubicBezTo>
                  <a:cubicBezTo>
                    <a:pt x="8685" y="3532"/>
                    <a:pt x="9024" y="3713"/>
                    <a:pt x="9026" y="3915"/>
                  </a:cubicBezTo>
                  <a:lnTo>
                    <a:pt x="9158" y="13832"/>
                  </a:lnTo>
                  <a:cubicBezTo>
                    <a:pt x="9162" y="14245"/>
                    <a:pt x="7911" y="14581"/>
                    <a:pt x="6365" y="14581"/>
                  </a:cubicBezTo>
                  <a:lnTo>
                    <a:pt x="2154" y="14581"/>
                  </a:lnTo>
                  <a:cubicBezTo>
                    <a:pt x="936" y="14581"/>
                    <a:pt x="-42" y="14851"/>
                    <a:pt x="1" y="15176"/>
                  </a:cubicBezTo>
                  <a:cubicBezTo>
                    <a:pt x="71" y="15700"/>
                    <a:pt x="201" y="16562"/>
                    <a:pt x="428" y="17745"/>
                  </a:cubicBezTo>
                  <a:cubicBezTo>
                    <a:pt x="826" y="19819"/>
                    <a:pt x="7247" y="21007"/>
                    <a:pt x="8593" y="21281"/>
                  </a:cubicBezTo>
                  <a:cubicBezTo>
                    <a:pt x="10161" y="21600"/>
                    <a:pt x="11202" y="21600"/>
                    <a:pt x="12923" y="21281"/>
                  </a:cubicBezTo>
                  <a:cubicBezTo>
                    <a:pt x="14313" y="21023"/>
                    <a:pt x="20690" y="19819"/>
                    <a:pt x="21088" y="17745"/>
                  </a:cubicBezTo>
                  <a:cubicBezTo>
                    <a:pt x="21315" y="16562"/>
                    <a:pt x="21445" y="15700"/>
                    <a:pt x="21514" y="15176"/>
                  </a:cubicBezTo>
                  <a:cubicBezTo>
                    <a:pt x="21558" y="14851"/>
                    <a:pt x="20580" y="14581"/>
                    <a:pt x="19362" y="14581"/>
                  </a:cubicBezTo>
                  <a:lnTo>
                    <a:pt x="15151" y="14581"/>
                  </a:lnTo>
                  <a:cubicBezTo>
                    <a:pt x="13605" y="14581"/>
                    <a:pt x="12354" y="14245"/>
                    <a:pt x="12358" y="13832"/>
                  </a:cubicBezTo>
                  <a:lnTo>
                    <a:pt x="12490" y="3915"/>
                  </a:lnTo>
                  <a:cubicBezTo>
                    <a:pt x="12492" y="3713"/>
                    <a:pt x="12831" y="3532"/>
                    <a:pt x="13168" y="3351"/>
                  </a:cubicBezTo>
                  <a:cubicBezTo>
                    <a:pt x="15115" y="2305"/>
                    <a:pt x="16809" y="1889"/>
                    <a:pt x="16789" y="305"/>
                  </a:cubicBezTo>
                  <a:cubicBezTo>
                    <a:pt x="16787" y="140"/>
                    <a:pt x="16335" y="0"/>
                    <a:pt x="15716" y="0"/>
                  </a:cubicBezTo>
                  <a:lnTo>
                    <a:pt x="5800" y="0"/>
                  </a:lnTo>
                  <a:close/>
                  <a:moveTo>
                    <a:pt x="6986" y="971"/>
                  </a:moveTo>
                  <a:lnTo>
                    <a:pt x="14530" y="971"/>
                  </a:lnTo>
                  <a:cubicBezTo>
                    <a:pt x="14965" y="971"/>
                    <a:pt x="15299" y="1075"/>
                    <a:pt x="15232" y="1190"/>
                  </a:cubicBezTo>
                  <a:cubicBezTo>
                    <a:pt x="14776" y="1975"/>
                    <a:pt x="13054" y="2619"/>
                    <a:pt x="10758" y="2907"/>
                  </a:cubicBezTo>
                  <a:cubicBezTo>
                    <a:pt x="8461" y="2619"/>
                    <a:pt x="6739" y="1975"/>
                    <a:pt x="6283" y="1190"/>
                  </a:cubicBezTo>
                  <a:cubicBezTo>
                    <a:pt x="6216" y="1075"/>
                    <a:pt x="6551" y="971"/>
                    <a:pt x="6986" y="971"/>
                  </a:cubicBezTo>
                  <a:close/>
                </a:path>
              </a:pathLst>
            </a:custGeom>
            <a:solidFill>
              <a:srgbClr val="00A8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6" name="Cultivars…">
            <a:extLst>
              <a:ext uri="{FF2B5EF4-FFF2-40B4-BE49-F238E27FC236}">
                <a16:creationId xmlns:a16="http://schemas.microsoft.com/office/drawing/2014/main" id="{83FC05A4-AE12-494C-94CA-9897B613F6E0}"/>
              </a:ext>
            </a:extLst>
          </p:cNvPr>
          <p:cNvSpPr txBox="1"/>
          <p:nvPr/>
        </p:nvSpPr>
        <p:spPr>
          <a:xfrm>
            <a:off x="1577704" y="7696364"/>
            <a:ext cx="1541581" cy="1308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532" tIns="38532" rIns="38532" bIns="38532" anchor="ctr"/>
          <a:lstStyle/>
          <a:p>
            <a:pPr defTabSz="834876">
              <a:defRPr sz="1800" b="1">
                <a:solidFill>
                  <a:schemeClr val="accent2">
                    <a:hueOff val="260013"/>
                    <a:satOff val="17755"/>
                    <a:lumOff val="-25437"/>
                  </a:schemeClr>
                </a:solidFill>
              </a:defRPr>
            </a:pPr>
            <a:r>
              <a:t>Cultivars</a:t>
            </a:r>
          </a:p>
          <a:p>
            <a:pPr defTabSz="834876">
              <a:defRPr sz="1800" b="1">
                <a:solidFill>
                  <a:schemeClr val="accent2">
                    <a:hueOff val="260013"/>
                    <a:satOff val="17755"/>
                    <a:lumOff val="-25437"/>
                  </a:schemeClr>
                </a:solidFill>
              </a:defRPr>
            </a:pPr>
            <a:endParaRPr/>
          </a:p>
          <a:p>
            <a:pPr defTabSz="834876">
              <a:defRPr sz="1800" b="1">
                <a:solidFill>
                  <a:schemeClr val="accent2">
                    <a:hueOff val="260013"/>
                    <a:satOff val="17755"/>
                    <a:lumOff val="-25437"/>
                  </a:schemeClr>
                </a:solidFill>
              </a:defRPr>
            </a:pPr>
            <a:r>
              <a:t>Phenotypes</a:t>
            </a:r>
          </a:p>
        </p:txBody>
      </p:sp>
      <p:grpSp>
        <p:nvGrpSpPr>
          <p:cNvPr id="57" name="Group">
            <a:extLst>
              <a:ext uri="{FF2B5EF4-FFF2-40B4-BE49-F238E27FC236}">
                <a16:creationId xmlns:a16="http://schemas.microsoft.com/office/drawing/2014/main" id="{A22392BA-BD04-5D49-AA1D-5FF3ACD0F491}"/>
              </a:ext>
            </a:extLst>
          </p:cNvPr>
          <p:cNvGrpSpPr/>
          <p:nvPr/>
        </p:nvGrpSpPr>
        <p:grpSpPr>
          <a:xfrm>
            <a:off x="4115729" y="7992628"/>
            <a:ext cx="345585" cy="598726"/>
            <a:chOff x="0" y="0"/>
            <a:chExt cx="345584" cy="598724"/>
          </a:xfrm>
        </p:grpSpPr>
        <p:sp>
          <p:nvSpPr>
            <p:cNvPr id="58" name="Tag">
              <a:extLst>
                <a:ext uri="{FF2B5EF4-FFF2-40B4-BE49-F238E27FC236}">
                  <a16:creationId xmlns:a16="http://schemas.microsoft.com/office/drawing/2014/main" id="{14F963A1-3A62-4747-A324-552670F5F02E}"/>
                </a:ext>
              </a:extLst>
            </p:cNvPr>
            <p:cNvSpPr/>
            <p:nvPr/>
          </p:nvSpPr>
          <p:spPr>
            <a:xfrm rot="2700000">
              <a:off x="79609" y="21609"/>
              <a:ext cx="186366" cy="302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24" y="0"/>
                  </a:moveTo>
                  <a:lnTo>
                    <a:pt x="0" y="3825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3825"/>
                  </a:lnTo>
                  <a:lnTo>
                    <a:pt x="16276" y="0"/>
                  </a:lnTo>
                  <a:lnTo>
                    <a:pt x="5324" y="0"/>
                  </a:lnTo>
                  <a:close/>
                  <a:moveTo>
                    <a:pt x="10792" y="2730"/>
                  </a:moveTo>
                  <a:cubicBezTo>
                    <a:pt x="11767" y="2730"/>
                    <a:pt x="12557" y="3217"/>
                    <a:pt x="12557" y="3818"/>
                  </a:cubicBezTo>
                  <a:cubicBezTo>
                    <a:pt x="12557" y="4420"/>
                    <a:pt x="11767" y="4908"/>
                    <a:pt x="10792" y="4908"/>
                  </a:cubicBezTo>
                  <a:cubicBezTo>
                    <a:pt x="9816" y="4908"/>
                    <a:pt x="9026" y="4420"/>
                    <a:pt x="9026" y="3818"/>
                  </a:cubicBezTo>
                  <a:cubicBezTo>
                    <a:pt x="9026" y="3217"/>
                    <a:pt x="9816" y="2730"/>
                    <a:pt x="10792" y="2730"/>
                  </a:cubicBez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00A89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" name="Tag">
              <a:extLst>
                <a:ext uri="{FF2B5EF4-FFF2-40B4-BE49-F238E27FC236}">
                  <a16:creationId xmlns:a16="http://schemas.microsoft.com/office/drawing/2014/main" id="{685FD129-C0A9-884C-BD04-DD05551D3F09}"/>
                </a:ext>
              </a:extLst>
            </p:cNvPr>
            <p:cNvSpPr/>
            <p:nvPr/>
          </p:nvSpPr>
          <p:spPr>
            <a:xfrm rot="2700000">
              <a:off x="79609" y="150766"/>
              <a:ext cx="186366" cy="302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24" y="0"/>
                  </a:moveTo>
                  <a:lnTo>
                    <a:pt x="0" y="3825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3825"/>
                  </a:lnTo>
                  <a:lnTo>
                    <a:pt x="16276" y="0"/>
                  </a:lnTo>
                  <a:lnTo>
                    <a:pt x="5324" y="0"/>
                  </a:lnTo>
                  <a:close/>
                  <a:moveTo>
                    <a:pt x="10792" y="2730"/>
                  </a:moveTo>
                  <a:cubicBezTo>
                    <a:pt x="11767" y="2730"/>
                    <a:pt x="12557" y="3217"/>
                    <a:pt x="12557" y="3818"/>
                  </a:cubicBezTo>
                  <a:cubicBezTo>
                    <a:pt x="12557" y="4420"/>
                    <a:pt x="11767" y="4908"/>
                    <a:pt x="10792" y="4908"/>
                  </a:cubicBezTo>
                  <a:cubicBezTo>
                    <a:pt x="9816" y="4908"/>
                    <a:pt x="9026" y="4420"/>
                    <a:pt x="9026" y="3818"/>
                  </a:cubicBezTo>
                  <a:cubicBezTo>
                    <a:pt x="9026" y="3217"/>
                    <a:pt x="9816" y="2730"/>
                    <a:pt x="10792" y="2730"/>
                  </a:cubicBez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00A89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0" name="Tag">
              <a:extLst>
                <a:ext uri="{FF2B5EF4-FFF2-40B4-BE49-F238E27FC236}">
                  <a16:creationId xmlns:a16="http://schemas.microsoft.com/office/drawing/2014/main" id="{B5728BB0-AB38-694A-BCD1-1C16778FAE55}"/>
                </a:ext>
              </a:extLst>
            </p:cNvPr>
            <p:cNvSpPr/>
            <p:nvPr/>
          </p:nvSpPr>
          <p:spPr>
            <a:xfrm rot="2700000">
              <a:off x="79609" y="274750"/>
              <a:ext cx="186366" cy="302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24" y="0"/>
                  </a:moveTo>
                  <a:lnTo>
                    <a:pt x="0" y="3825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3825"/>
                  </a:lnTo>
                  <a:lnTo>
                    <a:pt x="16276" y="0"/>
                  </a:lnTo>
                  <a:lnTo>
                    <a:pt x="5324" y="0"/>
                  </a:lnTo>
                  <a:close/>
                  <a:moveTo>
                    <a:pt x="10792" y="2730"/>
                  </a:moveTo>
                  <a:cubicBezTo>
                    <a:pt x="11767" y="2730"/>
                    <a:pt x="12557" y="3217"/>
                    <a:pt x="12557" y="3818"/>
                  </a:cubicBezTo>
                  <a:cubicBezTo>
                    <a:pt x="12557" y="4420"/>
                    <a:pt x="11767" y="4908"/>
                    <a:pt x="10792" y="4908"/>
                  </a:cubicBezTo>
                  <a:cubicBezTo>
                    <a:pt x="9816" y="4908"/>
                    <a:pt x="9026" y="4420"/>
                    <a:pt x="9026" y="3818"/>
                  </a:cubicBezTo>
                  <a:cubicBezTo>
                    <a:pt x="9026" y="3217"/>
                    <a:pt x="9816" y="2730"/>
                    <a:pt x="10792" y="2730"/>
                  </a:cubicBez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00A89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3487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61" name="Image" descr="Image">
            <a:extLst>
              <a:ext uri="{FF2B5EF4-FFF2-40B4-BE49-F238E27FC236}">
                <a16:creationId xmlns:a16="http://schemas.microsoft.com/office/drawing/2014/main" id="{373C06ED-E33A-0D45-93F4-0981A83023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954" t="56352" r="18905" b="14002"/>
          <a:stretch>
            <a:fillRect/>
          </a:stretch>
        </p:blipFill>
        <p:spPr>
          <a:xfrm>
            <a:off x="3851835" y="7096687"/>
            <a:ext cx="873237" cy="475119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Calendar">
            <a:extLst>
              <a:ext uri="{FF2B5EF4-FFF2-40B4-BE49-F238E27FC236}">
                <a16:creationId xmlns:a16="http://schemas.microsoft.com/office/drawing/2014/main" id="{C870446F-BB65-E942-8F1F-F3DEB2B209BF}"/>
              </a:ext>
            </a:extLst>
          </p:cNvPr>
          <p:cNvSpPr/>
          <p:nvPr/>
        </p:nvSpPr>
        <p:spPr>
          <a:xfrm>
            <a:off x="4049342" y="6298941"/>
            <a:ext cx="478358" cy="527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89" y="0"/>
                </a:moveTo>
                <a:cubicBezTo>
                  <a:pt x="4152" y="0"/>
                  <a:pt x="4034" y="103"/>
                  <a:pt x="4034" y="233"/>
                </a:cubicBezTo>
                <a:lnTo>
                  <a:pt x="4034" y="1151"/>
                </a:lnTo>
                <a:lnTo>
                  <a:pt x="4034" y="2953"/>
                </a:lnTo>
                <a:lnTo>
                  <a:pt x="6428" y="2953"/>
                </a:lnTo>
                <a:lnTo>
                  <a:pt x="6433" y="1151"/>
                </a:lnTo>
                <a:lnTo>
                  <a:pt x="6433" y="233"/>
                </a:lnTo>
                <a:cubicBezTo>
                  <a:pt x="6433" y="109"/>
                  <a:pt x="6321" y="0"/>
                  <a:pt x="6178" y="0"/>
                </a:cubicBezTo>
                <a:lnTo>
                  <a:pt x="4289" y="0"/>
                </a:lnTo>
                <a:close/>
                <a:moveTo>
                  <a:pt x="15422" y="0"/>
                </a:moveTo>
                <a:cubicBezTo>
                  <a:pt x="15279" y="0"/>
                  <a:pt x="15167" y="109"/>
                  <a:pt x="15167" y="233"/>
                </a:cubicBezTo>
                <a:lnTo>
                  <a:pt x="15167" y="1151"/>
                </a:lnTo>
                <a:lnTo>
                  <a:pt x="15172" y="2953"/>
                </a:lnTo>
                <a:lnTo>
                  <a:pt x="17566" y="2953"/>
                </a:lnTo>
                <a:lnTo>
                  <a:pt x="17566" y="1151"/>
                </a:lnTo>
                <a:lnTo>
                  <a:pt x="17566" y="233"/>
                </a:lnTo>
                <a:cubicBezTo>
                  <a:pt x="17566" y="103"/>
                  <a:pt x="17448" y="0"/>
                  <a:pt x="17311" y="0"/>
                </a:cubicBezTo>
                <a:lnTo>
                  <a:pt x="15422" y="0"/>
                </a:lnTo>
                <a:close/>
                <a:moveTo>
                  <a:pt x="1031" y="2150"/>
                </a:moveTo>
                <a:cubicBezTo>
                  <a:pt x="465" y="2150"/>
                  <a:pt x="0" y="2565"/>
                  <a:pt x="0" y="3083"/>
                </a:cubicBezTo>
                <a:lnTo>
                  <a:pt x="0" y="20665"/>
                </a:lnTo>
                <a:cubicBezTo>
                  <a:pt x="0" y="21178"/>
                  <a:pt x="459" y="21600"/>
                  <a:pt x="1031" y="21600"/>
                </a:cubicBezTo>
                <a:lnTo>
                  <a:pt x="20569" y="21600"/>
                </a:lnTo>
                <a:cubicBezTo>
                  <a:pt x="21135" y="21600"/>
                  <a:pt x="21600" y="21184"/>
                  <a:pt x="21600" y="20665"/>
                </a:cubicBezTo>
                <a:lnTo>
                  <a:pt x="21600" y="3083"/>
                </a:lnTo>
                <a:cubicBezTo>
                  <a:pt x="21600" y="2570"/>
                  <a:pt x="21135" y="2150"/>
                  <a:pt x="20569" y="2150"/>
                </a:cubicBezTo>
                <a:lnTo>
                  <a:pt x="18329" y="2150"/>
                </a:lnTo>
                <a:lnTo>
                  <a:pt x="18329" y="3088"/>
                </a:lnTo>
                <a:cubicBezTo>
                  <a:pt x="18329" y="3396"/>
                  <a:pt x="18049" y="3650"/>
                  <a:pt x="17710" y="3650"/>
                </a:cubicBezTo>
                <a:lnTo>
                  <a:pt x="15018" y="3650"/>
                </a:lnTo>
                <a:cubicBezTo>
                  <a:pt x="14678" y="3650"/>
                  <a:pt x="14398" y="3396"/>
                  <a:pt x="14398" y="3088"/>
                </a:cubicBezTo>
                <a:lnTo>
                  <a:pt x="14398" y="2150"/>
                </a:lnTo>
                <a:lnTo>
                  <a:pt x="7202" y="2150"/>
                </a:lnTo>
                <a:lnTo>
                  <a:pt x="7202" y="3088"/>
                </a:lnTo>
                <a:cubicBezTo>
                  <a:pt x="7202" y="3396"/>
                  <a:pt x="6922" y="3650"/>
                  <a:pt x="6582" y="3650"/>
                </a:cubicBezTo>
                <a:lnTo>
                  <a:pt x="3890" y="3650"/>
                </a:lnTo>
                <a:cubicBezTo>
                  <a:pt x="3551" y="3650"/>
                  <a:pt x="3271" y="3396"/>
                  <a:pt x="3271" y="3088"/>
                </a:cubicBezTo>
                <a:lnTo>
                  <a:pt x="3271" y="2150"/>
                </a:lnTo>
                <a:lnTo>
                  <a:pt x="1031" y="2150"/>
                </a:lnTo>
                <a:close/>
                <a:moveTo>
                  <a:pt x="1508" y="6389"/>
                </a:moveTo>
                <a:lnTo>
                  <a:pt x="20092" y="6389"/>
                </a:lnTo>
                <a:lnTo>
                  <a:pt x="20092" y="19565"/>
                </a:lnTo>
                <a:lnTo>
                  <a:pt x="1508" y="19565"/>
                </a:lnTo>
                <a:lnTo>
                  <a:pt x="1508" y="6389"/>
                </a:lnTo>
                <a:close/>
                <a:moveTo>
                  <a:pt x="3807" y="8451"/>
                </a:moveTo>
                <a:cubicBezTo>
                  <a:pt x="3777" y="8451"/>
                  <a:pt x="3747" y="8478"/>
                  <a:pt x="3747" y="8505"/>
                </a:cubicBezTo>
                <a:lnTo>
                  <a:pt x="3747" y="10493"/>
                </a:lnTo>
                <a:cubicBezTo>
                  <a:pt x="3747" y="10525"/>
                  <a:pt x="3777" y="10547"/>
                  <a:pt x="3807" y="10547"/>
                </a:cubicBezTo>
                <a:lnTo>
                  <a:pt x="5999" y="10547"/>
                </a:lnTo>
                <a:cubicBezTo>
                  <a:pt x="6029" y="10547"/>
                  <a:pt x="6059" y="10525"/>
                  <a:pt x="6059" y="10493"/>
                </a:cubicBezTo>
                <a:lnTo>
                  <a:pt x="6059" y="8505"/>
                </a:lnTo>
                <a:cubicBezTo>
                  <a:pt x="6059" y="8478"/>
                  <a:pt x="6029" y="8451"/>
                  <a:pt x="5999" y="8451"/>
                </a:cubicBezTo>
                <a:lnTo>
                  <a:pt x="3807" y="8451"/>
                </a:lnTo>
                <a:close/>
                <a:moveTo>
                  <a:pt x="7654" y="8451"/>
                </a:moveTo>
                <a:cubicBezTo>
                  <a:pt x="7618" y="8451"/>
                  <a:pt x="7595" y="8478"/>
                  <a:pt x="7595" y="8505"/>
                </a:cubicBezTo>
                <a:lnTo>
                  <a:pt x="7595" y="10493"/>
                </a:lnTo>
                <a:cubicBezTo>
                  <a:pt x="7595" y="10525"/>
                  <a:pt x="7618" y="10547"/>
                  <a:pt x="7654" y="10547"/>
                </a:cubicBezTo>
                <a:lnTo>
                  <a:pt x="9847" y="10547"/>
                </a:lnTo>
                <a:cubicBezTo>
                  <a:pt x="9877" y="10547"/>
                  <a:pt x="9907" y="10525"/>
                  <a:pt x="9907" y="10493"/>
                </a:cubicBezTo>
                <a:lnTo>
                  <a:pt x="9907" y="8505"/>
                </a:lnTo>
                <a:cubicBezTo>
                  <a:pt x="9907" y="8478"/>
                  <a:pt x="9877" y="8451"/>
                  <a:pt x="9847" y="8451"/>
                </a:cubicBezTo>
                <a:lnTo>
                  <a:pt x="7654" y="8451"/>
                </a:lnTo>
                <a:close/>
                <a:moveTo>
                  <a:pt x="11753" y="8451"/>
                </a:moveTo>
                <a:cubicBezTo>
                  <a:pt x="11723" y="8451"/>
                  <a:pt x="11693" y="8478"/>
                  <a:pt x="11693" y="8505"/>
                </a:cubicBezTo>
                <a:lnTo>
                  <a:pt x="11693" y="10493"/>
                </a:lnTo>
                <a:cubicBezTo>
                  <a:pt x="11693" y="10525"/>
                  <a:pt x="11723" y="10547"/>
                  <a:pt x="11753" y="10547"/>
                </a:cubicBezTo>
                <a:lnTo>
                  <a:pt x="13946" y="10547"/>
                </a:lnTo>
                <a:cubicBezTo>
                  <a:pt x="13976" y="10547"/>
                  <a:pt x="14005" y="10525"/>
                  <a:pt x="14005" y="10493"/>
                </a:cubicBezTo>
                <a:lnTo>
                  <a:pt x="14005" y="8505"/>
                </a:lnTo>
                <a:cubicBezTo>
                  <a:pt x="14005" y="8478"/>
                  <a:pt x="13976" y="8451"/>
                  <a:pt x="13946" y="8451"/>
                </a:cubicBezTo>
                <a:lnTo>
                  <a:pt x="11753" y="8451"/>
                </a:lnTo>
                <a:close/>
                <a:moveTo>
                  <a:pt x="15601" y="8451"/>
                </a:moveTo>
                <a:cubicBezTo>
                  <a:pt x="15565" y="8451"/>
                  <a:pt x="15541" y="8478"/>
                  <a:pt x="15541" y="8505"/>
                </a:cubicBezTo>
                <a:lnTo>
                  <a:pt x="15541" y="10493"/>
                </a:lnTo>
                <a:cubicBezTo>
                  <a:pt x="15541" y="10525"/>
                  <a:pt x="15565" y="10547"/>
                  <a:pt x="15601" y="10547"/>
                </a:cubicBezTo>
                <a:lnTo>
                  <a:pt x="17793" y="10547"/>
                </a:lnTo>
                <a:cubicBezTo>
                  <a:pt x="17829" y="10547"/>
                  <a:pt x="17853" y="10525"/>
                  <a:pt x="17853" y="10493"/>
                </a:cubicBezTo>
                <a:lnTo>
                  <a:pt x="17853" y="8505"/>
                </a:lnTo>
                <a:cubicBezTo>
                  <a:pt x="17853" y="8478"/>
                  <a:pt x="17829" y="8451"/>
                  <a:pt x="17793" y="8451"/>
                </a:cubicBezTo>
                <a:lnTo>
                  <a:pt x="15601" y="8451"/>
                </a:lnTo>
                <a:close/>
                <a:moveTo>
                  <a:pt x="3771" y="12086"/>
                </a:moveTo>
                <a:cubicBezTo>
                  <a:pt x="3736" y="12086"/>
                  <a:pt x="3712" y="12107"/>
                  <a:pt x="3712" y="12140"/>
                </a:cubicBezTo>
                <a:lnTo>
                  <a:pt x="3712" y="14126"/>
                </a:lnTo>
                <a:cubicBezTo>
                  <a:pt x="3712" y="14153"/>
                  <a:pt x="3736" y="14180"/>
                  <a:pt x="3771" y="14180"/>
                </a:cubicBezTo>
                <a:lnTo>
                  <a:pt x="5964" y="14180"/>
                </a:lnTo>
                <a:cubicBezTo>
                  <a:pt x="5994" y="14180"/>
                  <a:pt x="6024" y="14153"/>
                  <a:pt x="6024" y="14126"/>
                </a:cubicBezTo>
                <a:lnTo>
                  <a:pt x="6024" y="12140"/>
                </a:lnTo>
                <a:cubicBezTo>
                  <a:pt x="6024" y="12107"/>
                  <a:pt x="5994" y="12086"/>
                  <a:pt x="5964" y="12086"/>
                </a:cubicBezTo>
                <a:lnTo>
                  <a:pt x="3771" y="12086"/>
                </a:lnTo>
                <a:close/>
                <a:moveTo>
                  <a:pt x="7619" y="12086"/>
                </a:moveTo>
                <a:cubicBezTo>
                  <a:pt x="7583" y="12086"/>
                  <a:pt x="7559" y="12107"/>
                  <a:pt x="7559" y="12140"/>
                </a:cubicBezTo>
                <a:lnTo>
                  <a:pt x="7559" y="14126"/>
                </a:lnTo>
                <a:cubicBezTo>
                  <a:pt x="7559" y="14153"/>
                  <a:pt x="7583" y="14180"/>
                  <a:pt x="7619" y="14180"/>
                </a:cubicBezTo>
                <a:lnTo>
                  <a:pt x="9812" y="14180"/>
                </a:lnTo>
                <a:cubicBezTo>
                  <a:pt x="9841" y="14180"/>
                  <a:pt x="9871" y="14153"/>
                  <a:pt x="9871" y="14126"/>
                </a:cubicBezTo>
                <a:lnTo>
                  <a:pt x="9871" y="12140"/>
                </a:lnTo>
                <a:cubicBezTo>
                  <a:pt x="9871" y="12107"/>
                  <a:pt x="9841" y="12086"/>
                  <a:pt x="9812" y="12086"/>
                </a:cubicBezTo>
                <a:lnTo>
                  <a:pt x="7619" y="12086"/>
                </a:lnTo>
                <a:close/>
                <a:moveTo>
                  <a:pt x="11788" y="12086"/>
                </a:moveTo>
                <a:cubicBezTo>
                  <a:pt x="11759" y="12086"/>
                  <a:pt x="11729" y="12107"/>
                  <a:pt x="11729" y="12140"/>
                </a:cubicBezTo>
                <a:lnTo>
                  <a:pt x="11729" y="14126"/>
                </a:lnTo>
                <a:cubicBezTo>
                  <a:pt x="11729" y="14153"/>
                  <a:pt x="11759" y="14180"/>
                  <a:pt x="11788" y="14180"/>
                </a:cubicBezTo>
                <a:lnTo>
                  <a:pt x="13981" y="14180"/>
                </a:lnTo>
                <a:cubicBezTo>
                  <a:pt x="14011" y="14180"/>
                  <a:pt x="14041" y="14153"/>
                  <a:pt x="14041" y="14126"/>
                </a:cubicBezTo>
                <a:lnTo>
                  <a:pt x="14041" y="12140"/>
                </a:lnTo>
                <a:cubicBezTo>
                  <a:pt x="14041" y="12107"/>
                  <a:pt x="14011" y="12086"/>
                  <a:pt x="13981" y="12086"/>
                </a:cubicBezTo>
                <a:lnTo>
                  <a:pt x="11788" y="12086"/>
                </a:lnTo>
                <a:close/>
                <a:moveTo>
                  <a:pt x="15636" y="12086"/>
                </a:moveTo>
                <a:cubicBezTo>
                  <a:pt x="15600" y="12086"/>
                  <a:pt x="15576" y="12107"/>
                  <a:pt x="15576" y="12140"/>
                </a:cubicBezTo>
                <a:lnTo>
                  <a:pt x="15576" y="14126"/>
                </a:lnTo>
                <a:cubicBezTo>
                  <a:pt x="15576" y="14153"/>
                  <a:pt x="15600" y="14180"/>
                  <a:pt x="15636" y="14180"/>
                </a:cubicBezTo>
                <a:lnTo>
                  <a:pt x="17829" y="14180"/>
                </a:lnTo>
                <a:cubicBezTo>
                  <a:pt x="17864" y="14180"/>
                  <a:pt x="17888" y="14153"/>
                  <a:pt x="17888" y="14126"/>
                </a:cubicBezTo>
                <a:lnTo>
                  <a:pt x="17888" y="12140"/>
                </a:lnTo>
                <a:cubicBezTo>
                  <a:pt x="17888" y="12107"/>
                  <a:pt x="17864" y="12086"/>
                  <a:pt x="17829" y="12086"/>
                </a:cubicBezTo>
                <a:lnTo>
                  <a:pt x="15636" y="12086"/>
                </a:lnTo>
                <a:close/>
                <a:moveTo>
                  <a:pt x="3771" y="15866"/>
                </a:moveTo>
                <a:cubicBezTo>
                  <a:pt x="3736" y="15866"/>
                  <a:pt x="3712" y="15893"/>
                  <a:pt x="3712" y="15920"/>
                </a:cubicBezTo>
                <a:lnTo>
                  <a:pt x="3712" y="17906"/>
                </a:lnTo>
                <a:cubicBezTo>
                  <a:pt x="3712" y="17933"/>
                  <a:pt x="3736" y="17960"/>
                  <a:pt x="3771" y="17960"/>
                </a:cubicBezTo>
                <a:lnTo>
                  <a:pt x="5964" y="17960"/>
                </a:lnTo>
                <a:cubicBezTo>
                  <a:pt x="5994" y="17960"/>
                  <a:pt x="6024" y="17933"/>
                  <a:pt x="6024" y="17906"/>
                </a:cubicBezTo>
                <a:lnTo>
                  <a:pt x="6024" y="15920"/>
                </a:lnTo>
                <a:cubicBezTo>
                  <a:pt x="6024" y="15893"/>
                  <a:pt x="5994" y="15866"/>
                  <a:pt x="5964" y="15866"/>
                </a:cubicBezTo>
                <a:lnTo>
                  <a:pt x="3771" y="15866"/>
                </a:lnTo>
                <a:close/>
                <a:moveTo>
                  <a:pt x="7619" y="15866"/>
                </a:moveTo>
                <a:cubicBezTo>
                  <a:pt x="7583" y="15866"/>
                  <a:pt x="7559" y="15893"/>
                  <a:pt x="7559" y="15920"/>
                </a:cubicBezTo>
                <a:lnTo>
                  <a:pt x="7559" y="17906"/>
                </a:lnTo>
                <a:cubicBezTo>
                  <a:pt x="7559" y="17933"/>
                  <a:pt x="7583" y="17960"/>
                  <a:pt x="7619" y="17960"/>
                </a:cubicBezTo>
                <a:lnTo>
                  <a:pt x="9812" y="17960"/>
                </a:lnTo>
                <a:cubicBezTo>
                  <a:pt x="9841" y="17960"/>
                  <a:pt x="9871" y="17933"/>
                  <a:pt x="9871" y="17906"/>
                </a:cubicBezTo>
                <a:lnTo>
                  <a:pt x="9871" y="15920"/>
                </a:lnTo>
                <a:cubicBezTo>
                  <a:pt x="9871" y="15893"/>
                  <a:pt x="9841" y="15866"/>
                  <a:pt x="9812" y="15866"/>
                </a:cubicBezTo>
                <a:lnTo>
                  <a:pt x="7619" y="15866"/>
                </a:lnTo>
                <a:close/>
                <a:moveTo>
                  <a:pt x="11788" y="15866"/>
                </a:moveTo>
                <a:cubicBezTo>
                  <a:pt x="11759" y="15866"/>
                  <a:pt x="11729" y="15893"/>
                  <a:pt x="11729" y="15920"/>
                </a:cubicBezTo>
                <a:lnTo>
                  <a:pt x="11729" y="17906"/>
                </a:lnTo>
                <a:cubicBezTo>
                  <a:pt x="11729" y="17933"/>
                  <a:pt x="11759" y="17960"/>
                  <a:pt x="11788" y="17960"/>
                </a:cubicBezTo>
                <a:lnTo>
                  <a:pt x="13981" y="17960"/>
                </a:lnTo>
                <a:cubicBezTo>
                  <a:pt x="14011" y="17960"/>
                  <a:pt x="14041" y="17933"/>
                  <a:pt x="14041" y="17906"/>
                </a:cubicBezTo>
                <a:lnTo>
                  <a:pt x="14041" y="15920"/>
                </a:lnTo>
                <a:cubicBezTo>
                  <a:pt x="14041" y="15893"/>
                  <a:pt x="14011" y="15866"/>
                  <a:pt x="13981" y="15866"/>
                </a:cubicBezTo>
                <a:lnTo>
                  <a:pt x="11788" y="15866"/>
                </a:lnTo>
                <a:close/>
                <a:moveTo>
                  <a:pt x="15636" y="15866"/>
                </a:moveTo>
                <a:cubicBezTo>
                  <a:pt x="15600" y="15866"/>
                  <a:pt x="15576" y="15893"/>
                  <a:pt x="15576" y="15920"/>
                </a:cubicBezTo>
                <a:lnTo>
                  <a:pt x="15576" y="17906"/>
                </a:lnTo>
                <a:cubicBezTo>
                  <a:pt x="15576" y="17933"/>
                  <a:pt x="15600" y="17960"/>
                  <a:pt x="15636" y="17960"/>
                </a:cubicBezTo>
                <a:lnTo>
                  <a:pt x="17829" y="17960"/>
                </a:lnTo>
                <a:cubicBezTo>
                  <a:pt x="17864" y="17960"/>
                  <a:pt x="17888" y="17933"/>
                  <a:pt x="17888" y="17906"/>
                </a:cubicBezTo>
                <a:lnTo>
                  <a:pt x="17888" y="15920"/>
                </a:lnTo>
                <a:cubicBezTo>
                  <a:pt x="17888" y="15893"/>
                  <a:pt x="17864" y="15866"/>
                  <a:pt x="17829" y="15866"/>
                </a:cubicBezTo>
                <a:lnTo>
                  <a:pt x="15636" y="15866"/>
                </a:lnTo>
                <a:close/>
              </a:path>
            </a:pathLst>
          </a:custGeom>
          <a:solidFill>
            <a:srgbClr val="00A89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3487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3" name="Crop calendar">
            <a:extLst>
              <a:ext uri="{FF2B5EF4-FFF2-40B4-BE49-F238E27FC236}">
                <a16:creationId xmlns:a16="http://schemas.microsoft.com/office/drawing/2014/main" id="{0B249B13-3BA8-E548-9351-FC251449D38D}"/>
              </a:ext>
            </a:extLst>
          </p:cNvPr>
          <p:cNvSpPr txBox="1"/>
          <p:nvPr/>
        </p:nvSpPr>
        <p:spPr>
          <a:xfrm>
            <a:off x="1436631" y="6419691"/>
            <a:ext cx="1778454" cy="364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532" tIns="38532" rIns="38532" bIns="38532" anchor="ctr"/>
          <a:lstStyle>
            <a:lvl1pPr defTabSz="834876">
              <a:defRPr sz="1800" b="1">
                <a:solidFill>
                  <a:schemeClr val="accent2">
                    <a:hueOff val="260013"/>
                    <a:satOff val="17755"/>
                    <a:lumOff val="-25437"/>
                  </a:schemeClr>
                </a:solidFill>
              </a:defRPr>
            </a:lvl1pPr>
          </a:lstStyle>
          <a:p>
            <a:r>
              <a:t>Crop calendar</a:t>
            </a:r>
          </a:p>
        </p:txBody>
      </p:sp>
    </p:spTree>
    <p:extLst>
      <p:ext uri="{BB962C8B-B14F-4D97-AF65-F5344CB8AC3E}">
        <p14:creationId xmlns:p14="http://schemas.microsoft.com/office/powerpoint/2010/main" val="37382799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Mind the ga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Mind the gap</a:t>
            </a:r>
          </a:p>
        </p:txBody>
      </p:sp>
      <p:sp>
        <p:nvSpPr>
          <p:cNvPr id="432" name="Data Infrastructures"/>
          <p:cNvSpPr/>
          <p:nvPr/>
        </p:nvSpPr>
        <p:spPr>
          <a:xfrm>
            <a:off x="2851898" y="3062268"/>
            <a:ext cx="7473164" cy="12700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Data Infrastructures</a:t>
            </a:r>
          </a:p>
        </p:txBody>
      </p:sp>
      <p:sp>
        <p:nvSpPr>
          <p:cNvPr id="433" name="Data Analytics"/>
          <p:cNvSpPr/>
          <p:nvPr/>
        </p:nvSpPr>
        <p:spPr>
          <a:xfrm>
            <a:off x="2851898" y="6096498"/>
            <a:ext cx="7473164" cy="12700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Artificial Intelligence</a:t>
            </a:r>
            <a:endParaRPr dirty="0"/>
          </a:p>
        </p:txBody>
      </p:sp>
      <p:sp>
        <p:nvSpPr>
          <p:cNvPr id="434" name="Coins"/>
          <p:cNvSpPr/>
          <p:nvPr/>
        </p:nvSpPr>
        <p:spPr>
          <a:xfrm>
            <a:off x="8594057" y="2812832"/>
            <a:ext cx="888798" cy="891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5" name="Function Graph"/>
          <p:cNvSpPr/>
          <p:nvPr/>
        </p:nvSpPr>
        <p:spPr>
          <a:xfrm>
            <a:off x="9461822" y="3705285"/>
            <a:ext cx="811984" cy="806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" y="0"/>
                </a:moveTo>
                <a:cubicBezTo>
                  <a:pt x="87" y="0"/>
                  <a:pt x="0" y="87"/>
                  <a:pt x="0" y="194"/>
                </a:cubicBezTo>
                <a:lnTo>
                  <a:pt x="0" y="21404"/>
                </a:lnTo>
                <a:cubicBezTo>
                  <a:pt x="0" y="21511"/>
                  <a:pt x="87" y="21600"/>
                  <a:pt x="193" y="21600"/>
                </a:cubicBezTo>
                <a:lnTo>
                  <a:pt x="21322" y="21600"/>
                </a:lnTo>
                <a:cubicBezTo>
                  <a:pt x="21428" y="21600"/>
                  <a:pt x="21514" y="21511"/>
                  <a:pt x="21514" y="21404"/>
                </a:cubicBezTo>
                <a:lnTo>
                  <a:pt x="21514" y="20822"/>
                </a:lnTo>
                <a:cubicBezTo>
                  <a:pt x="21514" y="20715"/>
                  <a:pt x="21428" y="20628"/>
                  <a:pt x="21322" y="20628"/>
                </a:cubicBezTo>
                <a:lnTo>
                  <a:pt x="1159" y="20628"/>
                </a:lnTo>
                <a:cubicBezTo>
                  <a:pt x="1052" y="20628"/>
                  <a:pt x="966" y="20539"/>
                  <a:pt x="966" y="20432"/>
                </a:cubicBezTo>
                <a:lnTo>
                  <a:pt x="966" y="194"/>
                </a:lnTo>
                <a:cubicBezTo>
                  <a:pt x="966" y="87"/>
                  <a:pt x="879" y="0"/>
                  <a:pt x="773" y="0"/>
                </a:cubicBezTo>
                <a:lnTo>
                  <a:pt x="193" y="0"/>
                </a:lnTo>
                <a:close/>
                <a:moveTo>
                  <a:pt x="4579" y="3635"/>
                </a:moveTo>
                <a:cubicBezTo>
                  <a:pt x="4069" y="3635"/>
                  <a:pt x="3973" y="4313"/>
                  <a:pt x="3893" y="5269"/>
                </a:cubicBezTo>
                <a:cubicBezTo>
                  <a:pt x="3826" y="6066"/>
                  <a:pt x="3789" y="7155"/>
                  <a:pt x="3747" y="8309"/>
                </a:cubicBezTo>
                <a:cubicBezTo>
                  <a:pt x="3722" y="9023"/>
                  <a:pt x="3694" y="9757"/>
                  <a:pt x="3660" y="10474"/>
                </a:cubicBezTo>
                <a:lnTo>
                  <a:pt x="1430" y="10474"/>
                </a:lnTo>
                <a:lnTo>
                  <a:pt x="1430" y="11230"/>
                </a:lnTo>
                <a:lnTo>
                  <a:pt x="4374" y="11230"/>
                </a:lnTo>
                <a:lnTo>
                  <a:pt x="4393" y="10873"/>
                </a:lnTo>
                <a:cubicBezTo>
                  <a:pt x="4437" y="10037"/>
                  <a:pt x="4467" y="9172"/>
                  <a:pt x="4497" y="8336"/>
                </a:cubicBezTo>
                <a:cubicBezTo>
                  <a:pt x="4526" y="7507"/>
                  <a:pt x="4560" y="6578"/>
                  <a:pt x="4607" y="5814"/>
                </a:cubicBezTo>
                <a:cubicBezTo>
                  <a:pt x="4621" y="5979"/>
                  <a:pt x="4635" y="6160"/>
                  <a:pt x="4648" y="6361"/>
                </a:cubicBezTo>
                <a:cubicBezTo>
                  <a:pt x="4720" y="7486"/>
                  <a:pt x="4764" y="8893"/>
                  <a:pt x="4805" y="10253"/>
                </a:cubicBezTo>
                <a:cubicBezTo>
                  <a:pt x="4814" y="10545"/>
                  <a:pt x="4823" y="10836"/>
                  <a:pt x="4832" y="11121"/>
                </a:cubicBezTo>
                <a:lnTo>
                  <a:pt x="4839" y="11340"/>
                </a:lnTo>
                <a:cubicBezTo>
                  <a:pt x="4882" y="12712"/>
                  <a:pt x="4923" y="14008"/>
                  <a:pt x="5011" y="14987"/>
                </a:cubicBezTo>
                <a:cubicBezTo>
                  <a:pt x="5108" y="16050"/>
                  <a:pt x="5236" y="16930"/>
                  <a:pt x="5835" y="16930"/>
                </a:cubicBezTo>
                <a:cubicBezTo>
                  <a:pt x="6373" y="16930"/>
                  <a:pt x="6497" y="16190"/>
                  <a:pt x="6594" y="15296"/>
                </a:cubicBezTo>
                <a:cubicBezTo>
                  <a:pt x="6678" y="14518"/>
                  <a:pt x="6726" y="13520"/>
                  <a:pt x="6772" y="12555"/>
                </a:cubicBezTo>
                <a:cubicBezTo>
                  <a:pt x="6796" y="12043"/>
                  <a:pt x="6820" y="11560"/>
                  <a:pt x="6847" y="11132"/>
                </a:cubicBezTo>
                <a:cubicBezTo>
                  <a:pt x="6861" y="10921"/>
                  <a:pt x="6874" y="10707"/>
                  <a:pt x="6888" y="10495"/>
                </a:cubicBezTo>
                <a:cubicBezTo>
                  <a:pt x="6933" y="9765"/>
                  <a:pt x="6992" y="8813"/>
                  <a:pt x="7072" y="8108"/>
                </a:cubicBezTo>
                <a:cubicBezTo>
                  <a:pt x="7130" y="8632"/>
                  <a:pt x="7171" y="9283"/>
                  <a:pt x="7206" y="9828"/>
                </a:cubicBezTo>
                <a:cubicBezTo>
                  <a:pt x="7234" y="10257"/>
                  <a:pt x="7265" y="10701"/>
                  <a:pt x="7300" y="11138"/>
                </a:cubicBezTo>
                <a:cubicBezTo>
                  <a:pt x="7355" y="11811"/>
                  <a:pt x="7430" y="12670"/>
                  <a:pt x="7538" y="13325"/>
                </a:cubicBezTo>
                <a:cubicBezTo>
                  <a:pt x="7649" y="13995"/>
                  <a:pt x="7799" y="14650"/>
                  <a:pt x="8291" y="14650"/>
                </a:cubicBezTo>
                <a:cubicBezTo>
                  <a:pt x="8807" y="14650"/>
                  <a:pt x="8920" y="13936"/>
                  <a:pt x="8993" y="13463"/>
                </a:cubicBezTo>
                <a:cubicBezTo>
                  <a:pt x="9075" y="12940"/>
                  <a:pt x="9130" y="12285"/>
                  <a:pt x="9183" y="11651"/>
                </a:cubicBezTo>
                <a:cubicBezTo>
                  <a:pt x="9198" y="11475"/>
                  <a:pt x="9212" y="11303"/>
                  <a:pt x="9226" y="11141"/>
                </a:cubicBezTo>
                <a:cubicBezTo>
                  <a:pt x="9311" y="10194"/>
                  <a:pt x="9403" y="9541"/>
                  <a:pt x="9501" y="9185"/>
                </a:cubicBezTo>
                <a:cubicBezTo>
                  <a:pt x="9633" y="9696"/>
                  <a:pt x="9726" y="10669"/>
                  <a:pt x="9771" y="11144"/>
                </a:cubicBezTo>
                <a:cubicBezTo>
                  <a:pt x="9831" y="11767"/>
                  <a:pt x="9905" y="12254"/>
                  <a:pt x="9993" y="12594"/>
                </a:cubicBezTo>
                <a:cubicBezTo>
                  <a:pt x="10054" y="12832"/>
                  <a:pt x="10198" y="13391"/>
                  <a:pt x="10653" y="13391"/>
                </a:cubicBezTo>
                <a:cubicBezTo>
                  <a:pt x="11032" y="13391"/>
                  <a:pt x="11217" y="12975"/>
                  <a:pt x="11349" y="12567"/>
                </a:cubicBezTo>
                <a:cubicBezTo>
                  <a:pt x="11467" y="12203"/>
                  <a:pt x="11579" y="11704"/>
                  <a:pt x="11661" y="11165"/>
                </a:cubicBezTo>
                <a:cubicBezTo>
                  <a:pt x="11745" y="10615"/>
                  <a:pt x="11876" y="10261"/>
                  <a:pt x="11971" y="10086"/>
                </a:cubicBezTo>
                <a:cubicBezTo>
                  <a:pt x="12053" y="10269"/>
                  <a:pt x="12153" y="10639"/>
                  <a:pt x="12271" y="11188"/>
                </a:cubicBezTo>
                <a:cubicBezTo>
                  <a:pt x="12485" y="12183"/>
                  <a:pt x="12763" y="12626"/>
                  <a:pt x="13173" y="12626"/>
                </a:cubicBezTo>
                <a:cubicBezTo>
                  <a:pt x="13612" y="12626"/>
                  <a:pt x="13946" y="12143"/>
                  <a:pt x="14166" y="11193"/>
                </a:cubicBezTo>
                <a:cubicBezTo>
                  <a:pt x="14230" y="10915"/>
                  <a:pt x="14317" y="10721"/>
                  <a:pt x="14384" y="10609"/>
                </a:cubicBezTo>
                <a:cubicBezTo>
                  <a:pt x="14442" y="10712"/>
                  <a:pt x="14507" y="10855"/>
                  <a:pt x="14553" y="10955"/>
                </a:cubicBezTo>
                <a:cubicBezTo>
                  <a:pt x="14603" y="11064"/>
                  <a:pt x="14655" y="11175"/>
                  <a:pt x="14711" y="11283"/>
                </a:cubicBezTo>
                <a:cubicBezTo>
                  <a:pt x="14963" y="11766"/>
                  <a:pt x="15162" y="12149"/>
                  <a:pt x="15638" y="12149"/>
                </a:cubicBezTo>
                <a:cubicBezTo>
                  <a:pt x="16094" y="12149"/>
                  <a:pt x="16314" y="11747"/>
                  <a:pt x="16475" y="11453"/>
                </a:cubicBezTo>
                <a:cubicBezTo>
                  <a:pt x="16502" y="11402"/>
                  <a:pt x="16532" y="11350"/>
                  <a:pt x="16562" y="11300"/>
                </a:cubicBezTo>
                <a:cubicBezTo>
                  <a:pt x="16588" y="11255"/>
                  <a:pt x="16611" y="11213"/>
                  <a:pt x="16634" y="11173"/>
                </a:cubicBezTo>
                <a:cubicBezTo>
                  <a:pt x="16703" y="11053"/>
                  <a:pt x="16782" y="10918"/>
                  <a:pt x="16828" y="10864"/>
                </a:cubicBezTo>
                <a:cubicBezTo>
                  <a:pt x="16903" y="10914"/>
                  <a:pt x="17032" y="11105"/>
                  <a:pt x="17112" y="11224"/>
                </a:cubicBezTo>
                <a:lnTo>
                  <a:pt x="17155" y="11291"/>
                </a:lnTo>
                <a:cubicBezTo>
                  <a:pt x="17177" y="11324"/>
                  <a:pt x="17200" y="11356"/>
                  <a:pt x="17222" y="11389"/>
                </a:cubicBezTo>
                <a:cubicBezTo>
                  <a:pt x="17416" y="11682"/>
                  <a:pt x="17656" y="12047"/>
                  <a:pt x="18076" y="12047"/>
                </a:cubicBezTo>
                <a:cubicBezTo>
                  <a:pt x="18508" y="12047"/>
                  <a:pt x="18724" y="11727"/>
                  <a:pt x="18882" y="11494"/>
                </a:cubicBezTo>
                <a:cubicBezTo>
                  <a:pt x="18919" y="11439"/>
                  <a:pt x="18953" y="11387"/>
                  <a:pt x="18989" y="11340"/>
                </a:cubicBezTo>
                <a:cubicBezTo>
                  <a:pt x="19096" y="11202"/>
                  <a:pt x="19183" y="11125"/>
                  <a:pt x="19231" y="11090"/>
                </a:cubicBezTo>
                <a:cubicBezTo>
                  <a:pt x="19285" y="11117"/>
                  <a:pt x="19403" y="11188"/>
                  <a:pt x="19622" y="11387"/>
                </a:cubicBezTo>
                <a:cubicBezTo>
                  <a:pt x="19919" y="11658"/>
                  <a:pt x="20277" y="11689"/>
                  <a:pt x="20520" y="11689"/>
                </a:cubicBezTo>
                <a:cubicBezTo>
                  <a:pt x="20701" y="11689"/>
                  <a:pt x="20939" y="11612"/>
                  <a:pt x="21281" y="11494"/>
                </a:cubicBezTo>
                <a:cubicBezTo>
                  <a:pt x="21406" y="11451"/>
                  <a:pt x="21535" y="11406"/>
                  <a:pt x="21600" y="11391"/>
                </a:cubicBezTo>
                <a:lnTo>
                  <a:pt x="21429" y="10655"/>
                </a:lnTo>
                <a:cubicBezTo>
                  <a:pt x="21326" y="10679"/>
                  <a:pt x="21192" y="10724"/>
                  <a:pt x="21037" y="10778"/>
                </a:cubicBezTo>
                <a:cubicBezTo>
                  <a:pt x="20885" y="10831"/>
                  <a:pt x="20601" y="10929"/>
                  <a:pt x="20520" y="10933"/>
                </a:cubicBezTo>
                <a:cubicBezTo>
                  <a:pt x="20323" y="10933"/>
                  <a:pt x="20208" y="10903"/>
                  <a:pt x="20125" y="10827"/>
                </a:cubicBezTo>
                <a:cubicBezTo>
                  <a:pt x="19729" y="10468"/>
                  <a:pt x="19465" y="10321"/>
                  <a:pt x="19209" y="10321"/>
                </a:cubicBezTo>
                <a:cubicBezTo>
                  <a:pt x="18891" y="10321"/>
                  <a:pt x="18593" y="10623"/>
                  <a:pt x="18398" y="10876"/>
                </a:cubicBezTo>
                <a:cubicBezTo>
                  <a:pt x="18347" y="10942"/>
                  <a:pt x="18300" y="11009"/>
                  <a:pt x="18260" y="11068"/>
                </a:cubicBezTo>
                <a:cubicBezTo>
                  <a:pt x="18214" y="11137"/>
                  <a:pt x="18131" y="11262"/>
                  <a:pt x="18089" y="11288"/>
                </a:cubicBezTo>
                <a:cubicBezTo>
                  <a:pt x="18025" y="11240"/>
                  <a:pt x="17915" y="11074"/>
                  <a:pt x="17848" y="10972"/>
                </a:cubicBezTo>
                <a:cubicBezTo>
                  <a:pt x="17824" y="10936"/>
                  <a:pt x="17800" y="10899"/>
                  <a:pt x="17776" y="10864"/>
                </a:cubicBezTo>
                <a:lnTo>
                  <a:pt x="17734" y="10800"/>
                </a:lnTo>
                <a:cubicBezTo>
                  <a:pt x="17524" y="10488"/>
                  <a:pt x="17262" y="10100"/>
                  <a:pt x="16820" y="10100"/>
                </a:cubicBezTo>
                <a:cubicBezTo>
                  <a:pt x="16386" y="10100"/>
                  <a:pt x="16200" y="10421"/>
                  <a:pt x="15985" y="10793"/>
                </a:cubicBezTo>
                <a:cubicBezTo>
                  <a:pt x="15963" y="10832"/>
                  <a:pt x="15940" y="10873"/>
                  <a:pt x="15915" y="10916"/>
                </a:cubicBezTo>
                <a:cubicBezTo>
                  <a:pt x="15881" y="10974"/>
                  <a:pt x="15849" y="11031"/>
                  <a:pt x="15817" y="11089"/>
                </a:cubicBezTo>
                <a:cubicBezTo>
                  <a:pt x="15768" y="11179"/>
                  <a:pt x="15689" y="11322"/>
                  <a:pt x="15636" y="11379"/>
                </a:cubicBezTo>
                <a:cubicBezTo>
                  <a:pt x="15569" y="11303"/>
                  <a:pt x="15455" y="11083"/>
                  <a:pt x="15376" y="10932"/>
                </a:cubicBezTo>
                <a:cubicBezTo>
                  <a:pt x="15329" y="10841"/>
                  <a:pt x="15281" y="10738"/>
                  <a:pt x="15236" y="10638"/>
                </a:cubicBezTo>
                <a:cubicBezTo>
                  <a:pt x="15037" y="10207"/>
                  <a:pt x="14832" y="9760"/>
                  <a:pt x="14392" y="9760"/>
                </a:cubicBezTo>
                <a:cubicBezTo>
                  <a:pt x="14192" y="9760"/>
                  <a:pt x="13698" y="9883"/>
                  <a:pt x="13435" y="11021"/>
                </a:cubicBezTo>
                <a:cubicBezTo>
                  <a:pt x="13357" y="11357"/>
                  <a:pt x="13273" y="11579"/>
                  <a:pt x="13205" y="11715"/>
                </a:cubicBezTo>
                <a:cubicBezTo>
                  <a:pt x="13148" y="11575"/>
                  <a:pt x="13076" y="11355"/>
                  <a:pt x="13006" y="11028"/>
                </a:cubicBezTo>
                <a:cubicBezTo>
                  <a:pt x="12807" y="10105"/>
                  <a:pt x="12620" y="9232"/>
                  <a:pt x="11964" y="9232"/>
                </a:cubicBezTo>
                <a:cubicBezTo>
                  <a:pt x="11677" y="9232"/>
                  <a:pt x="11160" y="9468"/>
                  <a:pt x="10918" y="11050"/>
                </a:cubicBezTo>
                <a:cubicBezTo>
                  <a:pt x="10841" y="11554"/>
                  <a:pt x="10754" y="11935"/>
                  <a:pt x="10675" y="12204"/>
                </a:cubicBezTo>
                <a:cubicBezTo>
                  <a:pt x="10626" y="11959"/>
                  <a:pt x="10570" y="11599"/>
                  <a:pt x="10519" y="11072"/>
                </a:cubicBezTo>
                <a:cubicBezTo>
                  <a:pt x="10347" y="9278"/>
                  <a:pt x="10207" y="8177"/>
                  <a:pt x="9518" y="8177"/>
                </a:cubicBezTo>
                <a:cubicBezTo>
                  <a:pt x="8791" y="8177"/>
                  <a:pt x="8635" y="9324"/>
                  <a:pt x="8479" y="11073"/>
                </a:cubicBezTo>
                <a:cubicBezTo>
                  <a:pt x="8464" y="11237"/>
                  <a:pt x="8450" y="11410"/>
                  <a:pt x="8435" y="11586"/>
                </a:cubicBezTo>
                <a:cubicBezTo>
                  <a:pt x="8399" y="12017"/>
                  <a:pt x="8343" y="12660"/>
                  <a:pt x="8274" y="13176"/>
                </a:cubicBezTo>
                <a:cubicBezTo>
                  <a:pt x="8205" y="12735"/>
                  <a:pt x="8129" y="12070"/>
                  <a:pt x="8048" y="11077"/>
                </a:cubicBezTo>
                <a:cubicBezTo>
                  <a:pt x="8013" y="10647"/>
                  <a:pt x="7985" y="10205"/>
                  <a:pt x="7957" y="9779"/>
                </a:cubicBezTo>
                <a:cubicBezTo>
                  <a:pt x="7906" y="8996"/>
                  <a:pt x="7857" y="8257"/>
                  <a:pt x="7778" y="7708"/>
                </a:cubicBezTo>
                <a:cubicBezTo>
                  <a:pt x="7718" y="7289"/>
                  <a:pt x="7605" y="6511"/>
                  <a:pt x="7054" y="6511"/>
                </a:cubicBezTo>
                <a:cubicBezTo>
                  <a:pt x="6549" y="6511"/>
                  <a:pt x="6428" y="7160"/>
                  <a:pt x="6333" y="7946"/>
                </a:cubicBezTo>
                <a:cubicBezTo>
                  <a:pt x="6250" y="8624"/>
                  <a:pt x="6196" y="9510"/>
                  <a:pt x="6138" y="10447"/>
                </a:cubicBezTo>
                <a:cubicBezTo>
                  <a:pt x="6125" y="10659"/>
                  <a:pt x="6111" y="10872"/>
                  <a:pt x="6098" y="11084"/>
                </a:cubicBezTo>
                <a:cubicBezTo>
                  <a:pt x="6070" y="11517"/>
                  <a:pt x="6047" y="12003"/>
                  <a:pt x="6022" y="12518"/>
                </a:cubicBezTo>
                <a:cubicBezTo>
                  <a:pt x="5981" y="13382"/>
                  <a:pt x="5921" y="14640"/>
                  <a:pt x="5820" y="15463"/>
                </a:cubicBezTo>
                <a:cubicBezTo>
                  <a:pt x="5790" y="15243"/>
                  <a:pt x="5761" y="14961"/>
                  <a:pt x="5734" y="14601"/>
                </a:cubicBezTo>
                <a:cubicBezTo>
                  <a:pt x="5665" y="13683"/>
                  <a:pt x="5629" y="12532"/>
                  <a:pt x="5590" y="11315"/>
                </a:cubicBezTo>
                <a:lnTo>
                  <a:pt x="5581" y="11095"/>
                </a:lnTo>
                <a:cubicBezTo>
                  <a:pt x="5572" y="10811"/>
                  <a:pt x="5564" y="10521"/>
                  <a:pt x="5555" y="10230"/>
                </a:cubicBezTo>
                <a:cubicBezTo>
                  <a:pt x="5509" y="8720"/>
                  <a:pt x="5461" y="7158"/>
                  <a:pt x="5374" y="5970"/>
                </a:cubicBezTo>
                <a:cubicBezTo>
                  <a:pt x="5325" y="5317"/>
                  <a:pt x="5270" y="4832"/>
                  <a:pt x="5203" y="4489"/>
                </a:cubicBezTo>
                <a:cubicBezTo>
                  <a:pt x="5148" y="4212"/>
                  <a:pt x="5034" y="3635"/>
                  <a:pt x="4579" y="3635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6" name="Bell Curve"/>
          <p:cNvSpPr/>
          <p:nvPr/>
        </p:nvSpPr>
        <p:spPr>
          <a:xfrm>
            <a:off x="8773929" y="5817404"/>
            <a:ext cx="893835" cy="891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" y="0"/>
                </a:moveTo>
                <a:cubicBezTo>
                  <a:pt x="87" y="0"/>
                  <a:pt x="0" y="87"/>
                  <a:pt x="0" y="194"/>
                </a:cubicBezTo>
                <a:lnTo>
                  <a:pt x="0" y="21404"/>
                </a:lnTo>
                <a:cubicBezTo>
                  <a:pt x="0" y="21511"/>
                  <a:pt x="87" y="21600"/>
                  <a:pt x="194" y="21600"/>
                </a:cubicBezTo>
                <a:lnTo>
                  <a:pt x="21406" y="21600"/>
                </a:lnTo>
                <a:cubicBezTo>
                  <a:pt x="21513" y="21600"/>
                  <a:pt x="21600" y="21511"/>
                  <a:pt x="21600" y="21404"/>
                </a:cubicBezTo>
                <a:lnTo>
                  <a:pt x="21600" y="20822"/>
                </a:lnTo>
                <a:cubicBezTo>
                  <a:pt x="21600" y="20715"/>
                  <a:pt x="21513" y="20628"/>
                  <a:pt x="21406" y="20628"/>
                </a:cubicBezTo>
                <a:lnTo>
                  <a:pt x="12165" y="20628"/>
                </a:lnTo>
                <a:lnTo>
                  <a:pt x="12165" y="19779"/>
                </a:lnTo>
                <a:lnTo>
                  <a:pt x="11626" y="19779"/>
                </a:lnTo>
                <a:lnTo>
                  <a:pt x="11626" y="20628"/>
                </a:lnTo>
                <a:lnTo>
                  <a:pt x="1163" y="20628"/>
                </a:lnTo>
                <a:cubicBezTo>
                  <a:pt x="1056" y="20628"/>
                  <a:pt x="970" y="20539"/>
                  <a:pt x="970" y="20432"/>
                </a:cubicBezTo>
                <a:lnTo>
                  <a:pt x="970" y="194"/>
                </a:lnTo>
                <a:cubicBezTo>
                  <a:pt x="970" y="87"/>
                  <a:pt x="883" y="0"/>
                  <a:pt x="776" y="0"/>
                </a:cubicBezTo>
                <a:lnTo>
                  <a:pt x="194" y="0"/>
                </a:lnTo>
                <a:close/>
                <a:moveTo>
                  <a:pt x="11876" y="5159"/>
                </a:moveTo>
                <a:cubicBezTo>
                  <a:pt x="10741" y="5159"/>
                  <a:pt x="10243" y="6260"/>
                  <a:pt x="10080" y="6621"/>
                </a:cubicBezTo>
                <a:cubicBezTo>
                  <a:pt x="9717" y="7423"/>
                  <a:pt x="9465" y="8488"/>
                  <a:pt x="9172" y="9720"/>
                </a:cubicBezTo>
                <a:cubicBezTo>
                  <a:pt x="8905" y="10847"/>
                  <a:pt x="8601" y="12125"/>
                  <a:pt x="8166" y="13338"/>
                </a:cubicBezTo>
                <a:cubicBezTo>
                  <a:pt x="7432" y="15385"/>
                  <a:pt x="6483" y="16961"/>
                  <a:pt x="5344" y="18024"/>
                </a:cubicBezTo>
                <a:cubicBezTo>
                  <a:pt x="4185" y="19106"/>
                  <a:pt x="2822" y="19654"/>
                  <a:pt x="1293" y="19654"/>
                </a:cubicBezTo>
                <a:lnTo>
                  <a:pt x="1293" y="20410"/>
                </a:lnTo>
                <a:cubicBezTo>
                  <a:pt x="4654" y="20410"/>
                  <a:pt x="7277" y="18053"/>
                  <a:pt x="8876" y="13593"/>
                </a:cubicBezTo>
                <a:cubicBezTo>
                  <a:pt x="9325" y="12340"/>
                  <a:pt x="9634" y="11040"/>
                  <a:pt x="9906" y="9894"/>
                </a:cubicBezTo>
                <a:cubicBezTo>
                  <a:pt x="10433" y="7671"/>
                  <a:pt x="10849" y="5916"/>
                  <a:pt x="11876" y="5916"/>
                </a:cubicBezTo>
                <a:cubicBezTo>
                  <a:pt x="12815" y="5916"/>
                  <a:pt x="13161" y="7265"/>
                  <a:pt x="13648" y="9467"/>
                </a:cubicBezTo>
                <a:cubicBezTo>
                  <a:pt x="13935" y="10763"/>
                  <a:pt x="14259" y="12232"/>
                  <a:pt x="14842" y="13651"/>
                </a:cubicBezTo>
                <a:cubicBezTo>
                  <a:pt x="16579" y="17884"/>
                  <a:pt x="19106" y="20410"/>
                  <a:pt x="21600" y="20410"/>
                </a:cubicBezTo>
                <a:lnTo>
                  <a:pt x="21600" y="19654"/>
                </a:lnTo>
                <a:cubicBezTo>
                  <a:pt x="20557" y="19654"/>
                  <a:pt x="19457" y="19095"/>
                  <a:pt x="18417" y="18035"/>
                </a:cubicBezTo>
                <a:cubicBezTo>
                  <a:pt x="17339" y="16937"/>
                  <a:pt x="16343" y="15322"/>
                  <a:pt x="15538" y="13362"/>
                </a:cubicBezTo>
                <a:cubicBezTo>
                  <a:pt x="14981" y="12004"/>
                  <a:pt x="14664" y="10569"/>
                  <a:pt x="14384" y="9303"/>
                </a:cubicBezTo>
                <a:cubicBezTo>
                  <a:pt x="14136" y="8183"/>
                  <a:pt x="13923" y="7216"/>
                  <a:pt x="13593" y="6489"/>
                </a:cubicBezTo>
                <a:cubicBezTo>
                  <a:pt x="13186" y="5595"/>
                  <a:pt x="12624" y="5159"/>
                  <a:pt x="11876" y="5159"/>
                </a:cubicBezTo>
                <a:close/>
                <a:moveTo>
                  <a:pt x="11626" y="6692"/>
                </a:moveTo>
                <a:lnTo>
                  <a:pt x="11626" y="7703"/>
                </a:lnTo>
                <a:lnTo>
                  <a:pt x="12165" y="7703"/>
                </a:lnTo>
                <a:lnTo>
                  <a:pt x="12165" y="6692"/>
                </a:lnTo>
                <a:lnTo>
                  <a:pt x="11626" y="6692"/>
                </a:lnTo>
                <a:close/>
                <a:moveTo>
                  <a:pt x="11596" y="8905"/>
                </a:moveTo>
                <a:lnTo>
                  <a:pt x="11596" y="9916"/>
                </a:lnTo>
                <a:lnTo>
                  <a:pt x="12135" y="9916"/>
                </a:lnTo>
                <a:lnTo>
                  <a:pt x="12135" y="8905"/>
                </a:lnTo>
                <a:lnTo>
                  <a:pt x="11596" y="8905"/>
                </a:lnTo>
                <a:close/>
                <a:moveTo>
                  <a:pt x="11626" y="11293"/>
                </a:moveTo>
                <a:lnTo>
                  <a:pt x="11626" y="12305"/>
                </a:lnTo>
                <a:lnTo>
                  <a:pt x="12165" y="12305"/>
                </a:lnTo>
                <a:lnTo>
                  <a:pt x="12165" y="11293"/>
                </a:lnTo>
                <a:lnTo>
                  <a:pt x="11626" y="11293"/>
                </a:lnTo>
                <a:close/>
                <a:moveTo>
                  <a:pt x="11596" y="13316"/>
                </a:moveTo>
                <a:lnTo>
                  <a:pt x="11596" y="14327"/>
                </a:lnTo>
                <a:lnTo>
                  <a:pt x="12135" y="14327"/>
                </a:lnTo>
                <a:lnTo>
                  <a:pt x="12135" y="13316"/>
                </a:lnTo>
                <a:lnTo>
                  <a:pt x="11596" y="13316"/>
                </a:lnTo>
                <a:close/>
                <a:moveTo>
                  <a:pt x="11626" y="15435"/>
                </a:moveTo>
                <a:lnTo>
                  <a:pt x="11626" y="16446"/>
                </a:lnTo>
                <a:lnTo>
                  <a:pt x="12165" y="16446"/>
                </a:lnTo>
                <a:lnTo>
                  <a:pt x="12165" y="15435"/>
                </a:lnTo>
                <a:lnTo>
                  <a:pt x="11626" y="15435"/>
                </a:lnTo>
                <a:close/>
                <a:moveTo>
                  <a:pt x="11596" y="17590"/>
                </a:moveTo>
                <a:lnTo>
                  <a:pt x="11596" y="18601"/>
                </a:lnTo>
                <a:lnTo>
                  <a:pt x="12135" y="18601"/>
                </a:lnTo>
                <a:lnTo>
                  <a:pt x="12135" y="17590"/>
                </a:lnTo>
                <a:lnTo>
                  <a:pt x="11596" y="1759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7" name="Line Graph"/>
          <p:cNvSpPr/>
          <p:nvPr/>
        </p:nvSpPr>
        <p:spPr>
          <a:xfrm>
            <a:off x="9556110" y="6776811"/>
            <a:ext cx="893835" cy="891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" y="0"/>
                </a:moveTo>
                <a:cubicBezTo>
                  <a:pt x="87" y="0"/>
                  <a:pt x="0" y="87"/>
                  <a:pt x="0" y="194"/>
                </a:cubicBezTo>
                <a:lnTo>
                  <a:pt x="0" y="21404"/>
                </a:lnTo>
                <a:cubicBezTo>
                  <a:pt x="0" y="21511"/>
                  <a:pt x="87" y="21600"/>
                  <a:pt x="194" y="21600"/>
                </a:cubicBezTo>
                <a:lnTo>
                  <a:pt x="21406" y="21600"/>
                </a:lnTo>
                <a:cubicBezTo>
                  <a:pt x="21513" y="21600"/>
                  <a:pt x="21600" y="21511"/>
                  <a:pt x="21600" y="21404"/>
                </a:cubicBezTo>
                <a:lnTo>
                  <a:pt x="21600" y="20822"/>
                </a:lnTo>
                <a:cubicBezTo>
                  <a:pt x="21600" y="20715"/>
                  <a:pt x="21513" y="20628"/>
                  <a:pt x="21406" y="20628"/>
                </a:cubicBezTo>
                <a:lnTo>
                  <a:pt x="1163" y="20628"/>
                </a:lnTo>
                <a:cubicBezTo>
                  <a:pt x="1056" y="20628"/>
                  <a:pt x="970" y="20539"/>
                  <a:pt x="970" y="20432"/>
                </a:cubicBezTo>
                <a:lnTo>
                  <a:pt x="970" y="194"/>
                </a:lnTo>
                <a:cubicBezTo>
                  <a:pt x="970" y="87"/>
                  <a:pt x="883" y="0"/>
                  <a:pt x="776" y="0"/>
                </a:cubicBezTo>
                <a:lnTo>
                  <a:pt x="194" y="0"/>
                </a:lnTo>
                <a:close/>
                <a:moveTo>
                  <a:pt x="19991" y="7364"/>
                </a:moveTo>
                <a:lnTo>
                  <a:pt x="17165" y="8228"/>
                </a:lnTo>
                <a:lnTo>
                  <a:pt x="17811" y="8832"/>
                </a:lnTo>
                <a:lnTo>
                  <a:pt x="13288" y="13689"/>
                </a:lnTo>
                <a:lnTo>
                  <a:pt x="10021" y="10341"/>
                </a:lnTo>
                <a:lnTo>
                  <a:pt x="2932" y="17951"/>
                </a:lnTo>
                <a:lnTo>
                  <a:pt x="3799" y="18763"/>
                </a:lnTo>
                <a:lnTo>
                  <a:pt x="10041" y="12061"/>
                </a:lnTo>
                <a:lnTo>
                  <a:pt x="13327" y="15430"/>
                </a:lnTo>
                <a:lnTo>
                  <a:pt x="13766" y="14916"/>
                </a:lnTo>
                <a:lnTo>
                  <a:pt x="18678" y="9644"/>
                </a:lnTo>
                <a:lnTo>
                  <a:pt x="19324" y="10250"/>
                </a:lnTo>
                <a:lnTo>
                  <a:pt x="19991" y="7364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8" name="Arrow"/>
          <p:cNvSpPr/>
          <p:nvPr/>
        </p:nvSpPr>
        <p:spPr>
          <a:xfrm>
            <a:off x="9362074" y="4721243"/>
            <a:ext cx="2137086" cy="1003071"/>
          </a:xfrm>
          <a:prstGeom prst="rightArrow">
            <a:avLst>
              <a:gd name="adj1" fmla="val 32000"/>
              <a:gd name="adj2" fmla="val 68732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9" name="Value"/>
          <p:cNvSpPr txBox="1"/>
          <p:nvPr/>
        </p:nvSpPr>
        <p:spPr>
          <a:xfrm>
            <a:off x="11643868" y="4981478"/>
            <a:ext cx="94401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Value</a:t>
            </a:r>
          </a:p>
        </p:txBody>
      </p:sp>
      <p:grpSp>
        <p:nvGrpSpPr>
          <p:cNvPr id="442" name="Group"/>
          <p:cNvGrpSpPr/>
          <p:nvPr/>
        </p:nvGrpSpPr>
        <p:grpSpPr>
          <a:xfrm>
            <a:off x="138435" y="4721243"/>
            <a:ext cx="3973622" cy="1003071"/>
            <a:chOff x="0" y="0"/>
            <a:chExt cx="3973621" cy="1003069"/>
          </a:xfrm>
        </p:grpSpPr>
        <p:sp>
          <p:nvSpPr>
            <p:cNvPr id="440" name="Existing  knowledge"/>
            <p:cNvSpPr txBox="1"/>
            <p:nvPr/>
          </p:nvSpPr>
          <p:spPr>
            <a:xfrm>
              <a:off x="-1" y="69734"/>
              <a:ext cx="1754977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Existing </a:t>
              </a:r>
              <a:br>
                <a:rPr/>
              </a:br>
              <a:r>
                <a:t>knowledge</a:t>
              </a:r>
            </a:p>
          </p:txBody>
        </p:sp>
        <p:sp>
          <p:nvSpPr>
            <p:cNvPr id="441" name="Arrow"/>
            <p:cNvSpPr/>
            <p:nvPr/>
          </p:nvSpPr>
          <p:spPr>
            <a:xfrm>
              <a:off x="1836535" y="0"/>
              <a:ext cx="2137087" cy="1003070"/>
            </a:xfrm>
            <a:prstGeom prst="rightArrow">
              <a:avLst>
                <a:gd name="adj1" fmla="val 32000"/>
                <a:gd name="adj2" fmla="val 68732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43" name="Double Arrow"/>
          <p:cNvSpPr/>
          <p:nvPr/>
        </p:nvSpPr>
        <p:spPr>
          <a:xfrm rot="16200000">
            <a:off x="5542973" y="5012058"/>
            <a:ext cx="1397001" cy="421442"/>
          </a:xfrm>
          <a:prstGeom prst="leftRightArrow">
            <a:avLst>
              <a:gd name="adj1" fmla="val 36548"/>
              <a:gd name="adj2" fmla="val 9893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49" name="Group"/>
          <p:cNvGrpSpPr/>
          <p:nvPr/>
        </p:nvGrpSpPr>
        <p:grpSpPr>
          <a:xfrm>
            <a:off x="4481099" y="4524278"/>
            <a:ext cx="4214762" cy="1397001"/>
            <a:chOff x="0" y="0"/>
            <a:chExt cx="4214760" cy="1397000"/>
          </a:xfrm>
        </p:grpSpPr>
        <p:sp>
          <p:nvSpPr>
            <p:cNvPr id="444" name="Double Arrow"/>
            <p:cNvSpPr/>
            <p:nvPr/>
          </p:nvSpPr>
          <p:spPr>
            <a:xfrm rot="16200000">
              <a:off x="-487780" y="487779"/>
              <a:ext cx="1397001" cy="421442"/>
            </a:xfrm>
            <a:prstGeom prst="leftRightArrow">
              <a:avLst>
                <a:gd name="adj1" fmla="val 36548"/>
                <a:gd name="adj2" fmla="val 9893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5" name="Double Arrow"/>
            <p:cNvSpPr/>
            <p:nvPr/>
          </p:nvSpPr>
          <p:spPr>
            <a:xfrm rot="16200000">
              <a:off x="287046" y="487779"/>
              <a:ext cx="1397001" cy="421442"/>
            </a:xfrm>
            <a:prstGeom prst="leftRightArrow">
              <a:avLst>
                <a:gd name="adj1" fmla="val 36548"/>
                <a:gd name="adj2" fmla="val 9893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6" name="Double Arrow"/>
            <p:cNvSpPr/>
            <p:nvPr/>
          </p:nvSpPr>
          <p:spPr>
            <a:xfrm rot="16200000">
              <a:off x="1755887" y="487779"/>
              <a:ext cx="1397001" cy="421442"/>
            </a:xfrm>
            <a:prstGeom prst="leftRightArrow">
              <a:avLst>
                <a:gd name="adj1" fmla="val 36548"/>
                <a:gd name="adj2" fmla="val 9893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7" name="Double Arrow"/>
            <p:cNvSpPr/>
            <p:nvPr/>
          </p:nvSpPr>
          <p:spPr>
            <a:xfrm rot="16200000">
              <a:off x="2530714" y="487779"/>
              <a:ext cx="1397001" cy="421442"/>
            </a:xfrm>
            <a:prstGeom prst="leftRightArrow">
              <a:avLst>
                <a:gd name="adj1" fmla="val 36548"/>
                <a:gd name="adj2" fmla="val 9893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8" name="Double Arrow"/>
            <p:cNvSpPr/>
            <p:nvPr/>
          </p:nvSpPr>
          <p:spPr>
            <a:xfrm rot="16200000">
              <a:off x="3305540" y="487779"/>
              <a:ext cx="1397001" cy="421442"/>
            </a:xfrm>
            <a:prstGeom prst="leftRightArrow">
              <a:avLst>
                <a:gd name="adj1" fmla="val 36548"/>
                <a:gd name="adj2" fmla="val 9893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50" name="Rectangle"/>
          <p:cNvSpPr/>
          <p:nvPr/>
        </p:nvSpPr>
        <p:spPr>
          <a:xfrm>
            <a:off x="2622272" y="2673225"/>
            <a:ext cx="7932416" cy="5305953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 animBg="1" advAuto="0"/>
      <p:bldP spid="449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Mind the gaps!"/>
          <p:cNvSpPr txBox="1">
            <a:spLocks noGrp="1"/>
          </p:cNvSpPr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</p:spPr>
        <p:txBody>
          <a:bodyPr/>
          <a:lstStyle/>
          <a:p>
            <a:r>
              <a:rPr dirty="0"/>
              <a:t>Mind the gap</a:t>
            </a:r>
            <a:r>
              <a:rPr lang="en-US" dirty="0"/>
              <a:t> (2)</a:t>
            </a:r>
            <a:endParaRPr dirty="0"/>
          </a:p>
        </p:txBody>
      </p:sp>
      <p:sp>
        <p:nvSpPr>
          <p:cNvPr id="313" name="Uncertainties of cross-scale phenomen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313221" indent="-313221" defTabSz="1183436">
              <a:lnSpc>
                <a:spcPts val="3200"/>
              </a:lnSpc>
              <a:spcBef>
                <a:spcPts val="1500"/>
              </a:spcBef>
              <a:defRPr sz="2730"/>
            </a:pPr>
            <a:r>
              <a:t>Uncertainties of cross-scale phenomena </a:t>
            </a:r>
          </a:p>
          <a:p>
            <a:pPr marL="313221" indent="-313221" defTabSz="1183436">
              <a:lnSpc>
                <a:spcPts val="3200"/>
              </a:lnSpc>
              <a:spcBef>
                <a:spcPts val="1500"/>
              </a:spcBef>
              <a:defRPr sz="2730"/>
            </a:pPr>
            <a:r>
              <a:t>Inherent difficulties of massively collecting data</a:t>
            </a:r>
          </a:p>
          <a:p>
            <a:pPr marL="313221" indent="-313221" defTabSz="1183436">
              <a:lnSpc>
                <a:spcPts val="3200"/>
              </a:lnSpc>
              <a:spcBef>
                <a:spcPts val="1500"/>
              </a:spcBef>
              <a:defRPr sz="2730"/>
            </a:pPr>
            <a:endParaRPr/>
          </a:p>
          <a:p>
            <a:pPr marL="313221" indent="-313221" defTabSz="1183436">
              <a:lnSpc>
                <a:spcPts val="3200"/>
              </a:lnSpc>
              <a:spcBef>
                <a:spcPts val="1500"/>
              </a:spcBef>
              <a:defRPr sz="2730"/>
            </a:pPr>
            <a:r>
              <a:rPr b="1"/>
              <a:t>Data</a:t>
            </a:r>
            <a:r>
              <a:t> not useful for farmer decisions or policy choices</a:t>
            </a:r>
          </a:p>
          <a:p>
            <a:pPr marL="947412" lvl="1" indent="-313221" defTabSz="1183436">
              <a:lnSpc>
                <a:spcPts val="3200"/>
              </a:lnSpc>
              <a:spcBef>
                <a:spcPts val="1500"/>
              </a:spcBef>
              <a:buSzPct val="140000"/>
              <a:buChar char="▪"/>
              <a:defRPr sz="2730"/>
            </a:pPr>
            <a:r>
              <a:t>too coarse, incomplete or noisy, with high spatial and temporal variability</a:t>
            </a:r>
          </a:p>
          <a:p>
            <a:pPr marL="313221" indent="-313221" defTabSz="1183436">
              <a:lnSpc>
                <a:spcPts val="3200"/>
              </a:lnSpc>
              <a:spcBef>
                <a:spcPts val="1500"/>
              </a:spcBef>
              <a:defRPr sz="2730" b="1"/>
            </a:pPr>
            <a:r>
              <a:t>Models </a:t>
            </a:r>
            <a:r>
              <a:rPr b="0"/>
              <a:t>(theory or simulation-driven) reached their limits</a:t>
            </a:r>
          </a:p>
          <a:p>
            <a:pPr marL="947412" lvl="1" indent="-313221" defTabSz="1183436">
              <a:lnSpc>
                <a:spcPts val="3200"/>
              </a:lnSpc>
              <a:spcBef>
                <a:spcPts val="1500"/>
              </a:spcBef>
              <a:buSzPct val="140000"/>
              <a:buChar char="▪"/>
              <a:defRPr sz="2730" b="1"/>
            </a:pPr>
            <a:r>
              <a:rPr b="0"/>
              <a:t>exclude several factors at various scales, hard to be reused</a:t>
            </a:r>
          </a:p>
          <a:p>
            <a:pPr marL="313221" indent="-313221" defTabSz="1183436">
              <a:lnSpc>
                <a:spcPts val="3200"/>
              </a:lnSpc>
              <a:spcBef>
                <a:spcPts val="1500"/>
              </a:spcBef>
              <a:defRPr sz="2730" b="1"/>
            </a:pPr>
            <a:endParaRPr lang="en-US" b="1"/>
          </a:p>
          <a:p>
            <a:pPr marL="313221" indent="-313221" defTabSz="1183436">
              <a:lnSpc>
                <a:spcPts val="3200"/>
              </a:lnSpc>
              <a:spcBef>
                <a:spcPts val="1500"/>
              </a:spcBef>
              <a:defRPr sz="2730" b="1"/>
            </a:pPr>
            <a:r>
              <a:rPr lang="en-US" b="1"/>
              <a:t>Case studies </a:t>
            </a:r>
            <a:r>
              <a:rPr lang="en-US" b="0"/>
              <a:t>are fragmented, </a:t>
            </a:r>
            <a:r>
              <a:rPr b="0"/>
              <a:t>non-comparable</a:t>
            </a: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56547" y="9060216"/>
            <a:ext cx="127001" cy="20539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Arrow"/>
          <p:cNvSpPr/>
          <p:nvPr/>
        </p:nvSpPr>
        <p:spPr>
          <a:xfrm>
            <a:off x="697636" y="1722328"/>
            <a:ext cx="12010709" cy="6997031"/>
          </a:xfrm>
          <a:prstGeom prst="rightArrow">
            <a:avLst>
              <a:gd name="adj1" fmla="val 55571"/>
              <a:gd name="adj2" fmla="val 92144"/>
            </a:avLst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5" name="The way ahead"/>
          <p:cNvSpPr txBox="1">
            <a:spLocks noGrp="1"/>
          </p:cNvSpPr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</p:spPr>
        <p:txBody>
          <a:bodyPr/>
          <a:lstStyle/>
          <a:p>
            <a:r>
              <a:t>The way ahead</a:t>
            </a:r>
          </a:p>
        </p:txBody>
      </p:sp>
      <p:sp>
        <p:nvSpPr>
          <p:cNvPr id="3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56547" y="9060216"/>
            <a:ext cx="127001" cy="2053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347" name="NEW data-intensive scientific discoveries:…"/>
          <p:cNvSpPr txBox="1"/>
          <p:nvPr/>
        </p:nvSpPr>
        <p:spPr>
          <a:xfrm>
            <a:off x="762000" y="4246218"/>
            <a:ext cx="11355673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NEW </a:t>
            </a:r>
            <a:r>
              <a:rPr b="1"/>
              <a:t>data-intensive scientific discoveries</a:t>
            </a:r>
            <a:r>
              <a:rPr lang="en-US" b="1"/>
              <a:t> </a:t>
            </a:r>
            <a:r>
              <a:rPr lang="en-US"/>
              <a:t>via AI and DTs</a:t>
            </a:r>
            <a:endParaRPr/>
          </a:p>
          <a:p>
            <a:pPr algn="l" defTabSz="914400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- learn from heterogeneous data at different spatial and temporal scales </a:t>
            </a:r>
          </a:p>
          <a:p>
            <a:pPr algn="l" defTabSz="914400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- encode prior knowledge into reusable models </a:t>
            </a:r>
          </a:p>
          <a:p>
            <a:pPr algn="l" defTabSz="914400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- make trustworthy estimates in new conditions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8EAE24-F572-2941-AF42-64B9690AE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4E55D0-6AE4-2044-A482-AEA1A2963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/>
              <a:t>Digital Twin:</a:t>
            </a:r>
          </a:p>
          <a:p>
            <a:pPr marL="0" indent="0">
              <a:buNone/>
            </a:pPr>
            <a:r>
              <a:rPr lang="en-IE" sz="2800"/>
              <a:t>A dynamic virtual representation of a physical object or system, </a:t>
            </a:r>
            <a:br>
              <a:rPr lang="en-IE" sz="2800"/>
            </a:br>
            <a:r>
              <a:rPr lang="en-IE" sz="2800"/>
              <a:t>that uses real-world data, simulation, combined with data analysis and machine learning models</a:t>
            </a:r>
            <a:br>
              <a:rPr lang="en-IE" sz="2800"/>
            </a:br>
            <a:r>
              <a:rPr lang="en-IE" sz="2800"/>
              <a:t>to enable understanding, learning, and reasoning </a:t>
            </a:r>
            <a:endParaRPr lang="en-US" sz="28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5EC424-C423-6246-97E9-8F6EB092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00" y="5331312"/>
            <a:ext cx="8569999" cy="346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8">
            <a:extLst>
              <a:ext uri="{FF2B5EF4-FFF2-40B4-BE49-F238E27FC236}">
                <a16:creationId xmlns:a16="http://schemas.microsoft.com/office/drawing/2014/main" id="{216E6A50-AAEE-42B6-F9DF-9F6E1C2A8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114" y="40640"/>
            <a:ext cx="4320366" cy="30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3712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227008B-C55C-218C-30FF-3509156D5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547" y="3524858"/>
            <a:ext cx="2496440" cy="2496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A1C743-D701-EB44-B0D7-A6378B99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Twins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C01E0F-E775-6B4F-A4B4-ABC0AEE917B9}"/>
              </a:ext>
            </a:extLst>
          </p:cNvPr>
          <p:cNvSpPr/>
          <p:nvPr/>
        </p:nvSpPr>
        <p:spPr>
          <a:xfrm>
            <a:off x="5758255" y="4707523"/>
            <a:ext cx="235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BDBDA3-819D-0143-AE0E-DB6FB8F233E9}"/>
              </a:ext>
            </a:extLst>
          </p:cNvPr>
          <p:cNvSpPr/>
          <p:nvPr/>
        </p:nvSpPr>
        <p:spPr>
          <a:xfrm>
            <a:off x="5758255" y="4707523"/>
            <a:ext cx="235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728809E-A0AA-9441-9EE9-7ECD9E920136}"/>
              </a:ext>
            </a:extLst>
          </p:cNvPr>
          <p:cNvSpPr/>
          <p:nvPr/>
        </p:nvSpPr>
        <p:spPr>
          <a:xfrm>
            <a:off x="3406827" y="4744142"/>
            <a:ext cx="986756" cy="708247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536" tIns="48768" rIns="97536" bIns="7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69B03B11-E077-8944-B419-90FA6B4D81B2}"/>
              </a:ext>
            </a:extLst>
          </p:cNvPr>
          <p:cNvSpPr txBox="1"/>
          <p:nvPr/>
        </p:nvSpPr>
        <p:spPr>
          <a:xfrm>
            <a:off x="908105" y="1970142"/>
            <a:ext cx="2558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Verdana" pitchFamily="34" charset="0"/>
              </a:rPr>
              <a:t>sensing</a:t>
            </a:r>
          </a:p>
          <a:p>
            <a:pPr algn="ctr"/>
            <a:r>
              <a:rPr lang="en-US" sz="2800">
                <a:latin typeface="Verdana" pitchFamily="34" charset="0"/>
              </a:rPr>
              <a:t>data streams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A3E1D19D-0D91-8D44-93B5-0170070A6EAC}"/>
              </a:ext>
            </a:extLst>
          </p:cNvPr>
          <p:cNvSpPr txBox="1"/>
          <p:nvPr/>
        </p:nvSpPr>
        <p:spPr>
          <a:xfrm>
            <a:off x="8920983" y="1902850"/>
            <a:ext cx="31422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Verdana" pitchFamily="34" charset="0"/>
              </a:rPr>
              <a:t>actionable </a:t>
            </a:r>
            <a:br>
              <a:rPr lang="en-US" sz="2800" dirty="0">
                <a:latin typeface="Verdana" pitchFamily="34" charset="0"/>
              </a:rPr>
            </a:br>
            <a:r>
              <a:rPr lang="en-US" sz="2800" dirty="0">
                <a:latin typeface="Verdana" pitchFamily="34" charset="0"/>
              </a:rPr>
              <a:t>knowledge</a:t>
            </a:r>
          </a:p>
          <a:p>
            <a:r>
              <a:rPr lang="en-US" sz="2800" dirty="0">
                <a:latin typeface="Verdana" pitchFamily="34" charset="0"/>
              </a:rPr>
              <a:t>decision support</a:t>
            </a:r>
          </a:p>
        </p:txBody>
      </p:sp>
      <p:sp>
        <p:nvSpPr>
          <p:cNvPr id="21" name="U-Turn Arrow 27">
            <a:extLst>
              <a:ext uri="{FF2B5EF4-FFF2-40B4-BE49-F238E27FC236}">
                <a16:creationId xmlns:a16="http://schemas.microsoft.com/office/drawing/2014/main" id="{E6B1D233-8C16-D442-A370-637D39738125}"/>
              </a:ext>
            </a:extLst>
          </p:cNvPr>
          <p:cNvSpPr/>
          <p:nvPr/>
        </p:nvSpPr>
        <p:spPr>
          <a:xfrm rot="10800000">
            <a:off x="1844661" y="6566267"/>
            <a:ext cx="3760238" cy="1083374"/>
          </a:xfrm>
          <a:prstGeom prst="uturnArrow">
            <a:avLst>
              <a:gd name="adj1" fmla="val 31103"/>
              <a:gd name="adj2" fmla="val 25000"/>
              <a:gd name="adj3" fmla="val 26526"/>
              <a:gd name="adj4" fmla="val 62061"/>
              <a:gd name="adj5" fmla="val 10000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536" tIns="48768" rIns="97536" bIns="7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C9B947-3657-1448-9307-B074B691C7D3}"/>
              </a:ext>
            </a:extLst>
          </p:cNvPr>
          <p:cNvSpPr/>
          <p:nvPr/>
        </p:nvSpPr>
        <p:spPr>
          <a:xfrm>
            <a:off x="4571019" y="7752137"/>
            <a:ext cx="32303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Verdana" pitchFamily="34" charset="0"/>
              </a:rPr>
              <a:t>feedbacks </a:t>
            </a:r>
            <a:br>
              <a:rPr lang="en-US" sz="2800" b="1" dirty="0">
                <a:latin typeface="Verdana" pitchFamily="34" charset="0"/>
              </a:rPr>
            </a:br>
            <a:r>
              <a:rPr lang="en-US" sz="2800" b="1" dirty="0">
                <a:latin typeface="Verdana" pitchFamily="34" charset="0"/>
              </a:rPr>
              <a:t>actuate / learn</a:t>
            </a:r>
            <a:endParaRPr lang="en-US" sz="2800" b="1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8BD60B8D-7891-603D-6D20-261E442A4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488" y="3549888"/>
            <a:ext cx="3114784" cy="2649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7E378DA-94F5-A734-9BCD-4EED9F774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11434" r="61763" b="38323"/>
          <a:stretch/>
        </p:blipFill>
        <p:spPr bwMode="auto">
          <a:xfrm>
            <a:off x="842033" y="3464498"/>
            <a:ext cx="2626782" cy="28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E7E36C-9E86-39CE-3EE2-5E2E9D5EE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" t="47280" r="86228" b="19920"/>
          <a:stretch/>
        </p:blipFill>
        <p:spPr bwMode="auto">
          <a:xfrm>
            <a:off x="-2131827" y="3759840"/>
            <a:ext cx="1876836" cy="189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63E03BE-7C11-FAE7-77F2-3A50F8C8CC5D}"/>
              </a:ext>
            </a:extLst>
          </p:cNvPr>
          <p:cNvSpPr txBox="1"/>
          <p:nvPr/>
        </p:nvSpPr>
        <p:spPr>
          <a:xfrm>
            <a:off x="3870759" y="1919808"/>
            <a:ext cx="4594718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Verdana" pitchFamily="34" charset="0"/>
              </a:rPr>
              <a:t>simulation models</a:t>
            </a:r>
          </a:p>
          <a:p>
            <a:pPr algn="ctr"/>
            <a:r>
              <a:rPr lang="en-US" sz="2800" dirty="0">
                <a:latin typeface="Verdana" pitchFamily="34" charset="0"/>
              </a:rPr>
              <a:t>(modular, multi-scale, </a:t>
            </a:r>
            <a:br>
              <a:rPr lang="en-US" sz="2800" dirty="0">
                <a:latin typeface="Verdana" pitchFamily="34" charset="0"/>
              </a:rPr>
            </a:br>
            <a:r>
              <a:rPr lang="en-US" sz="2800" dirty="0">
                <a:latin typeface="Verdana" pitchFamily="34" charset="0"/>
              </a:rPr>
              <a:t>predictive)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05036247-7CFC-5075-4057-4B48C026F61D}"/>
              </a:ext>
            </a:extLst>
          </p:cNvPr>
          <p:cNvSpPr txBox="1"/>
          <p:nvPr/>
        </p:nvSpPr>
        <p:spPr>
          <a:xfrm>
            <a:off x="4909624" y="1471244"/>
            <a:ext cx="2169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Verdana" pitchFamily="34" charset="0"/>
              </a:rPr>
              <a:t>individual</a:t>
            </a: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F00BD475-A84E-27CB-BB27-16F46449883B}"/>
              </a:ext>
            </a:extLst>
          </p:cNvPr>
          <p:cNvSpPr/>
          <p:nvPr/>
        </p:nvSpPr>
        <p:spPr>
          <a:xfrm>
            <a:off x="7478912" y="4772310"/>
            <a:ext cx="986756" cy="708247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536" tIns="48768" rIns="97536" bIns="7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9BE2F3F-702F-7EBD-3C78-45A6A4040CD5}"/>
              </a:ext>
            </a:extLst>
          </p:cNvPr>
          <p:cNvGrpSpPr/>
          <p:nvPr/>
        </p:nvGrpSpPr>
        <p:grpSpPr>
          <a:xfrm>
            <a:off x="9059652" y="3843952"/>
            <a:ext cx="2533055" cy="2224285"/>
            <a:chOff x="9685816" y="3843952"/>
            <a:chExt cx="2533055" cy="2224285"/>
          </a:xfrm>
        </p:grpSpPr>
        <p:pic>
          <p:nvPicPr>
            <p:cNvPr id="33" name="droppedImage.pdf" descr="droppedImage.pdf">
              <a:extLst>
                <a:ext uri="{FF2B5EF4-FFF2-40B4-BE49-F238E27FC236}">
                  <a16:creationId xmlns:a16="http://schemas.microsoft.com/office/drawing/2014/main" id="{2270E027-7510-7762-30C7-48F8A20A3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85816" y="3843952"/>
              <a:ext cx="2533055" cy="222428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4" name="droppedImage.pdf" descr="droppedImage.pdf">
              <a:extLst>
                <a:ext uri="{FF2B5EF4-FFF2-40B4-BE49-F238E27FC236}">
                  <a16:creationId xmlns:a16="http://schemas.microsoft.com/office/drawing/2014/main" id="{9E5D2D00-F479-CE1F-FA87-43476F02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28884" y="4097404"/>
              <a:ext cx="1246918" cy="1565897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5" name="U-Turn Arrow 27">
            <a:extLst>
              <a:ext uri="{FF2B5EF4-FFF2-40B4-BE49-F238E27FC236}">
                <a16:creationId xmlns:a16="http://schemas.microsoft.com/office/drawing/2014/main" id="{0F7F1F12-9D97-AB77-D088-0346A032C727}"/>
              </a:ext>
            </a:extLst>
          </p:cNvPr>
          <p:cNvSpPr/>
          <p:nvPr/>
        </p:nvSpPr>
        <p:spPr>
          <a:xfrm rot="10800000">
            <a:off x="5915880" y="6562204"/>
            <a:ext cx="4276165" cy="1083374"/>
          </a:xfrm>
          <a:prstGeom prst="uturnArrow">
            <a:avLst>
              <a:gd name="adj1" fmla="val 31103"/>
              <a:gd name="adj2" fmla="val 25000"/>
              <a:gd name="adj3" fmla="val 26526"/>
              <a:gd name="adj4" fmla="val 62061"/>
              <a:gd name="adj5" fmla="val 10000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536" tIns="48768" rIns="97536" bIns="7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E64945E6-820D-7F9B-7DA3-F0B13211A433}"/>
              </a:ext>
            </a:extLst>
          </p:cNvPr>
          <p:cNvSpPr txBox="1"/>
          <p:nvPr/>
        </p:nvSpPr>
        <p:spPr>
          <a:xfrm>
            <a:off x="1221773" y="1538772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Verdana" pitchFamily="34" charset="0"/>
              </a:rPr>
              <a:t>real-time</a:t>
            </a: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B82CE820-AC3F-200B-8BA2-2D4B3E47E324}"/>
              </a:ext>
            </a:extLst>
          </p:cNvPr>
          <p:cNvSpPr txBox="1"/>
          <p:nvPr/>
        </p:nvSpPr>
        <p:spPr>
          <a:xfrm>
            <a:off x="9438750" y="1473500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Verdana" pitchFamily="34" charset="0"/>
              </a:rPr>
              <a:t>scenarios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B25D470-3C17-7755-A373-83E047B2D392}"/>
              </a:ext>
            </a:extLst>
          </p:cNvPr>
          <p:cNvGrpSpPr/>
          <p:nvPr/>
        </p:nvGrpSpPr>
        <p:grpSpPr>
          <a:xfrm>
            <a:off x="9212052" y="3996352"/>
            <a:ext cx="2533055" cy="2224285"/>
            <a:chOff x="9685816" y="3843952"/>
            <a:chExt cx="2533055" cy="2224285"/>
          </a:xfrm>
        </p:grpSpPr>
        <p:pic>
          <p:nvPicPr>
            <p:cNvPr id="49" name="droppedImage.pdf" descr="droppedImage.pdf">
              <a:extLst>
                <a:ext uri="{FF2B5EF4-FFF2-40B4-BE49-F238E27FC236}">
                  <a16:creationId xmlns:a16="http://schemas.microsoft.com/office/drawing/2014/main" id="{89D8557D-3B6E-F686-B39A-16BFB3593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85816" y="3843952"/>
              <a:ext cx="2533055" cy="222428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droppedImage.pdf" descr="droppedImage.pdf">
              <a:extLst>
                <a:ext uri="{FF2B5EF4-FFF2-40B4-BE49-F238E27FC236}">
                  <a16:creationId xmlns:a16="http://schemas.microsoft.com/office/drawing/2014/main" id="{D2BE274E-C70D-21BF-291D-B105FFD1F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28884" y="4097404"/>
              <a:ext cx="1246918" cy="1565897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9EDFEF8-2EC9-3903-5752-1926689C97F4}"/>
              </a:ext>
            </a:extLst>
          </p:cNvPr>
          <p:cNvGrpSpPr/>
          <p:nvPr/>
        </p:nvGrpSpPr>
        <p:grpSpPr>
          <a:xfrm>
            <a:off x="9364452" y="4148752"/>
            <a:ext cx="2533055" cy="2224285"/>
            <a:chOff x="9685816" y="3843952"/>
            <a:chExt cx="2533055" cy="2224285"/>
          </a:xfrm>
        </p:grpSpPr>
        <p:pic>
          <p:nvPicPr>
            <p:cNvPr id="52" name="droppedImage.pdf" descr="droppedImage.pdf">
              <a:extLst>
                <a:ext uri="{FF2B5EF4-FFF2-40B4-BE49-F238E27FC236}">
                  <a16:creationId xmlns:a16="http://schemas.microsoft.com/office/drawing/2014/main" id="{8B4B76D3-C2FA-DE02-A2CF-D3DC6BC0E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85816" y="3843952"/>
              <a:ext cx="2533055" cy="222428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3" name="droppedImage.pdf" descr="droppedImage.pdf">
              <a:extLst>
                <a:ext uri="{FF2B5EF4-FFF2-40B4-BE49-F238E27FC236}">
                  <a16:creationId xmlns:a16="http://schemas.microsoft.com/office/drawing/2014/main" id="{A3A774CA-299E-AEEE-E150-608A7664D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28884" y="4097404"/>
              <a:ext cx="1246918" cy="1565897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16C1C25-0249-A28F-BA74-6FDA8CA01736}"/>
              </a:ext>
            </a:extLst>
          </p:cNvPr>
          <p:cNvSpPr/>
          <p:nvPr/>
        </p:nvSpPr>
        <p:spPr>
          <a:xfrm>
            <a:off x="908105" y="4402204"/>
            <a:ext cx="759942" cy="18827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449BB80-EFCE-2D24-01D0-773BDC298ECE}"/>
              </a:ext>
            </a:extLst>
          </p:cNvPr>
          <p:cNvSpPr/>
          <p:nvPr/>
        </p:nvSpPr>
        <p:spPr>
          <a:xfrm>
            <a:off x="2518692" y="3524858"/>
            <a:ext cx="759942" cy="281102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9245383-E7E2-820C-9D81-8BCF14D9E3D9}"/>
              </a:ext>
            </a:extLst>
          </p:cNvPr>
          <p:cNvSpPr/>
          <p:nvPr/>
        </p:nvSpPr>
        <p:spPr>
          <a:xfrm>
            <a:off x="4654797" y="4325240"/>
            <a:ext cx="759942" cy="18827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F6F8531-35C7-4275-05C9-1AF898D421F0}"/>
              </a:ext>
            </a:extLst>
          </p:cNvPr>
          <p:cNvSpPr/>
          <p:nvPr/>
        </p:nvSpPr>
        <p:spPr>
          <a:xfrm>
            <a:off x="6290828" y="3540067"/>
            <a:ext cx="949856" cy="281102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5CA824-2CB5-DBAB-62D1-870CFBFD38FB}"/>
              </a:ext>
            </a:extLst>
          </p:cNvPr>
          <p:cNvSpPr txBox="1"/>
          <p:nvPr/>
        </p:nvSpPr>
        <p:spPr>
          <a:xfrm rot="16200000">
            <a:off x="-3536369" y="7249060"/>
            <a:ext cx="7577846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vector illustration by </a:t>
            </a:r>
            <a:r>
              <a:rPr lang="ja-JP" altLang="en-US"/>
              <a:t>千图网 </a:t>
            </a:r>
            <a:r>
              <a:rPr lang="en-US" dirty="0"/>
              <a:t>from </a:t>
            </a:r>
            <a:r>
              <a:rPr lang="en-US" dirty="0" err="1"/>
              <a:t>Pngtree.com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5374B38-C0F4-53F3-4233-C53E75DB0FBC}"/>
              </a:ext>
            </a:extLst>
          </p:cNvPr>
          <p:cNvSpPr/>
          <p:nvPr/>
        </p:nvSpPr>
        <p:spPr>
          <a:xfrm>
            <a:off x="2970726" y="9410563"/>
            <a:ext cx="10166472" cy="325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GB" dirty="0" err="1">
                <a:latin typeface="Avenir Book" panose="02000503020000020003" pitchFamily="2" charset="0"/>
                <a:ea typeface="Verdana"/>
                <a:cs typeface="Calibri"/>
              </a:rPr>
              <a:t>Pylianidis</a:t>
            </a:r>
            <a:r>
              <a:rPr lang="en-GB" dirty="0">
                <a:latin typeface="Avenir Book" panose="02000503020000020003" pitchFamily="2" charset="0"/>
                <a:ea typeface="Verdana"/>
                <a:cs typeface="Calibri"/>
              </a:rPr>
              <a:t> et al, Computers &amp; Electronics in Agriculture, 2021,</a:t>
            </a:r>
            <a:r>
              <a:rPr lang="en-GB" dirty="0">
                <a:latin typeface="Avenir Book" panose="02000503020000020003" pitchFamily="2" charset="0"/>
                <a:ea typeface="Verdana"/>
                <a:cs typeface="Verdana"/>
              </a:rPr>
              <a:t> </a:t>
            </a:r>
            <a:r>
              <a:rPr lang="en-GB" dirty="0">
                <a:latin typeface="Avenir Book" panose="02000503020000020003" pitchFamily="2" charset="0"/>
                <a:ea typeface="Verdana"/>
                <a:cs typeface="Verdana"/>
                <a:hlinkClick r:id="rId8"/>
              </a:rPr>
              <a:t>http://doi.org/10.1016/j.compag.2020.105942</a:t>
            </a:r>
            <a:endParaRPr lang="en-GB" dirty="0">
              <a:latin typeface="Avenir Book" panose="02000503020000020003" pitchFamily="2" charset="0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27802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30" grpId="0"/>
      <p:bldP spid="35" grpId="0" animBg="1"/>
      <p:bldP spid="39" grpId="0"/>
      <p:bldP spid="40" grpId="0"/>
      <p:bldP spid="54" grpId="0" animBg="1"/>
      <p:bldP spid="55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Arrow"/>
          <p:cNvSpPr/>
          <p:nvPr/>
        </p:nvSpPr>
        <p:spPr>
          <a:xfrm>
            <a:off x="697636" y="1722328"/>
            <a:ext cx="12010709" cy="6997031"/>
          </a:xfrm>
          <a:prstGeom prst="rightArrow">
            <a:avLst>
              <a:gd name="adj1" fmla="val 55571"/>
              <a:gd name="adj2" fmla="val 92144"/>
            </a:avLst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5" name="The way ahead"/>
          <p:cNvSpPr txBox="1">
            <a:spLocks noGrp="1"/>
          </p:cNvSpPr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</p:spPr>
        <p:txBody>
          <a:bodyPr/>
          <a:lstStyle/>
          <a:p>
            <a:r>
              <a:t>The way ahead</a:t>
            </a:r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457" name="Scale interactions"/>
          <p:cNvSpPr/>
          <p:nvPr/>
        </p:nvSpPr>
        <p:spPr>
          <a:xfrm>
            <a:off x="4439254" y="3058809"/>
            <a:ext cx="1524001" cy="1270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400"/>
              <a:t>Scale interactions</a:t>
            </a:r>
          </a:p>
        </p:txBody>
      </p:sp>
      <p:sp>
        <p:nvSpPr>
          <p:cNvPr id="458" name="Disciplinary silos"/>
          <p:cNvSpPr/>
          <p:nvPr/>
        </p:nvSpPr>
        <p:spPr>
          <a:xfrm>
            <a:off x="2728464" y="3058809"/>
            <a:ext cx="1524001" cy="1270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400"/>
              <a:t>Disciplinary silos</a:t>
            </a:r>
          </a:p>
        </p:txBody>
      </p:sp>
      <p:sp>
        <p:nvSpPr>
          <p:cNvPr id="459" name="Data gaps"/>
          <p:cNvSpPr/>
          <p:nvPr/>
        </p:nvSpPr>
        <p:spPr>
          <a:xfrm>
            <a:off x="1017675" y="4585843"/>
            <a:ext cx="1524001" cy="1270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Data gaps</a:t>
            </a:r>
          </a:p>
        </p:txBody>
      </p:sp>
      <p:sp>
        <p:nvSpPr>
          <p:cNvPr id="460" name="Partial views"/>
          <p:cNvSpPr/>
          <p:nvPr/>
        </p:nvSpPr>
        <p:spPr>
          <a:xfrm>
            <a:off x="1017674" y="6100177"/>
            <a:ext cx="1524001" cy="1270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Partial views</a:t>
            </a:r>
          </a:p>
        </p:txBody>
      </p:sp>
      <p:sp>
        <p:nvSpPr>
          <p:cNvPr id="461" name="Case fragmentation"/>
          <p:cNvSpPr/>
          <p:nvPr/>
        </p:nvSpPr>
        <p:spPr>
          <a:xfrm>
            <a:off x="2728464" y="6112877"/>
            <a:ext cx="1524001" cy="1270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Case fragmentation</a:t>
            </a:r>
          </a:p>
        </p:txBody>
      </p:sp>
      <p:sp>
        <p:nvSpPr>
          <p:cNvPr id="462" name="Reinforcement Learning"/>
          <p:cNvSpPr/>
          <p:nvPr/>
        </p:nvSpPr>
        <p:spPr>
          <a:xfrm>
            <a:off x="6150044" y="6476170"/>
            <a:ext cx="2196416" cy="1833897"/>
          </a:xfrm>
          <a:prstGeom prst="ellipse">
            <a:avLst/>
          </a:prstGeom>
          <a:solidFill>
            <a:schemeClr val="accent2">
              <a:hueOff val="-202083"/>
              <a:satOff val="17755"/>
              <a:lumOff val="-1608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Reinforcement Learning</a:t>
            </a:r>
          </a:p>
        </p:txBody>
      </p:sp>
      <p:sp>
        <p:nvSpPr>
          <p:cNvPr id="463" name="Learning from noisy data"/>
          <p:cNvSpPr/>
          <p:nvPr/>
        </p:nvSpPr>
        <p:spPr>
          <a:xfrm>
            <a:off x="6150044" y="2131621"/>
            <a:ext cx="2196416" cy="1833896"/>
          </a:xfrm>
          <a:prstGeom prst="ellipse">
            <a:avLst/>
          </a:prstGeom>
          <a:solidFill>
            <a:schemeClr val="accent2">
              <a:hueOff val="-202083"/>
              <a:satOff val="17755"/>
              <a:lumOff val="-1608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Semantics and FAIR data</a:t>
            </a:r>
            <a:endParaRPr dirty="0"/>
          </a:p>
        </p:txBody>
      </p:sp>
      <p:sp>
        <p:nvSpPr>
          <p:cNvPr id="464" name="Multi-view learning"/>
          <p:cNvSpPr/>
          <p:nvPr/>
        </p:nvSpPr>
        <p:spPr>
          <a:xfrm>
            <a:off x="8317932" y="3198787"/>
            <a:ext cx="2360400" cy="1833896"/>
          </a:xfrm>
          <a:prstGeom prst="ellipse">
            <a:avLst/>
          </a:prstGeom>
          <a:solidFill>
            <a:schemeClr val="accent2">
              <a:hueOff val="-202083"/>
              <a:satOff val="17755"/>
              <a:lumOff val="-1608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Multi-view learning</a:t>
            </a:r>
          </a:p>
        </p:txBody>
      </p:sp>
      <p:sp>
        <p:nvSpPr>
          <p:cNvPr id="465" name="Simulation-assisted  ML"/>
          <p:cNvSpPr/>
          <p:nvPr/>
        </p:nvSpPr>
        <p:spPr>
          <a:xfrm>
            <a:off x="6150044" y="4303896"/>
            <a:ext cx="2196416" cy="1833896"/>
          </a:xfrm>
          <a:prstGeom prst="ellipse">
            <a:avLst/>
          </a:prstGeom>
          <a:solidFill>
            <a:schemeClr val="accent2">
              <a:hueOff val="-202083"/>
              <a:satOff val="17755"/>
              <a:lumOff val="-1608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Simulation-assisted </a:t>
            </a:r>
            <a:br>
              <a:rPr/>
            </a:br>
            <a:r>
              <a:t>ML</a:t>
            </a:r>
          </a:p>
        </p:txBody>
      </p:sp>
      <p:sp>
        <p:nvSpPr>
          <p:cNvPr id="466" name="Explainable  AI"/>
          <p:cNvSpPr/>
          <p:nvPr/>
        </p:nvSpPr>
        <p:spPr>
          <a:xfrm>
            <a:off x="8317932" y="5438097"/>
            <a:ext cx="2360400" cy="1833897"/>
          </a:xfrm>
          <a:prstGeom prst="ellipse">
            <a:avLst/>
          </a:prstGeom>
          <a:solidFill>
            <a:schemeClr val="accent2">
              <a:hueOff val="-202083"/>
              <a:satOff val="17755"/>
              <a:lumOff val="-1608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Explainable </a:t>
            </a:r>
            <a:br>
              <a:rPr dirty="0"/>
            </a:br>
            <a:r>
              <a:rPr dirty="0"/>
              <a:t>AI</a:t>
            </a:r>
          </a:p>
        </p:txBody>
      </p:sp>
      <p:sp>
        <p:nvSpPr>
          <p:cNvPr id="467" name="Actionable knowledge"/>
          <p:cNvSpPr/>
          <p:nvPr/>
        </p:nvSpPr>
        <p:spPr>
          <a:xfrm>
            <a:off x="10431056" y="4303896"/>
            <a:ext cx="2275701" cy="183389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/>
              <a:t>Actionable</a:t>
            </a:r>
            <a:r>
              <a:t> knowledge</a:t>
            </a:r>
            <a:r>
              <a:rPr lang="en-US"/>
              <a:t> via DT</a:t>
            </a:r>
            <a:endParaRPr/>
          </a:p>
        </p:txBody>
      </p:sp>
      <p:sp>
        <p:nvSpPr>
          <p:cNvPr id="468" name="Uncertainty"/>
          <p:cNvSpPr/>
          <p:nvPr/>
        </p:nvSpPr>
        <p:spPr>
          <a:xfrm>
            <a:off x="2728464" y="4585843"/>
            <a:ext cx="1524001" cy="1270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400"/>
              <a:t>Uncertainty</a:t>
            </a:r>
          </a:p>
        </p:txBody>
      </p:sp>
      <p:sp>
        <p:nvSpPr>
          <p:cNvPr id="469" name="Limited data availability"/>
          <p:cNvSpPr/>
          <p:nvPr/>
        </p:nvSpPr>
        <p:spPr>
          <a:xfrm>
            <a:off x="4439254" y="6112877"/>
            <a:ext cx="1524001" cy="1270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400"/>
              <a:t>Limited data availability</a:t>
            </a:r>
          </a:p>
        </p:txBody>
      </p:sp>
      <p:sp>
        <p:nvSpPr>
          <p:cNvPr id="470" name="Tacid knowledge"/>
          <p:cNvSpPr/>
          <p:nvPr/>
        </p:nvSpPr>
        <p:spPr>
          <a:xfrm>
            <a:off x="1017675" y="3058809"/>
            <a:ext cx="1524001" cy="1270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400"/>
              <a:t>Tacid knowledge</a:t>
            </a:r>
          </a:p>
        </p:txBody>
      </p:sp>
      <p:sp>
        <p:nvSpPr>
          <p:cNvPr id="471" name="Low fidelity data"/>
          <p:cNvSpPr/>
          <p:nvPr/>
        </p:nvSpPr>
        <p:spPr>
          <a:xfrm>
            <a:off x="4439254" y="4585843"/>
            <a:ext cx="1524001" cy="1270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400"/>
              <a:t>Low fidelity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284CE8-E3AF-D042-B3B1-C26247251B49}"/>
              </a:ext>
            </a:extLst>
          </p:cNvPr>
          <p:cNvSpPr txBox="1"/>
          <p:nvPr/>
        </p:nvSpPr>
        <p:spPr>
          <a:xfrm rot="1710883">
            <a:off x="8075866" y="2452446"/>
            <a:ext cx="256961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Matched AI methodologies</a:t>
            </a:r>
          </a:p>
        </p:txBody>
      </p:sp>
    </p:spTree>
    <p:extLst>
      <p:ext uri="{BB962C8B-B14F-4D97-AF65-F5344CB8AC3E}">
        <p14:creationId xmlns:p14="http://schemas.microsoft.com/office/powerpoint/2010/main" val="45077926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6FF7B55082F4BAF51D8D00D1E0045" ma:contentTypeVersion="10" ma:contentTypeDescription="Een nieuw document maken." ma:contentTypeScope="" ma:versionID="66a7be578b377872b67415f14572d13f">
  <xsd:schema xmlns:xsd="http://www.w3.org/2001/XMLSchema" xmlns:xs="http://www.w3.org/2001/XMLSchema" xmlns:p="http://schemas.microsoft.com/office/2006/metadata/properties" xmlns:ns2="83c1a7c1-ae5d-4d25-95ae-3fcb337bb6d1" xmlns:ns3="80579641-3e09-4100-a5b7-8f05e2673318" targetNamespace="http://schemas.microsoft.com/office/2006/metadata/properties" ma:root="true" ma:fieldsID="ff695d6a219fc1bbf9c9d3c105aad860" ns2:_="" ns3:_="">
    <xsd:import namespace="83c1a7c1-ae5d-4d25-95ae-3fcb337bb6d1"/>
    <xsd:import namespace="80579641-3e09-4100-a5b7-8f05e26733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c1a7c1-ae5d-4d25-95ae-3fcb337bb6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79641-3e09-4100-a5b7-8f05e267331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C250B13-CC9D-481D-BE4A-DD2A84FF90C1}"/>
</file>

<file path=customXml/itemProps2.xml><?xml version="1.0" encoding="utf-8"?>
<ds:datastoreItem xmlns:ds="http://schemas.openxmlformats.org/officeDocument/2006/customXml" ds:itemID="{0A15C44D-EB21-4BDC-A4EC-2EF38BFF1685}"/>
</file>

<file path=customXml/itemProps3.xml><?xml version="1.0" encoding="utf-8"?>
<ds:datastoreItem xmlns:ds="http://schemas.openxmlformats.org/officeDocument/2006/customXml" ds:itemID="{7D06569C-D623-4824-91E3-5648FEB300EA}"/>
</file>

<file path=docProps/app.xml><?xml version="1.0" encoding="utf-8"?>
<Properties xmlns="http://schemas.openxmlformats.org/officeDocument/2006/extended-properties" xmlns:vt="http://schemas.openxmlformats.org/officeDocument/2006/docPropsVTypes">
  <TotalTime>2530</TotalTime>
  <Words>2105</Words>
  <Application>Microsoft Office PowerPoint</Application>
  <PresentationFormat>Custom</PresentationFormat>
  <Paragraphs>228</Paragraphs>
  <Slides>29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Avenir</vt:lpstr>
      <vt:lpstr>Avenir Book</vt:lpstr>
      <vt:lpstr>Gill Sans</vt:lpstr>
      <vt:lpstr>Helvetica</vt:lpstr>
      <vt:lpstr>Helvetica Neue</vt:lpstr>
      <vt:lpstr>Helvetica Neue Medium</vt:lpstr>
      <vt:lpstr>Marker Felt</vt:lpstr>
      <vt:lpstr>Times</vt:lpstr>
      <vt:lpstr>Times New Roman</vt:lpstr>
      <vt:lpstr>Verdana</vt:lpstr>
      <vt:lpstr>21_BasicWhite</vt:lpstr>
      <vt:lpstr>Artificial intelligence  for agri-environmental digital twins</vt:lpstr>
      <vt:lpstr>The farm of the future (tomorrow?)</vt:lpstr>
      <vt:lpstr>The data landscape</vt:lpstr>
      <vt:lpstr>Mind the gap</vt:lpstr>
      <vt:lpstr>Mind the gap (2)</vt:lpstr>
      <vt:lpstr>The way ahead</vt:lpstr>
      <vt:lpstr>Digital Twins</vt:lpstr>
      <vt:lpstr>Digital Twins</vt:lpstr>
      <vt:lpstr>The way ahead</vt:lpstr>
      <vt:lpstr>PowerPoint Presentation</vt:lpstr>
      <vt:lpstr>Converting between legacy formats</vt:lpstr>
      <vt:lpstr>Abstract architectural design</vt:lpstr>
      <vt:lpstr>Templates example</vt:lpstr>
      <vt:lpstr>Reasoner in action - DSSAT and APSIM</vt:lpstr>
      <vt:lpstr>Demonstration</vt:lpstr>
      <vt:lpstr>Key findings</vt:lpstr>
      <vt:lpstr>Simulation-assisted machine learning for operational digital twins</vt:lpstr>
      <vt:lpstr>Simulation-assisted machine learning for operational digital twins</vt:lpstr>
      <vt:lpstr>Case study: operational decision support for fertilizations in pastures</vt:lpstr>
      <vt:lpstr>Results in unseen locations</vt:lpstr>
      <vt:lpstr>Alternative architectures</vt:lpstr>
      <vt:lpstr>Simulation-assisted machine learning for operational digital twins</vt:lpstr>
      <vt:lpstr>Reinforcement learning  for tactical fertilization decision making</vt:lpstr>
      <vt:lpstr>Case study: Wheat in the Netherlands</vt:lpstr>
      <vt:lpstr>Results on test (unknown) years</vt:lpstr>
      <vt:lpstr>Reinforcement learning  for tactical fertilization decision making</vt:lpstr>
      <vt:lpstr>Looking forward</vt:lpstr>
      <vt:lpstr>Looking forward</vt:lpstr>
      <vt:lpstr>Artificial intelligence  for agri-environmental digital twins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science and artificial intelligence  for a sustainable world</dc:title>
  <cp:lastModifiedBy>Hengeveld, Geerten</cp:lastModifiedBy>
  <cp:revision>11</cp:revision>
  <dcterms:modified xsi:type="dcterms:W3CDTF">2022-12-15T09:54:02Z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0x0101003416FF7B55082F4BAF51D8D00D1E0045</vt:lpwstr>
  </property>
</Properties>
</file>