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54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8C45C-40AB-48F2-87B2-4D5AE1047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A55C4F-8967-4F6B-8359-DDA3EE6F6B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1CFB2-9383-476C-A7AD-725BC50DF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9C16-5147-4856-BC43-316976140B1B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DF6EA-7969-48F9-BD08-8ED17A88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13D1E-9F72-4EFF-96C2-4EE67A9F5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2576-01C6-4D3C-B6E6-F52D054C703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321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F0B92-EA40-4ABE-AD74-44519D21F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23427E-A070-45C1-9DDD-882EEEAE0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B7568-4EA8-4081-9C88-FCE5B8F38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9C16-5147-4856-BC43-316976140B1B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3071F-D53B-4F40-8142-2207BEE8D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97DE7-B985-486B-B9E9-CCAA051C1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2576-01C6-4D3C-B6E6-F52D054C703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133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ACB801-592D-4C2D-98C9-E9D28A7F6B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587ACD-1CFC-4EB7-8083-5D21BA8298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D3E76-A229-4A9B-A3D1-D96A94F8F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9C16-5147-4856-BC43-316976140B1B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85376-2952-45DB-A233-5EE70AA32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416A3-848D-4FE1-98E9-B1B68426B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2576-01C6-4D3C-B6E6-F52D054C703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9731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657600" y="1824000"/>
            <a:ext cx="11198400" cy="41232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 dirty="0" err="1"/>
              <a:t>Klik</a:t>
            </a:r>
            <a:r>
              <a:rPr lang="en-GB" dirty="0"/>
              <a:t> om de </a:t>
            </a:r>
            <a:r>
              <a:rPr lang="en-GB" dirty="0" err="1"/>
              <a:t>modelstijlen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bewerken</a:t>
            </a:r>
            <a:endParaRPr lang="en-GB" dirty="0"/>
          </a:p>
          <a:p>
            <a:pPr lvl="1"/>
            <a:r>
              <a:rPr lang="en-GB" dirty="0" err="1"/>
              <a:t>Tweede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2"/>
            <a:r>
              <a:rPr lang="en-GB" dirty="0" err="1"/>
              <a:t>Derde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3"/>
            <a:r>
              <a:rPr lang="en-GB" dirty="0" err="1"/>
              <a:t>Vierde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  <a:p>
            <a:pPr lvl="4"/>
            <a:r>
              <a:rPr lang="en-GB" dirty="0" err="1"/>
              <a:t>Vijfde</a:t>
            </a:r>
            <a:r>
              <a:rPr lang="en-GB" dirty="0"/>
              <a:t> </a:t>
            </a:r>
            <a:r>
              <a:rPr lang="en-GB" dirty="0" err="1"/>
              <a:t>niveau</a:t>
            </a:r>
            <a:endParaRPr lang="en-GB" dirty="0"/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/>
              <a:t>Klik om de stijl te bewerken</a:t>
            </a:r>
            <a:endParaRPr lang="en-GB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F25965E0-7062-474C-8671-DB3A3CE669B0}" type="slidenum">
              <a:rPr lang="en-GB" smtClean="0"/>
              <a:pPr algn="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899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070FA-1A1E-47A8-A676-5EF4AC3B7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289C2-B798-4FFB-A358-6A2F15FA7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0B2C8-24EE-4090-9B58-3C1D01D40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9C16-5147-4856-BC43-316976140B1B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BD8D2-B042-44CD-A862-14B087048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93272-BB47-4EFE-BFBE-D15A74FA6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2576-01C6-4D3C-B6E6-F52D054C703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712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80484-F978-432E-9B2D-EC73C0B03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4FCFD0-6AE1-4616-9076-A2A27F5D2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0C274-1ACC-45CE-B337-1C45676F4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9C16-5147-4856-BC43-316976140B1B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1BEB5-03AC-4D00-81FD-11BC32A5A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E7B4-34EF-48CF-A51C-055C355F1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2576-01C6-4D3C-B6E6-F52D054C703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96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7490F-846E-4048-B543-3CE1A13B8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86306-A0D9-442D-8DD8-F23FB9A25D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17DFAD-91F5-47A5-9F07-B371DE1C1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72ECBF-7839-4C8E-A672-3A46F593B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9C16-5147-4856-BC43-316976140B1B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BE24D-D90B-413C-83A3-8FF91B0B6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93F4E-E78A-4DB3-B2CC-B4F60CF8D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2576-01C6-4D3C-B6E6-F52D054C703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4417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FC7C2-F008-4451-9AE9-BFD6AC4A5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17342-D3CA-486E-A221-E6BB04D76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AEAA46-6F19-4561-B6D4-22A9FBF3A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E3642A-3E35-4A4C-9D60-2C4C76AF12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9E5B18-F7CE-40F4-B049-2294B50C85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4B3F65-7245-4821-8BF7-1D22E6C7A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9C16-5147-4856-BC43-316976140B1B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0C8571-73BE-4955-BB8D-9DF031672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89B239-3814-4097-85E8-57B2DCDFD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2576-01C6-4D3C-B6E6-F52D054C703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6541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4D680-437A-4901-B1CC-F7FA86A5F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1E9E8F-BC64-488C-9222-0B4E84708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9C16-5147-4856-BC43-316976140B1B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BC02EB-3909-4AE2-80C9-391E18B8C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38E8B4-D590-4E02-8E03-72B163D3E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2576-01C6-4D3C-B6E6-F52D054C703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6713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E7D44B-C51D-4359-8A8C-52A70623D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9C16-5147-4856-BC43-316976140B1B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DAD1AB-7DF3-4A43-B08A-31583CD8D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6158C-1B0B-4218-B282-E780C8B87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2576-01C6-4D3C-B6E6-F52D054C703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3094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5318D-C459-4992-8F46-0EFEF2D68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07A61-FE04-4C1F-BDBD-2D7BFCA85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139C77-033B-4ED6-80E8-B5847B66A5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61C6DD-D8DC-4526-B7B1-6A8D32969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9C16-5147-4856-BC43-316976140B1B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C011EE-89BD-4EEE-A9C3-F8ACF8F43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E081FC-8294-405F-9C77-BD6BFC6CB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2576-01C6-4D3C-B6E6-F52D054C703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872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4F5BE-337C-414C-A295-AAEE740B9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E3CFC9-EC54-4E5B-9CD9-D1A8ECB037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DA3D76-510A-4D8D-A4DF-225A6AE8DD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59C0F1-9B6F-4B05-A5AC-6FEE19CEB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B9C16-5147-4856-BC43-316976140B1B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D18D56-DD3C-4D2F-8475-02F6247B3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4E55CB-6A87-4BF2-A121-2421DB110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52576-01C6-4D3C-B6E6-F52D054C703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1104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1AF639-8732-411D-9754-A12BB2907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AAC3B5-A8BA-494D-88DC-306F54E1A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CDE1A-9447-4F75-9F09-418180DA8E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B9C16-5147-4856-BC43-316976140B1B}" type="datetimeFigureOut">
              <a:rPr lang="nl-NL" smtClean="0"/>
              <a:t>8-3-2022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6F01C-6D19-42FA-A913-3F527FF108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1F96C-7C32-4740-8618-2BBC6D8187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52576-01C6-4D3C-B6E6-F52D054C703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725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>
            <a:extLst>
              <a:ext uri="{FF2B5EF4-FFF2-40B4-BE49-F238E27FC236}">
                <a16:creationId xmlns:a16="http://schemas.microsoft.com/office/drawing/2014/main" id="{0F6F2906-4616-4AB5-A409-B477C39AD7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318476" y="1658815"/>
            <a:ext cx="2658835" cy="427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936" y="2663321"/>
            <a:ext cx="766321" cy="7663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583" y="1616755"/>
            <a:ext cx="821655" cy="8216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250"/>
          <a:stretch/>
        </p:blipFill>
        <p:spPr>
          <a:xfrm>
            <a:off x="298055" y="4737861"/>
            <a:ext cx="737571" cy="8742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55" y="2621838"/>
            <a:ext cx="766301" cy="7663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055" y="3694923"/>
            <a:ext cx="761711" cy="7617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588" y="5786379"/>
            <a:ext cx="697133" cy="69713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351" y="4784780"/>
            <a:ext cx="729608" cy="72960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7E48A9A-61D4-4B03-8B5D-FF02D14AC0A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12259" y="3686544"/>
            <a:ext cx="766301" cy="766301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99EB50D-F15C-472B-8838-C511170CA314}"/>
              </a:ext>
            </a:extLst>
          </p:cNvPr>
          <p:cNvCxnSpPr/>
          <p:nvPr/>
        </p:nvCxnSpPr>
        <p:spPr>
          <a:xfrm flipV="1">
            <a:off x="76202" y="757746"/>
            <a:ext cx="11658599" cy="4985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>
            <a:extLst>
              <a:ext uri="{FF2B5EF4-FFF2-40B4-BE49-F238E27FC236}">
                <a16:creationId xmlns:a16="http://schemas.microsoft.com/office/drawing/2014/main" id="{C9C49FF2-C811-486F-BFD1-A07ED0DE5BB4}"/>
              </a:ext>
            </a:extLst>
          </p:cNvPr>
          <p:cNvSpPr txBox="1">
            <a:spLocks/>
          </p:cNvSpPr>
          <p:nvPr/>
        </p:nvSpPr>
        <p:spPr>
          <a:xfrm>
            <a:off x="76200" y="148145"/>
            <a:ext cx="12039600" cy="5054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500" b="1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sz="3200" dirty="0">
                <a:solidFill>
                  <a:srgbClr val="3F9C35"/>
                </a:solidFill>
                <a:latin typeface="Calibri"/>
                <a:cs typeface="Times New Roman" panose="02020603050405020304" pitchFamily="18" charset="0"/>
              </a:rPr>
              <a:t>Introduction: </a:t>
            </a:r>
            <a:r>
              <a:rPr lang="en-GB" sz="3200" dirty="0">
                <a:solidFill>
                  <a:srgbClr val="005172"/>
                </a:solidFill>
                <a:latin typeface="Calibri"/>
                <a:cs typeface="Times New Roman" panose="02020603050405020304" pitchFamily="18" charset="0"/>
              </a:rPr>
              <a:t>Sensory Science and Eating Behaviour Chair Group</a:t>
            </a:r>
          </a:p>
        </p:txBody>
      </p:sp>
      <p:sp>
        <p:nvSpPr>
          <p:cNvPr id="21" name="Tekstvak 7">
            <a:extLst>
              <a:ext uri="{FF2B5EF4-FFF2-40B4-BE49-F238E27FC236}">
                <a16:creationId xmlns:a16="http://schemas.microsoft.com/office/drawing/2014/main" id="{7C4D5FCC-0643-4D31-AF26-DD0C779DD526}"/>
              </a:ext>
            </a:extLst>
          </p:cNvPr>
          <p:cNvSpPr txBox="1"/>
          <p:nvPr/>
        </p:nvSpPr>
        <p:spPr>
          <a:xfrm>
            <a:off x="1" y="1035029"/>
            <a:ext cx="12046345" cy="3557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en-GB" sz="2667" b="1" dirty="0">
                <a:cs typeface="Calibri" panose="020F0502020204030204" pitchFamily="34" charset="0"/>
              </a:rPr>
              <a:t>Understanding how Sensory properties Influence food choice, intake and health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2181489-3A33-4D22-BAC5-C273890B219B}"/>
              </a:ext>
            </a:extLst>
          </p:cNvPr>
          <p:cNvSpPr txBox="1"/>
          <p:nvPr/>
        </p:nvSpPr>
        <p:spPr>
          <a:xfrm>
            <a:off x="1040780" y="1760415"/>
            <a:ext cx="4305920" cy="564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/>
              <a:t>Prof. </a:t>
            </a:r>
            <a:r>
              <a:rPr lang="en-GB" sz="1600" dirty="0">
                <a:latin typeface="Calibri" panose="020F0502020204030204" pitchFamily="34" charset="0"/>
              </a:rPr>
              <a:t>Ciarán Forde</a:t>
            </a:r>
          </a:p>
          <a:p>
            <a:r>
              <a:rPr lang="en-GB" sz="1467" dirty="0"/>
              <a:t>Texture/Oral processing, Children, Energy Density </a:t>
            </a:r>
            <a:endParaRPr lang="en-GB" sz="1467" dirty="0">
              <a:latin typeface="Calibri" panose="020F0502020204030204" pitchFamily="34" charset="0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8EA9B8E9-5C30-4238-8992-86BB5799208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29151" y="1658155"/>
            <a:ext cx="754909" cy="754909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07946527-3ABF-4629-A09D-9B3D0762E59B}"/>
              </a:ext>
            </a:extLst>
          </p:cNvPr>
          <p:cNvSpPr txBox="1"/>
          <p:nvPr/>
        </p:nvSpPr>
        <p:spPr>
          <a:xfrm>
            <a:off x="1058661" y="2726005"/>
            <a:ext cx="4376940" cy="564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600" dirty="0">
                <a:latin typeface="Calibri" panose="020F0502020204030204" pitchFamily="34" charset="0"/>
              </a:rPr>
              <a:t>Associate </a:t>
            </a:r>
            <a:r>
              <a:rPr lang="en-GB" sz="1600" dirty="0">
                <a:latin typeface="Calibri" panose="020F0502020204030204" pitchFamily="34" charset="0"/>
              </a:rPr>
              <a:t>Prof</a:t>
            </a:r>
            <a:r>
              <a:rPr lang="en-GB" sz="1600" dirty="0"/>
              <a:t>. </a:t>
            </a:r>
            <a:r>
              <a:rPr lang="en-GB" sz="1600" dirty="0">
                <a:latin typeface="Calibri" panose="020F0502020204030204" pitchFamily="34" charset="0"/>
              </a:rPr>
              <a:t>Monica Mars </a:t>
            </a:r>
          </a:p>
          <a:p>
            <a:r>
              <a:rPr lang="en-GB" sz="1467" dirty="0">
                <a:latin typeface="Calibri" panose="020F0502020204030204" pitchFamily="34" charset="0"/>
              </a:rPr>
              <a:t>Endocrine, Digestion, Big Data, Taste, Tracking Eating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4605101-53FE-4E7D-8302-D52B700AD04E}"/>
              </a:ext>
            </a:extLst>
          </p:cNvPr>
          <p:cNvSpPr txBox="1"/>
          <p:nvPr/>
        </p:nvSpPr>
        <p:spPr>
          <a:xfrm>
            <a:off x="1060403" y="3800019"/>
            <a:ext cx="4273597" cy="564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600" dirty="0">
                <a:latin typeface="Calibri" panose="020F0502020204030204" pitchFamily="34" charset="0"/>
              </a:rPr>
              <a:t>Associate </a:t>
            </a:r>
            <a:r>
              <a:rPr lang="en-GB" sz="1600" dirty="0"/>
              <a:t>Prof. </a:t>
            </a:r>
            <a:r>
              <a:rPr lang="en-GB" sz="1600" dirty="0">
                <a:latin typeface="Calibri" panose="020F0502020204030204" pitchFamily="34" charset="0"/>
              </a:rPr>
              <a:t>Paul Smeets</a:t>
            </a:r>
          </a:p>
          <a:p>
            <a:r>
              <a:rPr lang="en-GB" sz="1467" dirty="0"/>
              <a:t>Gastric/Brain imaging (MRI), Digestion/Neuroscience</a:t>
            </a:r>
            <a:endParaRPr lang="en-GB" sz="2133" dirty="0">
              <a:latin typeface="Calibri" panose="020F05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2ADEA10-26FC-4754-82DE-A6212ADA43D6}"/>
              </a:ext>
            </a:extLst>
          </p:cNvPr>
          <p:cNvSpPr txBox="1"/>
          <p:nvPr/>
        </p:nvSpPr>
        <p:spPr>
          <a:xfrm>
            <a:off x="1052883" y="4892609"/>
            <a:ext cx="4188911" cy="564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/>
              <a:t>Prof. </a:t>
            </a:r>
            <a:r>
              <a:rPr lang="en-GB" sz="1600" dirty="0">
                <a:latin typeface="Calibri" panose="020F0502020204030204" pitchFamily="34" charset="0"/>
              </a:rPr>
              <a:t>Markus Stieger</a:t>
            </a:r>
          </a:p>
          <a:p>
            <a:r>
              <a:rPr lang="en-GB" sz="1467" dirty="0"/>
              <a:t>Food texture/Oral processing, Food Technology</a:t>
            </a:r>
            <a:endParaRPr lang="en-GB" sz="1467" dirty="0">
              <a:latin typeface="Calibri" panose="020F050202020403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F847209-F8B6-4C68-99C2-2A1EB473F75F}"/>
              </a:ext>
            </a:extLst>
          </p:cNvPr>
          <p:cNvSpPr txBox="1"/>
          <p:nvPr/>
        </p:nvSpPr>
        <p:spPr>
          <a:xfrm>
            <a:off x="6091152" y="1691365"/>
            <a:ext cx="3794528" cy="564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600" dirty="0">
                <a:latin typeface="Calibri" panose="020F0502020204030204" pitchFamily="34" charset="0"/>
              </a:rPr>
              <a:t>Associate </a:t>
            </a:r>
            <a:r>
              <a:rPr lang="en-GB" sz="1600" dirty="0"/>
              <a:t>Prof. </a:t>
            </a:r>
            <a:r>
              <a:rPr lang="en-GB" sz="1600" dirty="0">
                <a:latin typeface="Calibri" panose="020F0502020204030204" pitchFamily="34" charset="0"/>
              </a:rPr>
              <a:t>Gerry Jager</a:t>
            </a:r>
          </a:p>
          <a:p>
            <a:r>
              <a:rPr lang="en-GB" sz="1467" dirty="0"/>
              <a:t>Children's preferences, Cognition, Psychology</a:t>
            </a:r>
            <a:endParaRPr lang="en-GB" sz="1467" dirty="0">
              <a:latin typeface="Calibri" panose="020F050202020403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A8E5592-C8EC-431C-9343-879DEA213085}"/>
              </a:ext>
            </a:extLst>
          </p:cNvPr>
          <p:cNvSpPr txBox="1"/>
          <p:nvPr/>
        </p:nvSpPr>
        <p:spPr>
          <a:xfrm>
            <a:off x="6098893" y="2649805"/>
            <a:ext cx="3055267" cy="79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600" dirty="0">
                <a:latin typeface="Calibri" panose="020F0502020204030204" pitchFamily="34" charset="0"/>
              </a:rPr>
              <a:t>Associate </a:t>
            </a:r>
            <a:r>
              <a:rPr lang="en-GB" sz="1600" dirty="0"/>
              <a:t>Prof. </a:t>
            </a:r>
            <a:r>
              <a:rPr lang="en-GB" sz="1600" dirty="0">
                <a:latin typeface="Calibri" panose="020F0502020204030204" pitchFamily="34" charset="0"/>
              </a:rPr>
              <a:t>Sanne Boesveldt</a:t>
            </a:r>
          </a:p>
          <a:p>
            <a:r>
              <a:rPr lang="en-GB" sz="1467" dirty="0"/>
              <a:t>Odour perception, food choice, clinical populations</a:t>
            </a:r>
            <a:endParaRPr lang="en-GB" sz="1467" dirty="0">
              <a:latin typeface="Calibri" panose="020F050202020403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6769D8C-69E5-42A9-B2C5-E276368C3BFE}"/>
              </a:ext>
            </a:extLst>
          </p:cNvPr>
          <p:cNvSpPr txBox="1"/>
          <p:nvPr/>
        </p:nvSpPr>
        <p:spPr>
          <a:xfrm>
            <a:off x="6100636" y="3761919"/>
            <a:ext cx="3132264" cy="79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/>
              <a:t>Assistent Prof. Marlou Lasschuijt </a:t>
            </a:r>
            <a:endParaRPr lang="en-GB" sz="1600" dirty="0">
              <a:latin typeface="Calibri" panose="020F0502020204030204" pitchFamily="34" charset="0"/>
            </a:endParaRPr>
          </a:p>
          <a:p>
            <a:r>
              <a:rPr lang="en-GB" sz="1467" dirty="0"/>
              <a:t>Children, Oral processing, Imaging, Tracking eating behaviours</a:t>
            </a:r>
            <a:endParaRPr lang="en-GB" sz="1467" dirty="0">
              <a:latin typeface="Calibri" panose="020F050202020403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135B294-498C-4D01-85F6-E7B8DA23C37C}"/>
              </a:ext>
            </a:extLst>
          </p:cNvPr>
          <p:cNvSpPr txBox="1"/>
          <p:nvPr/>
        </p:nvSpPr>
        <p:spPr>
          <a:xfrm>
            <a:off x="6118516" y="4841810"/>
            <a:ext cx="4308184" cy="564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/>
              <a:t>Special Prof. </a:t>
            </a:r>
            <a:r>
              <a:rPr lang="en-GB" sz="1600" dirty="0">
                <a:latin typeface="Calibri" panose="020F0502020204030204" pitchFamily="34" charset="0"/>
              </a:rPr>
              <a:t>Liesbeth Zandstra</a:t>
            </a:r>
          </a:p>
          <a:p>
            <a:r>
              <a:rPr lang="en-GB" sz="1467" dirty="0"/>
              <a:t>Food choice, Reward, Food Context</a:t>
            </a:r>
            <a:endParaRPr lang="en-GB" sz="1600" dirty="0">
              <a:latin typeface="Calibri" panose="020F050202020403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4E77F82-3C50-4197-8DE2-AD4FD4E926F0}"/>
              </a:ext>
            </a:extLst>
          </p:cNvPr>
          <p:cNvSpPr txBox="1"/>
          <p:nvPr/>
        </p:nvSpPr>
        <p:spPr>
          <a:xfrm>
            <a:off x="6117652" y="5769301"/>
            <a:ext cx="3597848" cy="79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dirty="0"/>
              <a:t>Dr. Victoire de Wild, Academic Lecturer</a:t>
            </a:r>
            <a:endParaRPr lang="en-GB" sz="1600" dirty="0">
              <a:latin typeface="Calibri" panose="020F0502020204030204" pitchFamily="34" charset="0"/>
            </a:endParaRPr>
          </a:p>
          <a:p>
            <a:r>
              <a:rPr lang="en-GB" sz="1467" dirty="0"/>
              <a:t>Child eating behaviours/Preferences, Vegetable acceptance</a:t>
            </a:r>
            <a:endParaRPr lang="en-GB" sz="1467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437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143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Hulshof, Sjanneke</dc:creator>
  <cp:lastModifiedBy>Hulshof, Sjanneke</cp:lastModifiedBy>
  <cp:revision>1</cp:revision>
  <dcterms:created xsi:type="dcterms:W3CDTF">2022-03-08T08:02:01Z</dcterms:created>
  <dcterms:modified xsi:type="dcterms:W3CDTF">2022-03-08T08:03:21Z</dcterms:modified>
</cp:coreProperties>
</file>