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96" r:id="rId2"/>
    <p:sldId id="257" r:id="rId3"/>
    <p:sldId id="275" r:id="rId4"/>
    <p:sldId id="276" r:id="rId5"/>
    <p:sldId id="256" r:id="rId6"/>
    <p:sldId id="277" r:id="rId7"/>
    <p:sldId id="278" r:id="rId8"/>
    <p:sldId id="279" r:id="rId9"/>
    <p:sldId id="280" r:id="rId10"/>
    <p:sldId id="271" r:id="rId11"/>
    <p:sldId id="272" r:id="rId12"/>
    <p:sldId id="273" r:id="rId13"/>
    <p:sldId id="259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61" r:id="rId23"/>
    <p:sldId id="289" r:id="rId24"/>
    <p:sldId id="262" r:id="rId25"/>
    <p:sldId id="263" r:id="rId26"/>
    <p:sldId id="290" r:id="rId27"/>
    <p:sldId id="291" r:id="rId28"/>
    <p:sldId id="292" r:id="rId29"/>
    <p:sldId id="293" r:id="rId30"/>
    <p:sldId id="268" r:id="rId31"/>
    <p:sldId id="294" r:id="rId32"/>
    <p:sldId id="295" r:id="rId33"/>
  </p:sldIdLst>
  <p:sldSz cx="7562850" cy="10688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scaleToFitPaper="1"/>
  <p:clrMru>
    <a:srgbClr val="FFE411"/>
    <a:srgbClr val="76B632"/>
    <a:srgbClr val="EDAC1E"/>
    <a:srgbClr val="CC006A"/>
    <a:srgbClr val="0092D2"/>
    <a:srgbClr val="8AB82D"/>
    <a:srgbClr val="5DAC34"/>
    <a:srgbClr val="96B0C1"/>
    <a:srgbClr val="145576"/>
    <a:srgbClr val="5D86A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4311" autoAdjust="0"/>
    <p:restoredTop sz="91102" autoAdjust="0"/>
  </p:normalViewPr>
  <p:slideViewPr>
    <p:cSldViewPr snapToObjects="1">
      <p:cViewPr>
        <p:scale>
          <a:sx n="150" d="100"/>
          <a:sy n="150" d="100"/>
        </p:scale>
        <p:origin x="-3344" y="2792"/>
      </p:cViewPr>
      <p:guideLst>
        <p:guide orient="horz" pos="3366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626AC-D70C-254F-86FE-E696EAF201E8}" type="datetimeFigureOut">
              <a:rPr/>
              <a:pPr/>
              <a:t>10/21/15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EFF99-5D56-9E40-BD12-0E7D1B2419DC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626AC-D70C-254F-86FE-E696EAF201E8}" type="datetimeFigureOut">
              <a:rPr/>
              <a:pPr/>
              <a:t>10/21/15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EFF99-5D56-9E40-BD12-0E7D1B2419DC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83066" y="428042"/>
            <a:ext cx="1701641" cy="9119981"/>
          </a:xfrm>
        </p:spPr>
        <p:txBody>
          <a:bodyPr vert="eaVert"/>
          <a:lstStyle/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8143" y="428042"/>
            <a:ext cx="4978876" cy="9119981"/>
          </a:xfrm>
        </p:spPr>
        <p:txBody>
          <a:bodyPr vert="eaVert"/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626AC-D70C-254F-86FE-E696EAF201E8}" type="datetimeFigureOut">
              <a:rPr/>
              <a:pPr/>
              <a:t>10/21/15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EFF99-5D56-9E40-BD12-0E7D1B2419DC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626AC-D70C-254F-86FE-E696EAF201E8}" type="datetimeFigureOut">
              <a:rPr/>
              <a:pPr/>
              <a:t>10/21/15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EFF99-5D56-9E40-BD12-0E7D1B2419DC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626AC-D70C-254F-86FE-E696EAF201E8}" type="datetimeFigureOut">
              <a:rPr/>
              <a:pPr/>
              <a:t>10/21/15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EFF99-5D56-9E40-BD12-0E7D1B2419DC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8142" y="2494016"/>
            <a:ext cx="3340259" cy="705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4449" y="2494016"/>
            <a:ext cx="3340259" cy="705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626AC-D70C-254F-86FE-E696EAF201E8}" type="datetimeFigureOut">
              <a:rPr/>
              <a:pPr/>
              <a:t>10/21/15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EFF99-5D56-9E40-BD12-0E7D1B2419DC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626AC-D70C-254F-86FE-E696EAF201E8}" type="datetimeFigureOut">
              <a:rPr/>
              <a:pPr/>
              <a:t>10/21/15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EFF99-5D56-9E40-BD12-0E7D1B2419DC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626AC-D70C-254F-86FE-E696EAF201E8}" type="datetimeFigureOut">
              <a:rPr/>
              <a:pPr/>
              <a:t>10/21/15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EFF99-5D56-9E40-BD12-0E7D1B2419DC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626AC-D70C-254F-86FE-E696EAF201E8}" type="datetimeFigureOut">
              <a:rPr/>
              <a:pPr/>
              <a:t>10/21/15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EFF99-5D56-9E40-BD12-0E7D1B2419DC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626AC-D70C-254F-86FE-E696EAF201E8}" type="datetimeFigureOut">
              <a:rPr/>
              <a:pPr/>
              <a:t>10/21/15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EFF99-5D56-9E40-BD12-0E7D1B2419DC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626AC-D70C-254F-86FE-E696EAF201E8}" type="datetimeFigureOut">
              <a:rPr/>
              <a:pPr/>
              <a:t>10/21/15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EFF99-5D56-9E40-BD12-0E7D1B2419DC}" type="slidenum">
              <a:rPr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96B0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9626AC-D70C-254F-86FE-E696EAF201E8}" type="datetimeFigureOut">
              <a:rPr/>
              <a:pPr/>
              <a:t>10/21/15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EFF99-5D56-9E40-BD12-0E7D1B2419DC}" type="slidenum">
              <a:rPr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143" y="2267479"/>
            <a:ext cx="6806565" cy="1781440"/>
          </a:xfrm>
        </p:spPr>
        <p:txBody>
          <a:bodyPr/>
          <a:lstStyle/>
          <a:p>
            <a:r>
              <a:rPr lang="en-US">
                <a:solidFill>
                  <a:srgbClr val="FFFFFF"/>
                </a:solidFill>
              </a:rPr>
              <a:t>Guide for note-taking</a:t>
            </a:r>
            <a:r>
              <a:rPr lang="en-US"/>
              <a:t/>
            </a:r>
            <a:br>
              <a:rPr lang="en-US"/>
            </a:br>
            <a:r>
              <a:rPr lang="en-US" sz="5400" b="1"/>
              <a:t>RAAIS workshops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3425" y="7858919"/>
            <a:ext cx="6172200" cy="2295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60"/>
              </a:lnSpc>
            </a:pPr>
            <a:r>
              <a:rPr lang="en-US"/>
              <a:t>Workshop site</a:t>
            </a:r>
          </a:p>
          <a:p>
            <a:pPr>
              <a:lnSpc>
                <a:spcPts val="600"/>
              </a:lnSpc>
            </a:pPr>
            <a:r>
              <a:rPr lang="en-US">
                <a:solidFill>
                  <a:srgbClr val="FFFFFF"/>
                </a:solidFill>
              </a:rPr>
              <a:t>____________________________________________________</a:t>
            </a:r>
          </a:p>
          <a:p>
            <a:pPr>
              <a:lnSpc>
                <a:spcPts val="2160"/>
              </a:lnSpc>
            </a:pPr>
            <a:endParaRPr lang="en-US">
              <a:solidFill>
                <a:srgbClr val="FFFFFF"/>
              </a:solidFill>
            </a:endParaRPr>
          </a:p>
          <a:p>
            <a:pPr>
              <a:lnSpc>
                <a:spcPts val="2160"/>
              </a:lnSpc>
            </a:pPr>
            <a:endParaRPr lang="en-US">
              <a:solidFill>
                <a:srgbClr val="FFFFFF"/>
              </a:solidFill>
            </a:endParaRPr>
          </a:p>
          <a:p>
            <a:pPr>
              <a:lnSpc>
                <a:spcPts val="2160"/>
              </a:lnSpc>
            </a:pPr>
            <a:r>
              <a:rPr lang="en-US"/>
              <a:t>Name of note-taker</a:t>
            </a:r>
          </a:p>
          <a:p>
            <a:pPr>
              <a:lnSpc>
                <a:spcPts val="600"/>
              </a:lnSpc>
            </a:pPr>
            <a:r>
              <a:rPr lang="en-US">
                <a:solidFill>
                  <a:srgbClr val="FFFFFF"/>
                </a:solidFill>
              </a:rPr>
              <a:t>____________________________________________________</a:t>
            </a:r>
          </a:p>
          <a:p>
            <a:pPr>
              <a:lnSpc>
                <a:spcPts val="2160"/>
              </a:lnSpc>
            </a:pPr>
            <a:endParaRPr lang="en-US">
              <a:solidFill>
                <a:srgbClr val="FFFFFF"/>
              </a:solidFill>
            </a:endParaRPr>
          </a:p>
          <a:p>
            <a:pPr>
              <a:lnSpc>
                <a:spcPts val="2160"/>
              </a:lnSpc>
            </a:pPr>
            <a:endParaRPr lang="en-US">
              <a:solidFill>
                <a:srgbClr val="FFFFFF"/>
              </a:solidFill>
            </a:endParaRPr>
          </a:p>
          <a:p>
            <a:pPr>
              <a:lnSpc>
                <a:spcPts val="2160"/>
              </a:lnSpc>
            </a:pPr>
            <a:r>
              <a:rPr lang="en-US"/>
              <a:t>Date</a:t>
            </a:r>
          </a:p>
          <a:p>
            <a:pPr>
              <a:lnSpc>
                <a:spcPts val="600"/>
              </a:lnSpc>
            </a:pPr>
            <a:r>
              <a:rPr lang="en-US">
                <a:solidFill>
                  <a:srgbClr val="FFFFFF"/>
                </a:solidFill>
              </a:rPr>
              <a:t>____________________________________________________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15119" y="237526"/>
            <a:ext cx="6932613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SESSION 5 </a:t>
            </a:r>
            <a:r>
              <a:rPr lang="en-GB" sz="2400">
                <a:solidFill>
                  <a:schemeClr val="bg1"/>
                </a:solidFill>
              </a:rPr>
              <a:t>Categorising constraints and challenges along structural conditions that can enable or constrain innovation </a:t>
            </a:r>
            <a:endParaRPr lang="en-US" sz="2400"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16800" y="1800000"/>
          <a:ext cx="6930932" cy="7848598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tableStyleId>{6E25E649-3F16-4E02-A733-19D2CDBF48F0}</a:tableStyleId>
              </a:tblPr>
              <a:tblGrid>
                <a:gridCol w="3465466"/>
                <a:gridCol w="3465466"/>
              </a:tblGrid>
              <a:tr h="819802">
                <a:tc gridSpan="2">
                  <a:txBody>
                    <a:bodyPr/>
                    <a:lstStyle/>
                    <a:p>
                      <a:pPr algn="l">
                        <a:lnSpc>
                          <a:spcPts val="2960"/>
                        </a:lnSpc>
                      </a:pPr>
                      <a:r>
                        <a:rPr lang="en-US" sz="2400" b="0">
                          <a:solidFill>
                            <a:srgbClr val="FFFFFF"/>
                          </a:solidFill>
                        </a:rPr>
                        <a:t> What is causing the constraints and challenges?</a:t>
                      </a:r>
                      <a:endParaRPr lang="en-US" sz="24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</a:tr>
              <a:tr h="405060">
                <a:tc gridSpan="2">
                  <a:txBody>
                    <a:bodyPr/>
                    <a:lstStyle/>
                    <a:p>
                      <a:pPr algn="l"/>
                      <a:r>
                        <a:rPr lang="en-US" sz="1800">
                          <a:solidFill>
                            <a:srgbClr val="FFFFFF"/>
                          </a:solidFill>
                        </a:rPr>
                        <a:t> 1. Infrastructure and</a:t>
                      </a:r>
                      <a:r>
                        <a:rPr lang="en-US" sz="1800">
                          <a:solidFill>
                            <a:schemeClr val="bg1"/>
                          </a:solidFill>
                        </a:rPr>
                        <a:t> assets </a:t>
                      </a:r>
                      <a:r>
                        <a:rPr lang="en-US" sz="1800">
                          <a:solidFill>
                            <a:schemeClr val="tx1"/>
                          </a:solidFill>
                        </a:rPr>
                        <a:t>Lack of infrastructure and assets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86A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82824">
                <a:tc>
                  <a:txBody>
                    <a:bodyPr/>
                    <a:lstStyle/>
                    <a:p>
                      <a:pPr marL="342900" indent="-342900" algn="l" rtl="0">
                        <a:lnSpc>
                          <a:spcPts val="1800"/>
                        </a:lnSpc>
                        <a:buFontTx/>
                        <a:buNone/>
                      </a:pPr>
                      <a:r>
                        <a:rPr lang="en-US" sz="1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Absence or bad quality of e.g.</a:t>
                      </a:r>
                    </a:p>
                    <a:p>
                      <a:pPr marL="342900" indent="-342900" algn="l" rtl="0">
                        <a:lnSpc>
                          <a:spcPts val="1800"/>
                        </a:lnSpc>
                        <a:buFont typeface="+mj-lt"/>
                        <a:buAutoNum type="alphaLcPeriod"/>
                      </a:pPr>
                      <a:r>
                        <a:rPr lang="en-US" sz="1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Roads, irrigation schemes, agricultural inputs distribution </a:t>
                      </a:r>
                    </a:p>
                    <a:p>
                      <a:pPr marL="342900" indent="-342900" algn="l" rtl="0">
                        <a:lnSpc>
                          <a:spcPts val="1800"/>
                        </a:lnSpc>
                        <a:buFont typeface="+mj-lt"/>
                        <a:buAutoNum type="alphaLcPeriod"/>
                      </a:pPr>
                      <a:r>
                        <a:rPr lang="en-US" sz="1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Telecommunication </a:t>
                      </a:r>
                    </a:p>
                    <a:p>
                      <a:pPr marL="342900" indent="-342900" algn="l" rtl="0">
                        <a:lnSpc>
                          <a:spcPts val="1800"/>
                        </a:lnSpc>
                        <a:buFont typeface="+mj-lt"/>
                        <a:buAutoNum type="alphaLcPeriod"/>
                      </a:pPr>
                      <a:r>
                        <a:rPr lang="en-US" sz="1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Financial infrastructure </a:t>
                      </a:r>
                    </a:p>
                    <a:p>
                      <a:pPr marL="342900" indent="-342900" algn="l" rtl="0">
                        <a:lnSpc>
                          <a:spcPts val="1800"/>
                        </a:lnSpc>
                        <a:buFont typeface="+mj-lt"/>
                        <a:buAutoNum type="alphaLcPeriod"/>
                      </a:pPr>
                      <a:r>
                        <a:rPr lang="en-US" sz="1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Assets, such as vehicles for transport workers or agricultural produce </a:t>
                      </a:r>
                    </a:p>
                    <a:p>
                      <a:pPr marL="342900" indent="-342900" algn="l" rtl="0">
                        <a:lnSpc>
                          <a:spcPts val="1800"/>
                        </a:lnSpc>
                        <a:buFont typeface="+mj-lt"/>
                        <a:buAutoNum type="alphaLcPeriod"/>
                      </a:pPr>
                      <a:r>
                        <a:rPr lang="en-US" sz="1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Agricultural machines </a:t>
                      </a:r>
                    </a:p>
                    <a:p>
                      <a:pPr marL="342900" indent="-342900" algn="l" rtl="0">
                        <a:lnSpc>
                          <a:spcPts val="1800"/>
                        </a:lnSpc>
                        <a:buFont typeface="+mj-lt"/>
                        <a:buAutoNum type="alphaLcPeriod"/>
                      </a:pPr>
                      <a:r>
                        <a:rPr lang="en-US" sz="1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Agricultural inputs/ seeds</a:t>
                      </a:r>
                      <a:r>
                        <a:rPr lang="en-US" sz="1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1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800" baseline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6863">
                <a:tc gridSpan="2">
                  <a:txBody>
                    <a:bodyPr/>
                    <a:lstStyle/>
                    <a:p>
                      <a:pPr marL="342900" marR="0" indent="-342900" algn="l" defTabSz="4572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800">
                          <a:solidFill>
                            <a:srgbClr val="FFFFFF"/>
                          </a:solidFill>
                        </a:rPr>
                        <a:t> 2. Institutions</a:t>
                      </a:r>
                      <a:r>
                        <a:rPr lang="en-US" sz="1800" baseline="0">
                          <a:solidFill>
                            <a:srgbClr val="FFFFFF"/>
                          </a:solidFill>
                        </a:rPr>
                        <a:t> failure</a:t>
                      </a:r>
                      <a:r>
                        <a:rPr lang="en-US" sz="1800">
                          <a:solidFill>
                            <a:srgbClr val="000000"/>
                          </a:solidFill>
                        </a:rPr>
                        <a:t> Lack of rules and enforcement of rules</a:t>
                      </a:r>
                    </a:p>
                    <a:p>
                      <a:pPr marL="342900" indent="-342900" rtl="0">
                        <a:lnSpc>
                          <a:spcPts val="2400"/>
                        </a:lnSpc>
                        <a:buFont typeface="+mj-lt"/>
                        <a:buNone/>
                      </a:pPr>
                      <a:endParaRPr lang="en-US" sz="1200" baseline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86A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86A3"/>
                    </a:solidFill>
                  </a:tcPr>
                </a:tc>
              </a:tr>
              <a:tr h="3904049">
                <a:tc>
                  <a:txBody>
                    <a:bodyPr/>
                    <a:lstStyle/>
                    <a:p>
                      <a:pPr marL="342900" indent="-342900" rtl="0">
                        <a:lnSpc>
                          <a:spcPts val="1800"/>
                        </a:lnSpc>
                        <a:buFontTx/>
                        <a:buNone/>
                      </a:pPr>
                      <a:r>
                        <a:rPr lang="en-US" sz="1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Absence or malfunctioning of e.g.</a:t>
                      </a:r>
                    </a:p>
                    <a:p>
                      <a:pPr marL="342900" indent="-342900" rtl="0">
                        <a:lnSpc>
                          <a:spcPts val="1800"/>
                        </a:lnSpc>
                        <a:buFont typeface="+mj-lt"/>
                        <a:buAutoNum type="alphaLcPeriod"/>
                      </a:pPr>
                      <a:r>
                        <a:rPr lang="en-US" sz="1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Agricultural policies</a:t>
                      </a:r>
                    </a:p>
                    <a:p>
                      <a:pPr marL="342900" indent="-342900" rtl="0">
                        <a:lnSpc>
                          <a:spcPts val="1800"/>
                        </a:lnSpc>
                        <a:buFont typeface="+mj-lt"/>
                        <a:buAutoNum type="alphaLcPeriod"/>
                      </a:pPr>
                      <a:r>
                        <a:rPr lang="en-US" sz="1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Laws</a:t>
                      </a:r>
                    </a:p>
                    <a:p>
                      <a:pPr marL="342900" indent="-342900" rtl="0">
                        <a:lnSpc>
                          <a:spcPts val="1800"/>
                        </a:lnSpc>
                        <a:buFont typeface="+mj-lt"/>
                        <a:buAutoNum type="alphaLcPeriod"/>
                      </a:pPr>
                      <a:r>
                        <a:rPr lang="en-US" sz="1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Regulation, incentives</a:t>
                      </a:r>
                    </a:p>
                    <a:p>
                      <a:pPr marL="342900" indent="-342900" rtl="0">
                        <a:lnSpc>
                          <a:spcPts val="1800"/>
                        </a:lnSpc>
                        <a:buFont typeface="+mj-lt"/>
                        <a:buAutoNum type="alphaLcPeriod"/>
                      </a:pPr>
                      <a:r>
                        <a:rPr lang="en-US" sz="1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(Food) quality standards</a:t>
                      </a:r>
                    </a:p>
                    <a:p>
                      <a:pPr marL="342900" indent="-342900" rtl="0">
                        <a:lnSpc>
                          <a:spcPts val="1800"/>
                        </a:lnSpc>
                        <a:buFont typeface="+mj-lt"/>
                        <a:buAutoNum type="alphaLcPeriod"/>
                      </a:pPr>
                      <a:r>
                        <a:rPr lang="en-US" sz="1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Agricultural subsidies</a:t>
                      </a:r>
                    </a:p>
                    <a:p>
                      <a:pPr marL="342900" indent="-342900" rtl="0">
                        <a:lnSpc>
                          <a:spcPts val="1800"/>
                        </a:lnSpc>
                        <a:buFont typeface="+mj-lt"/>
                        <a:buAutoNum type="alphaLcPeriod"/>
                      </a:pPr>
                      <a:r>
                        <a:rPr lang="en-US" sz="1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Monitoring and Evaluation </a:t>
                      </a:r>
                    </a:p>
                    <a:p>
                      <a:pPr marL="342900" indent="-342900" rtl="0">
                        <a:lnSpc>
                          <a:spcPts val="1800"/>
                        </a:lnSpc>
                        <a:buFont typeface="+mj-lt"/>
                        <a:buAutoNum type="alphaLcPeriod"/>
                      </a:pPr>
                      <a:r>
                        <a:rPr lang="en-US" sz="1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Organisational mandates </a:t>
                      </a:r>
                    </a:p>
                    <a:p>
                      <a:pPr marL="342900" indent="-342900" rtl="0">
                        <a:lnSpc>
                          <a:spcPts val="1800"/>
                        </a:lnSpc>
                        <a:buFont typeface="+mj-lt"/>
                        <a:buAutoNum type="alphaLcPeriod"/>
                      </a:pPr>
                      <a:r>
                        <a:rPr lang="en-US" sz="1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Market (access) </a:t>
                      </a:r>
                    </a:p>
                    <a:p>
                      <a:pPr marL="342900" indent="-342900" rtl="0">
                        <a:lnSpc>
                          <a:spcPts val="1800"/>
                        </a:lnSpc>
                        <a:buFont typeface="+mj-lt"/>
                        <a:buAutoNum type="alphaLcPeriod"/>
                      </a:pPr>
                      <a:r>
                        <a:rPr lang="en-US" sz="1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Trade agreements </a:t>
                      </a:r>
                    </a:p>
                    <a:p>
                      <a:pPr marL="342900" indent="-342900" rtl="0">
                        <a:lnSpc>
                          <a:spcPts val="1800"/>
                        </a:lnSpc>
                        <a:buFont typeface="+mj-lt"/>
                        <a:buAutoNum type="alphaLcPeriod"/>
                      </a:pPr>
                      <a:r>
                        <a:rPr lang="en-US" sz="1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Social-cultural norms and values</a:t>
                      </a:r>
                    </a:p>
                    <a:p>
                      <a:pPr marL="342900" indent="-342900" rtl="0">
                        <a:lnSpc>
                          <a:spcPts val="1800"/>
                        </a:lnSpc>
                        <a:buFont typeface="+mj-lt"/>
                        <a:buAutoNum type="alphaLcPeriod"/>
                      </a:pPr>
                      <a:r>
                        <a:rPr lang="en-US" sz="1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Informal rules of the game </a:t>
                      </a:r>
                    </a:p>
                    <a:p>
                      <a:pPr marL="342900" indent="-342900" rtl="0">
                        <a:lnSpc>
                          <a:spcPts val="1800"/>
                        </a:lnSpc>
                        <a:buFont typeface="+mj-lt"/>
                        <a:buAutoNum type="alphaLcPeriod"/>
                      </a:pPr>
                      <a:r>
                        <a:rPr lang="en-US" sz="1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Lobby </a:t>
                      </a:r>
                    </a:p>
                    <a:p>
                      <a:pPr marL="342900" indent="-342900" rtl="0">
                        <a:lnSpc>
                          <a:spcPts val="1800"/>
                        </a:lnSpc>
                        <a:buFont typeface="+mj-lt"/>
                        <a:buAutoNum type="alphaLcPeriod"/>
                      </a:pPr>
                      <a:r>
                        <a:rPr lang="en-US" sz="1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Resistance to change</a:t>
                      </a:r>
                      <a:r>
                        <a:rPr lang="en-US" sz="1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baseline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15119" y="237526"/>
            <a:ext cx="69326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SESSION 5 </a:t>
            </a:r>
            <a:r>
              <a:rPr lang="en-US" sz="2400">
                <a:solidFill>
                  <a:schemeClr val="bg1"/>
                </a:solidFill>
              </a:rPr>
              <a:t>continued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16800" y="1800000"/>
          <a:ext cx="6829426" cy="8522019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tableStyleId>{6E25E649-3F16-4E02-A733-19D2CDBF48F0}</a:tableStyleId>
              </a:tblPr>
              <a:tblGrid>
                <a:gridCol w="3414713"/>
                <a:gridCol w="3414713"/>
              </a:tblGrid>
              <a:tr h="848536">
                <a:tc gridSpan="2">
                  <a:txBody>
                    <a:bodyPr/>
                    <a:lstStyle/>
                    <a:p>
                      <a:pPr algn="l">
                        <a:lnSpc>
                          <a:spcPts val="2960"/>
                        </a:lnSpc>
                      </a:pPr>
                      <a:r>
                        <a:rPr lang="en-US" sz="2400" b="0">
                          <a:solidFill>
                            <a:srgbClr val="FFFFFF"/>
                          </a:solidFill>
                        </a:rPr>
                        <a:t>What is causing the constraints and challenges?</a:t>
                      </a:r>
                      <a:endParaRPr lang="en-US" sz="24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</a:tr>
              <a:tr h="378433">
                <a:tc gridSpan="2">
                  <a:txBody>
                    <a:bodyPr/>
                    <a:lstStyle/>
                    <a:p>
                      <a:pPr algn="l"/>
                      <a:r>
                        <a:rPr lang="en-US" sz="1800">
                          <a:solidFill>
                            <a:srgbClr val="FFFFFF"/>
                          </a:solidFill>
                        </a:rPr>
                        <a:t> 3. Interaction and collaboration </a:t>
                      </a:r>
                      <a:r>
                        <a:rPr lang="en-US" sz="1800">
                          <a:solidFill>
                            <a:schemeClr val="tx1"/>
                          </a:solidFill>
                        </a:rPr>
                        <a:t>Lack of interaction and collaboration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86A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51547">
                <a:tc>
                  <a:txBody>
                    <a:bodyPr/>
                    <a:lstStyle/>
                    <a:p>
                      <a:pPr marL="342900" indent="-342900" rtl="0">
                        <a:lnSpc>
                          <a:spcPts val="1800"/>
                        </a:lnSpc>
                        <a:buFontTx/>
                        <a:buNone/>
                      </a:pPr>
                      <a:r>
                        <a:rPr lang="en-US" sz="1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Lack of malfunctioning of e.g.</a:t>
                      </a:r>
                    </a:p>
                    <a:p>
                      <a:pPr marL="342900" indent="-342900" rtl="0">
                        <a:lnSpc>
                          <a:spcPts val="1800"/>
                        </a:lnSpc>
                        <a:buFont typeface="+mj-lt"/>
                        <a:buAutoNum type="alphaLcPeriod"/>
                      </a:pPr>
                      <a:r>
                        <a:rPr lang="en-US" sz="1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Multi-stakeholder interaction for learning and problem-solving </a:t>
                      </a:r>
                    </a:p>
                    <a:p>
                      <a:pPr marL="342900" indent="-342900" rtl="0">
                        <a:lnSpc>
                          <a:spcPts val="1800"/>
                        </a:lnSpc>
                        <a:buFont typeface="+mj-lt"/>
                        <a:buAutoNum type="alphaLcPeriod"/>
                      </a:pPr>
                      <a:r>
                        <a:rPr lang="en-US" sz="1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Systematic development and sharing </a:t>
                      </a:r>
                      <a:br>
                        <a:rPr lang="en-US" sz="1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 knowledge and information (strategic intelligence)</a:t>
                      </a:r>
                    </a:p>
                    <a:p>
                      <a:pPr marL="342900" indent="-342900" rtl="0">
                        <a:lnSpc>
                          <a:spcPts val="1800"/>
                        </a:lnSpc>
                        <a:buFont typeface="+mj-lt"/>
                        <a:buAutoNum type="alphaLcPeriod"/>
                      </a:pPr>
                      <a:r>
                        <a:rPr lang="en-US" sz="1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Public-private partnerships </a:t>
                      </a:r>
                    </a:p>
                    <a:p>
                      <a:pPr marL="342900" indent="-342900" rtl="0">
                        <a:lnSpc>
                          <a:spcPts val="1800"/>
                        </a:lnSpc>
                        <a:buFont typeface="+mj-lt"/>
                        <a:buAutoNum type="alphaLcPeriod"/>
                      </a:pPr>
                      <a:r>
                        <a:rPr lang="en-US" sz="1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Existence and strength of networks </a:t>
                      </a:r>
                      <a:br>
                        <a:rPr lang="en-US" sz="1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(too strong or too weak) </a:t>
                      </a:r>
                    </a:p>
                    <a:p>
                      <a:pPr marL="342900" indent="-342900" rtl="0">
                        <a:lnSpc>
                          <a:spcPts val="1800"/>
                        </a:lnSpc>
                        <a:buFont typeface="+mj-lt"/>
                        <a:buAutoNum type="alphaLcPeriod"/>
                      </a:pPr>
                      <a:r>
                        <a:rPr lang="en-US" sz="1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Existence of representative bodies </a:t>
                      </a:r>
                      <a:br>
                        <a:rPr lang="en-US" sz="1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(e.g. farmers association) </a:t>
                      </a:r>
                    </a:p>
                    <a:p>
                      <a:pPr marL="342900" indent="-342900" rtl="0">
                        <a:lnSpc>
                          <a:spcPts val="1800"/>
                        </a:lnSpc>
                        <a:buFont typeface="+mj-lt"/>
                        <a:buAutoNum type="alphaLcPeriod"/>
                      </a:pPr>
                      <a:r>
                        <a:rPr lang="en-US" sz="1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Power-dynamics and politics</a:t>
                      </a:r>
                      <a:r>
                        <a:rPr lang="en-US" sz="18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800" baseline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33761">
                <a:tc gridSpan="2">
                  <a:txBody>
                    <a:bodyPr/>
                    <a:lstStyle/>
                    <a:p>
                      <a:pPr marL="342900" marR="0" indent="-342900" algn="l" defTabSz="4572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800">
                          <a:solidFill>
                            <a:srgbClr val="FFFFFF"/>
                          </a:solidFill>
                        </a:rPr>
                        <a:t> 4. Capabilities and resources </a:t>
                      </a:r>
                      <a:r>
                        <a:rPr lang="en-US" sz="1800">
                          <a:solidFill>
                            <a:srgbClr val="000000"/>
                          </a:solidFill>
                        </a:rPr>
                        <a:t>Lack of capabilities and resources</a:t>
                      </a:r>
                    </a:p>
                    <a:p>
                      <a:pPr marL="342900" indent="-342900" rtl="0">
                        <a:lnSpc>
                          <a:spcPts val="2400"/>
                        </a:lnSpc>
                        <a:buFont typeface="+mj-lt"/>
                        <a:buNone/>
                      </a:pPr>
                      <a:endParaRPr lang="en-US" sz="1200" baseline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86A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86A3"/>
                    </a:solidFill>
                  </a:tcPr>
                </a:tc>
              </a:tr>
              <a:tr h="1737347">
                <a:tc>
                  <a:txBody>
                    <a:bodyPr/>
                    <a:lstStyle/>
                    <a:p>
                      <a:pPr marL="342900" marR="0" indent="-342900" algn="l" defTabSz="457200" rtl="0" eaLnBrk="1" fontAlgn="auto" latinLnBrk="0" hangingPunct="1">
                        <a:lnSpc>
                          <a:spcPts val="1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Lack of e.g.</a:t>
                      </a:r>
                    </a:p>
                    <a:p>
                      <a:pPr marL="342900" indent="-342900" rtl="0">
                        <a:lnSpc>
                          <a:spcPts val="1800"/>
                        </a:lnSpc>
                        <a:buFont typeface="+mj-lt"/>
                        <a:buAutoNum type="alphaLcPeriod"/>
                      </a:pPr>
                      <a:r>
                        <a:rPr lang="en-US" sz="1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Agricultural entrepreneurship</a:t>
                      </a:r>
                    </a:p>
                    <a:p>
                      <a:pPr marL="342900" indent="-342900" rtl="0">
                        <a:lnSpc>
                          <a:spcPts val="1800"/>
                        </a:lnSpc>
                        <a:buFont typeface="+mj-lt"/>
                        <a:buAutoNum type="alphaLcPeriod"/>
                      </a:pPr>
                      <a:r>
                        <a:rPr lang="en-US" sz="1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Availability of labour</a:t>
                      </a:r>
                    </a:p>
                    <a:p>
                      <a:pPr marL="342900" indent="-342900" rtl="0">
                        <a:lnSpc>
                          <a:spcPts val="1800"/>
                        </a:lnSpc>
                        <a:buFont typeface="+mj-lt"/>
                        <a:buAutoNum type="alphaLcPeriod"/>
                      </a:pPr>
                      <a:r>
                        <a:rPr lang="en-US" sz="1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Access to knowledge and education</a:t>
                      </a:r>
                    </a:p>
                    <a:p>
                      <a:pPr marL="342900" indent="-342900" rtl="0">
                        <a:lnSpc>
                          <a:spcPts val="1800"/>
                        </a:lnSpc>
                        <a:buFont typeface="+mj-lt"/>
                        <a:buAutoNum type="alphaLcPeriod"/>
                      </a:pPr>
                      <a:r>
                        <a:rPr lang="en-US" sz="1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Availability of financial resources</a:t>
                      </a:r>
                    </a:p>
                    <a:p>
                      <a:pPr marL="342900" indent="-342900" rtl="0">
                        <a:lnSpc>
                          <a:spcPts val="1800"/>
                        </a:lnSpc>
                        <a:buFont typeface="+mj-lt"/>
                        <a:buAutoNum type="alphaLcPeriod"/>
                      </a:pPr>
                      <a:r>
                        <a:rPr lang="en-US" sz="1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Access to credit/ microfinances </a:t>
                      </a:r>
                    </a:p>
                    <a:p>
                      <a:pPr marL="342900" indent="-342900" rtl="0">
                        <a:lnSpc>
                          <a:spcPts val="1800"/>
                        </a:lnSpc>
                        <a:buFont typeface="+mj-lt"/>
                        <a:buAutoNum type="alphaLcPeriod"/>
                      </a:pPr>
                      <a:r>
                        <a:rPr lang="en-US" sz="1400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Capacity to mobilise funds</a:t>
                      </a:r>
                      <a:endParaRPr lang="en-US" sz="1400" baseline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04222">
                <a:tc>
                  <a:txBody>
                    <a:bodyPr/>
                    <a:lstStyle/>
                    <a:p>
                      <a:pPr marL="342900" marR="0" indent="-342900" algn="l" defTabSz="457200" rtl="0" eaLnBrk="1" fontAlgn="auto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lang="en-US" sz="1800" baseline="0">
                          <a:solidFill>
                            <a:srgbClr val="FFFFFF"/>
                          </a:solidFill>
                        </a:rPr>
                        <a:t>5. Other</a:t>
                      </a:r>
                      <a:endParaRPr lang="en-US" sz="1800" baseline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86A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86A3"/>
                    </a:solidFill>
                  </a:tcPr>
                </a:tc>
              </a:tr>
              <a:tr h="1767273">
                <a:tc>
                  <a:txBody>
                    <a:bodyPr/>
                    <a:lstStyle/>
                    <a:p>
                      <a:pPr marL="342900" indent="-342900" rtl="0">
                        <a:lnSpc>
                          <a:spcPts val="1800"/>
                        </a:lnSpc>
                        <a:buFont typeface="+mj-lt"/>
                        <a:buAutoNum type="alphaLcPeriod"/>
                      </a:pPr>
                      <a:endParaRPr lang="en-US" sz="1400" baseline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15119" y="237526"/>
            <a:ext cx="69326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SESSION 6 </a:t>
            </a:r>
            <a:r>
              <a:rPr lang="en-US" sz="2400">
                <a:solidFill>
                  <a:srgbClr val="FFFFFF"/>
                </a:solidFill>
              </a:rPr>
              <a:t>Categorising constraints and challenges across different (administrative) levels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15119" y="1800000"/>
          <a:ext cx="6829426" cy="8192520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tableStyleId>{6E25E649-3F16-4E02-A733-19D2CDBF48F0}</a:tableStyleId>
              </a:tblPr>
              <a:tblGrid>
                <a:gridCol w="2628106"/>
                <a:gridCol w="4201320"/>
              </a:tblGrid>
              <a:tr h="682710">
                <a:tc>
                  <a:txBody>
                    <a:bodyPr/>
                    <a:lstStyle/>
                    <a:p>
                      <a:pPr algn="l"/>
                      <a:r>
                        <a:rPr lang="en-US" sz="2400" b="0">
                          <a:solidFill>
                            <a:srgbClr val="FFFFFF"/>
                          </a:solidFill>
                        </a:rPr>
                        <a:t>International level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0" i="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Write card colour/stakeholder group and number of constraint/challenge</a:t>
                      </a:r>
                      <a:r>
                        <a:rPr lang="en-GB" sz="1200" b="0"/>
                        <a:t> </a:t>
                      </a:r>
                      <a:endParaRPr lang="en-US" sz="1200" b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</a:tr>
              <a:tr h="682710">
                <a:tc gridSpan="2">
                  <a:txBody>
                    <a:bodyPr/>
                    <a:lstStyle/>
                    <a:p>
                      <a:pPr algn="l"/>
                      <a:endParaRPr lang="en-US" sz="1800" b="1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800" b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</a:tr>
              <a:tr h="682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>
                          <a:solidFill>
                            <a:srgbClr val="FFFFFF"/>
                          </a:solidFill>
                        </a:rPr>
                        <a:t>National level</a:t>
                      </a:r>
                    </a:p>
                    <a:p>
                      <a:pPr algn="l"/>
                      <a:endParaRPr lang="en-US" sz="1800" b="1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Write card colour/stakeholder group and number of constraint/challenge</a:t>
                      </a:r>
                      <a:r>
                        <a:rPr lang="en-GB" sz="1200" b="0"/>
                        <a:t> </a:t>
                      </a:r>
                      <a:endParaRPr lang="en-US" sz="1200" b="0">
                        <a:solidFill>
                          <a:srgbClr val="FFFFFF"/>
                        </a:solidFill>
                      </a:endParaRPr>
                    </a:p>
                    <a:p>
                      <a:pPr algn="l"/>
                      <a:endParaRPr lang="en-US" sz="1800" b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</a:tr>
              <a:tr h="682710">
                <a:tc gridSpan="2">
                  <a:txBody>
                    <a:bodyPr/>
                    <a:lstStyle/>
                    <a:p>
                      <a:pPr algn="l"/>
                      <a:endParaRPr lang="en-US" sz="1800" b="1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800" b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</a:tr>
              <a:tr h="682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>
                          <a:solidFill>
                            <a:srgbClr val="FFFFFF"/>
                          </a:solidFill>
                        </a:rPr>
                        <a:t>Regional level</a:t>
                      </a:r>
                    </a:p>
                    <a:p>
                      <a:pPr algn="l"/>
                      <a:endParaRPr lang="en-US" sz="1800" b="1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Write card colour/stakeholder group and number of constraint/challenge</a:t>
                      </a:r>
                      <a:r>
                        <a:rPr lang="en-GB" sz="1200" b="0"/>
                        <a:t> </a:t>
                      </a:r>
                      <a:endParaRPr lang="en-US" sz="1200" b="0">
                        <a:solidFill>
                          <a:srgbClr val="FFFFFF"/>
                        </a:solidFill>
                      </a:endParaRPr>
                    </a:p>
                    <a:p>
                      <a:pPr algn="l"/>
                      <a:endParaRPr lang="en-US" sz="1800" b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</a:tr>
              <a:tr h="682710">
                <a:tc gridSpan="2">
                  <a:txBody>
                    <a:bodyPr/>
                    <a:lstStyle/>
                    <a:p>
                      <a:pPr algn="l"/>
                      <a:endParaRPr lang="en-US" sz="1800" b="1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800" b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</a:tr>
              <a:tr h="682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>
                          <a:solidFill>
                            <a:srgbClr val="FFFFFF"/>
                          </a:solidFill>
                        </a:rPr>
                        <a:t>District level</a:t>
                      </a:r>
                    </a:p>
                    <a:p>
                      <a:pPr algn="l"/>
                      <a:endParaRPr lang="en-US" sz="1800" b="1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Write card colour/stakeholder group and number of constraint/challenge</a:t>
                      </a:r>
                      <a:r>
                        <a:rPr lang="en-GB" sz="1400" b="0"/>
                        <a:t> </a:t>
                      </a:r>
                      <a:endParaRPr lang="en-US" sz="1400" b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</a:tr>
              <a:tr h="682710">
                <a:tc gridSpan="2">
                  <a:txBody>
                    <a:bodyPr/>
                    <a:lstStyle/>
                    <a:p>
                      <a:pPr algn="l"/>
                      <a:endParaRPr lang="en-US" sz="1800" b="1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800" b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</a:tr>
              <a:tr h="682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>
                          <a:solidFill>
                            <a:srgbClr val="FFFFFF"/>
                          </a:solidFill>
                        </a:rPr>
                        <a:t>Village level</a:t>
                      </a:r>
                    </a:p>
                    <a:p>
                      <a:pPr algn="l"/>
                      <a:endParaRPr lang="en-US" sz="1800" b="1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Write card colour/stakeholder group and number of constraint/challenge</a:t>
                      </a:r>
                      <a:r>
                        <a:rPr lang="en-GB" sz="1200" b="0"/>
                        <a:t> </a:t>
                      </a:r>
                      <a:endParaRPr lang="en-US" sz="1200" b="0">
                        <a:solidFill>
                          <a:srgbClr val="FFFFFF"/>
                        </a:solidFill>
                      </a:endParaRPr>
                    </a:p>
                    <a:p>
                      <a:pPr algn="l"/>
                      <a:endParaRPr lang="en-US" sz="1800" b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</a:tr>
              <a:tr h="682710">
                <a:tc gridSpan="2">
                  <a:txBody>
                    <a:bodyPr/>
                    <a:lstStyle/>
                    <a:p>
                      <a:pPr algn="l"/>
                      <a:endParaRPr lang="en-US" sz="1800" b="1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1800" b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</a:tr>
              <a:tr h="6827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>
                          <a:solidFill>
                            <a:srgbClr val="FFFFFF"/>
                          </a:solidFill>
                        </a:rPr>
                        <a:t>Farm level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Write card colour/stakeholder group and number of constraint/challenge</a:t>
                      </a:r>
                      <a:r>
                        <a:rPr lang="en-GB" sz="1200" b="0"/>
                        <a:t> </a:t>
                      </a:r>
                      <a:endParaRPr lang="en-US" sz="1200" b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</a:tr>
              <a:tr h="682710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>
                      <a:noFill/>
                    </a:lnL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15119" y="10221119"/>
            <a:ext cx="693261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/>
              <a:t>Note: Adapt/include administrative levels based on specific country situation.</a:t>
            </a:r>
          </a:p>
          <a:p>
            <a:r>
              <a:rPr lang="en-GB"/>
              <a:t/>
            </a:r>
            <a:br>
              <a:rPr lang="en-GB"/>
            </a:b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5119" y="237526"/>
            <a:ext cx="6932613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SESSION 7 </a:t>
            </a:r>
            <a:r>
              <a:rPr lang="en-GB" sz="2400">
                <a:solidFill>
                  <a:schemeClr val="bg1"/>
                </a:solidFill>
              </a:rPr>
              <a:t>Identifying relationships between constraints and challenges, and identifying key constraints </a:t>
            </a:r>
            <a:endParaRPr lang="en-US" sz="2400" b="1">
              <a:solidFill>
                <a:schemeClr val="bg1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76225" y="1800000"/>
          <a:ext cx="7047706" cy="7598825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tableStyleId>{5C22544A-7EE6-4342-B048-85BDC9FD1C3A}</a:tableStyleId>
              </a:tblPr>
              <a:tblGrid>
                <a:gridCol w="271066"/>
                <a:gridCol w="271066"/>
                <a:gridCol w="271066"/>
                <a:gridCol w="271066"/>
                <a:gridCol w="271066"/>
                <a:gridCol w="271066"/>
                <a:gridCol w="271066"/>
                <a:gridCol w="271066"/>
                <a:gridCol w="271066"/>
                <a:gridCol w="271066"/>
                <a:gridCol w="271066"/>
                <a:gridCol w="271066"/>
                <a:gridCol w="271066"/>
                <a:gridCol w="271066"/>
                <a:gridCol w="271066"/>
                <a:gridCol w="271066"/>
                <a:gridCol w="271066"/>
                <a:gridCol w="271066"/>
                <a:gridCol w="271066"/>
                <a:gridCol w="271066"/>
                <a:gridCol w="271066"/>
                <a:gridCol w="271066"/>
                <a:gridCol w="271066"/>
                <a:gridCol w="271066"/>
                <a:gridCol w="271066"/>
                <a:gridCol w="271056"/>
              </a:tblGrid>
              <a:tr h="329175"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41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>
                          <a:solidFill>
                            <a:srgbClr val="000000"/>
                          </a:solidFill>
                        </a:rPr>
                        <a:t>2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4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en-US" sz="14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4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US" sz="14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4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0000"/>
                          </a:solidFill>
                        </a:rPr>
                        <a:t>5</a:t>
                      </a:r>
                      <a:endParaRPr lang="en-US" sz="14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41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sz="14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B63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sz="14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B63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en-US" sz="14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B63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US" sz="14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B63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0000"/>
                          </a:solidFill>
                        </a:rPr>
                        <a:t>5</a:t>
                      </a:r>
                      <a:endParaRPr lang="en-US" sz="14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B63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sz="14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2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sz="14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2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en-US" sz="14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2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US" sz="14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2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0000"/>
                          </a:solidFill>
                        </a:rPr>
                        <a:t>5</a:t>
                      </a:r>
                      <a:endParaRPr lang="en-US" sz="14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2D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sz="14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6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sz="14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6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en-US" sz="14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6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US" sz="14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6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0000"/>
                          </a:solidFill>
                        </a:rPr>
                        <a:t>5</a:t>
                      </a:r>
                      <a:endParaRPr lang="en-US" sz="14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6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sz="14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AC1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sz="14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AC1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en-US" sz="14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AC1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US" sz="14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AC1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>
                          <a:solidFill>
                            <a:srgbClr val="000000"/>
                          </a:solidFill>
                        </a:rPr>
                        <a:t>5</a:t>
                      </a:r>
                      <a:endParaRPr lang="en-US" sz="14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AC1E"/>
                    </a:solidFill>
                  </a:tcPr>
                </a:tc>
              </a:tr>
              <a:tr h="290786">
                <a:tc>
                  <a:txBody>
                    <a:bodyPr/>
                    <a:lstStyle/>
                    <a:p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41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786">
                <a:tc>
                  <a:txBody>
                    <a:bodyPr/>
                    <a:lstStyle/>
                    <a:p>
                      <a:r>
                        <a:rPr lang="en-US" sz="1200" b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41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786">
                <a:tc>
                  <a:txBody>
                    <a:bodyPr/>
                    <a:lstStyle/>
                    <a:p>
                      <a:r>
                        <a:rPr lang="en-US" sz="1200" b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41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786">
                <a:tc>
                  <a:txBody>
                    <a:bodyPr/>
                    <a:lstStyle/>
                    <a:p>
                      <a:r>
                        <a:rPr lang="en-US" sz="1200" b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41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786">
                <a:tc>
                  <a:txBody>
                    <a:bodyPr/>
                    <a:lstStyle/>
                    <a:p>
                      <a:r>
                        <a:rPr lang="en-US" sz="1200" b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41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786">
                <a:tc>
                  <a:txBody>
                    <a:bodyPr/>
                    <a:lstStyle/>
                    <a:p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B63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786">
                <a:tc>
                  <a:txBody>
                    <a:bodyPr/>
                    <a:lstStyle/>
                    <a:p>
                      <a:r>
                        <a:rPr lang="en-US" sz="1200" b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B63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786">
                <a:tc>
                  <a:txBody>
                    <a:bodyPr/>
                    <a:lstStyle/>
                    <a:p>
                      <a:r>
                        <a:rPr lang="en-US" sz="1200" b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B63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786">
                <a:tc>
                  <a:txBody>
                    <a:bodyPr/>
                    <a:lstStyle/>
                    <a:p>
                      <a:r>
                        <a:rPr lang="en-US" sz="1200" b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B63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786">
                <a:tc>
                  <a:txBody>
                    <a:bodyPr/>
                    <a:lstStyle/>
                    <a:p>
                      <a:r>
                        <a:rPr lang="en-US" sz="1200" b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B63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786">
                <a:tc>
                  <a:txBody>
                    <a:bodyPr/>
                    <a:lstStyle/>
                    <a:p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2D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786">
                <a:tc>
                  <a:txBody>
                    <a:bodyPr/>
                    <a:lstStyle/>
                    <a:p>
                      <a:r>
                        <a:rPr lang="en-US" sz="1200" b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2D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786">
                <a:tc>
                  <a:txBody>
                    <a:bodyPr/>
                    <a:lstStyle/>
                    <a:p>
                      <a:r>
                        <a:rPr lang="en-US" sz="1200" b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2D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786">
                <a:tc>
                  <a:txBody>
                    <a:bodyPr/>
                    <a:lstStyle/>
                    <a:p>
                      <a:r>
                        <a:rPr lang="en-US" sz="1200" b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2D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786">
                <a:tc>
                  <a:txBody>
                    <a:bodyPr/>
                    <a:lstStyle/>
                    <a:p>
                      <a:r>
                        <a:rPr lang="en-US" sz="1200" b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2D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786">
                <a:tc>
                  <a:txBody>
                    <a:bodyPr/>
                    <a:lstStyle/>
                    <a:p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6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786">
                <a:tc>
                  <a:txBody>
                    <a:bodyPr/>
                    <a:lstStyle/>
                    <a:p>
                      <a:r>
                        <a:rPr lang="en-US" sz="1200" b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6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786">
                <a:tc>
                  <a:txBody>
                    <a:bodyPr/>
                    <a:lstStyle/>
                    <a:p>
                      <a:r>
                        <a:rPr lang="en-US" sz="1200" b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6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786">
                <a:tc>
                  <a:txBody>
                    <a:bodyPr/>
                    <a:lstStyle/>
                    <a:p>
                      <a:r>
                        <a:rPr lang="en-US" sz="1200" b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6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786">
                <a:tc>
                  <a:txBody>
                    <a:bodyPr/>
                    <a:lstStyle/>
                    <a:p>
                      <a:r>
                        <a:rPr lang="en-US" sz="1200" b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6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786">
                <a:tc>
                  <a:txBody>
                    <a:bodyPr/>
                    <a:lstStyle/>
                    <a:p>
                      <a:r>
                        <a:rPr lang="en-US" sz="1200" b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200" b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AC1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786">
                <a:tc>
                  <a:txBody>
                    <a:bodyPr/>
                    <a:lstStyle/>
                    <a:p>
                      <a:r>
                        <a:rPr lang="en-US" sz="1200" b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AC1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786">
                <a:tc>
                  <a:txBody>
                    <a:bodyPr/>
                    <a:lstStyle/>
                    <a:p>
                      <a:r>
                        <a:rPr lang="en-US" sz="1200" b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AC1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/>
                    </a:p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786">
                <a:tc>
                  <a:txBody>
                    <a:bodyPr/>
                    <a:lstStyle/>
                    <a:p>
                      <a:r>
                        <a:rPr lang="en-US" sz="1200" b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AC1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/>
                        <a:t> </a:t>
                      </a:r>
                    </a:p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0786">
                <a:tc>
                  <a:txBody>
                    <a:bodyPr/>
                    <a:lstStyle/>
                    <a:p>
                      <a:r>
                        <a:rPr lang="en-US" sz="1200" b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AC1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/>
                        <a:t> 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5119" y="237526"/>
            <a:ext cx="69326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SESSION 7 </a:t>
            </a:r>
            <a:r>
              <a:rPr lang="en-GB" sz="2400">
                <a:solidFill>
                  <a:schemeClr val="bg1"/>
                </a:solidFill>
              </a:rPr>
              <a:t>Continued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6800" y="1800000"/>
            <a:ext cx="3083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Observations / remarks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15119" y="2321732"/>
            <a:ext cx="6934295" cy="7594587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6800" y="10068718"/>
            <a:ext cx="7047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/>
              <a:t>Note: No arrows on the cards, as the cards will be needed in subsequent exercises.</a:t>
            </a:r>
          </a:p>
          <a:p>
            <a:r>
              <a:rPr lang="en-GB" sz="1400"/>
              <a:t/>
            </a:r>
            <a:br>
              <a:rPr lang="en-GB" sz="1400"/>
            </a:br>
            <a:endParaRPr lang="en-US" sz="1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5119" y="237526"/>
            <a:ext cx="69326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SESSION 8 </a:t>
            </a:r>
            <a:r>
              <a:rPr lang="en-GB" sz="2400">
                <a:solidFill>
                  <a:srgbClr val="FFFFFF"/>
                </a:solidFill>
              </a:rPr>
              <a:t>Categorising constraints and challenges along segments of the value chain</a:t>
            </a:r>
          </a:p>
          <a:p>
            <a:endParaRPr lang="en-US" sz="2400" b="1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15118" y="1800000"/>
          <a:ext cx="6895308" cy="8040120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tableStyleId>{6E25E649-3F16-4E02-A733-19D2CDBF48F0}</a:tableStyleId>
              </a:tblPr>
              <a:tblGrid>
                <a:gridCol w="4075907"/>
                <a:gridCol w="2819401"/>
              </a:tblGrid>
              <a:tr h="804012">
                <a:tc>
                  <a:txBody>
                    <a:bodyPr/>
                    <a:lstStyle/>
                    <a:p>
                      <a:pPr algn="l"/>
                      <a:r>
                        <a:rPr lang="en-US" sz="2400" b="0">
                          <a:solidFill>
                            <a:srgbClr val="FFFFFF"/>
                          </a:solidFill>
                        </a:rPr>
                        <a:t>Segements of the value chain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0">
                          <a:solidFill>
                            <a:srgbClr val="FFFFFF"/>
                          </a:solidFill>
                        </a:rPr>
                        <a:t>Constraints </a:t>
                      </a:r>
                    </a:p>
                    <a:p>
                      <a:pPr algn="l"/>
                      <a:r>
                        <a:rPr lang="en-US" sz="1400" b="0">
                          <a:solidFill>
                            <a:srgbClr val="FFFFFF"/>
                          </a:solidFill>
                        </a:rPr>
                        <a:t>(card colour and number)</a:t>
                      </a:r>
                      <a:endParaRPr lang="en-US" sz="14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</a:tr>
              <a:tr h="804012">
                <a:tc>
                  <a:txBody>
                    <a:bodyPr/>
                    <a:lstStyle/>
                    <a:p>
                      <a:pPr algn="l"/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Export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040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Consumption</a:t>
                      </a:r>
                    </a:p>
                    <a:p>
                      <a:pPr algn="l"/>
                      <a:endParaRPr lang="en-US" sz="1800" b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040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Transport</a:t>
                      </a:r>
                    </a:p>
                    <a:p>
                      <a:pPr algn="l"/>
                      <a:endParaRPr lang="en-US" sz="1800" b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040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Marketing and retail</a:t>
                      </a:r>
                    </a:p>
                    <a:p>
                      <a:pPr algn="l"/>
                      <a:endParaRPr lang="en-US" sz="1800" b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040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Trade</a:t>
                      </a:r>
                    </a:p>
                    <a:p>
                      <a:pPr algn="l"/>
                      <a:endParaRPr lang="en-US" sz="1800" b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040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Post-harvest</a:t>
                      </a:r>
                    </a:p>
                    <a:p>
                      <a:pPr algn="l"/>
                      <a:endParaRPr lang="en-US" sz="1800" b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040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Production</a:t>
                      </a:r>
                    </a:p>
                    <a:p>
                      <a:pPr algn="l"/>
                      <a:endParaRPr lang="en-US" sz="1800" b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040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Inpout and service supply</a:t>
                      </a:r>
                    </a:p>
                    <a:p>
                      <a:pPr algn="l"/>
                      <a:endParaRPr lang="en-US" sz="1800" b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040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>
                          <a:solidFill>
                            <a:schemeClr val="tx1"/>
                          </a:solidFill>
                        </a:rPr>
                        <a:t>Credit</a:t>
                      </a:r>
                    </a:p>
                    <a:p>
                      <a:pPr algn="l"/>
                      <a:endParaRPr lang="en-US" sz="1800" b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16800" y="10068718"/>
            <a:ext cx="7047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/>
              <a:t>Note: Depending on the specific Entry Theme under review, segments can be included or left out. </a:t>
            </a:r>
            <a:br>
              <a:rPr lang="en-GB" sz="1400"/>
            </a:br>
            <a:endParaRPr lang="en-US" sz="1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315119" y="7396319"/>
            <a:ext cx="6934295" cy="2520000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16800" y="1800000"/>
          <a:ext cx="6932614" cy="4798819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tableStyleId>{6E25E649-3F16-4E02-A733-19D2CDBF48F0}</a:tableStyleId>
              </a:tblPr>
              <a:tblGrid>
                <a:gridCol w="416625"/>
                <a:gridCol w="3851959"/>
                <a:gridCol w="444005"/>
                <a:gridCol w="444005"/>
                <a:gridCol w="444005"/>
                <a:gridCol w="444005"/>
                <a:gridCol w="444005"/>
                <a:gridCol w="444005"/>
              </a:tblGrid>
              <a:tr h="608065">
                <a:tc gridSpan="8">
                  <a:txBody>
                    <a:bodyPr/>
                    <a:lstStyle/>
                    <a:p>
                      <a:pPr algn="l"/>
                      <a:r>
                        <a:rPr lang="en-US" sz="2400" b="0">
                          <a:solidFill>
                            <a:schemeClr val="tx1"/>
                          </a:solidFill>
                        </a:rPr>
                        <a:t>Farmers (yellow cards)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41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2800" b="0"/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86724">
                <a:tc gridSpan="2"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</a:endParaRPr>
                    </a:p>
                    <a:p>
                      <a:endParaRPr lang="en-US" sz="1400">
                        <a:solidFill>
                          <a:srgbClr val="FFFFFF"/>
                        </a:solidFill>
                      </a:endParaRPr>
                    </a:p>
                    <a:p>
                      <a:endParaRPr lang="en-US" sz="1400">
                        <a:solidFill>
                          <a:srgbClr val="FFFFFF"/>
                        </a:solidFill>
                      </a:endParaRPr>
                    </a:p>
                    <a:p>
                      <a:r>
                        <a:rPr lang="en-US" sz="1800">
                          <a:solidFill>
                            <a:srgbClr val="FFFFFF"/>
                          </a:solidFill>
                        </a:rPr>
                        <a:t>Constraint / Challenge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</a:endParaRPr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86A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Objective 1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Objective</a:t>
                      </a:r>
                      <a:r>
                        <a:rPr lang="en-US" sz="1400" baseline="0">
                          <a:solidFill>
                            <a:schemeClr val="bg1"/>
                          </a:solidFill>
                        </a:rPr>
                        <a:t> 2</a:t>
                      </a:r>
                      <a:endParaRPr lang="en-US" sz="1400">
                        <a:solidFill>
                          <a:schemeClr val="bg1"/>
                        </a:solidFill>
                      </a:endParaRP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Objective 3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Objective 4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Objective …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Objective …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1.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2.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3.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4.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5.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15119" y="237526"/>
            <a:ext cx="69326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SESSION 9 </a:t>
            </a:r>
            <a:r>
              <a:rPr lang="en-GB" sz="2400">
                <a:solidFill>
                  <a:schemeClr val="bg1"/>
                </a:solidFill>
              </a:rPr>
              <a:t>Categorising constraints and challenges along project/program objectives 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6800" y="6956187"/>
            <a:ext cx="3083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Discussion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6800" y="10068718"/>
            <a:ext cx="7047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/>
              <a:t>Note: Objectives to be aligned with project/program for which RAAIS is used (add as many objectives as are needed) </a:t>
            </a:r>
            <a:br>
              <a:rPr lang="en-GB" sz="1400"/>
            </a:br>
            <a:endParaRPr lang="en-US" sz="1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16800" y="1800000"/>
          <a:ext cx="6932614" cy="4798819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tableStyleId>{6E25E649-3F16-4E02-A733-19D2CDBF48F0}</a:tableStyleId>
              </a:tblPr>
              <a:tblGrid>
                <a:gridCol w="416625"/>
                <a:gridCol w="3851959"/>
                <a:gridCol w="444005"/>
                <a:gridCol w="444005"/>
                <a:gridCol w="444005"/>
                <a:gridCol w="444005"/>
                <a:gridCol w="444005"/>
                <a:gridCol w="444005"/>
              </a:tblGrid>
              <a:tr h="608065">
                <a:tc gridSpan="8">
                  <a:txBody>
                    <a:bodyPr/>
                    <a:lstStyle/>
                    <a:p>
                      <a:pPr algn="l"/>
                      <a:r>
                        <a:rPr lang="en-US" sz="2400" b="0">
                          <a:solidFill>
                            <a:schemeClr val="tx1"/>
                          </a:solidFill>
                        </a:rPr>
                        <a:t>Civil society / NGOs (green cards)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6B63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2800" b="0"/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86724">
                <a:tc gridSpan="2"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</a:endParaRPr>
                    </a:p>
                    <a:p>
                      <a:endParaRPr lang="en-US" sz="1400">
                        <a:solidFill>
                          <a:srgbClr val="FFFFFF"/>
                        </a:solidFill>
                      </a:endParaRPr>
                    </a:p>
                    <a:p>
                      <a:endParaRPr lang="en-US" sz="1400">
                        <a:solidFill>
                          <a:srgbClr val="FFFFFF"/>
                        </a:solidFill>
                      </a:endParaRPr>
                    </a:p>
                    <a:p>
                      <a:r>
                        <a:rPr lang="en-US" sz="1800">
                          <a:solidFill>
                            <a:srgbClr val="FFFFFF"/>
                          </a:solidFill>
                        </a:rPr>
                        <a:t>Constraint / Challenge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</a:endParaRPr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86A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Objective 1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Objective</a:t>
                      </a:r>
                      <a:r>
                        <a:rPr lang="en-US" sz="1400" baseline="0">
                          <a:solidFill>
                            <a:schemeClr val="bg1"/>
                          </a:solidFill>
                        </a:rPr>
                        <a:t> 2</a:t>
                      </a:r>
                      <a:endParaRPr lang="en-US" sz="1400">
                        <a:solidFill>
                          <a:schemeClr val="bg1"/>
                        </a:solidFill>
                      </a:endParaRP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Objective 3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Objective 4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Objective …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Objective …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1.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2.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3.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4.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5.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15119" y="237526"/>
            <a:ext cx="69326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SESSION 9 </a:t>
            </a:r>
            <a:r>
              <a:rPr lang="en-GB" sz="2400">
                <a:solidFill>
                  <a:schemeClr val="bg1"/>
                </a:solidFill>
              </a:rPr>
              <a:t> continued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315119" y="7396319"/>
            <a:ext cx="6934295" cy="2520000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6800" y="6956187"/>
            <a:ext cx="3083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Discussion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6800" y="10068718"/>
            <a:ext cx="7047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/>
              <a:t>Note: Objectives to be aligned with project/program for which RAAIS is used (add as many objectives as are needed) </a:t>
            </a:r>
            <a:br>
              <a:rPr lang="en-GB" sz="1400"/>
            </a:br>
            <a:endParaRPr lang="en-US" sz="1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16800" y="1800000"/>
          <a:ext cx="6932614" cy="4798819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tableStyleId>{6E25E649-3F16-4E02-A733-19D2CDBF48F0}</a:tableStyleId>
              </a:tblPr>
              <a:tblGrid>
                <a:gridCol w="416625"/>
                <a:gridCol w="3851959"/>
                <a:gridCol w="444005"/>
                <a:gridCol w="444005"/>
                <a:gridCol w="444005"/>
                <a:gridCol w="444005"/>
                <a:gridCol w="444005"/>
                <a:gridCol w="444005"/>
              </a:tblGrid>
              <a:tr h="608065">
                <a:tc gridSpan="8">
                  <a:txBody>
                    <a:bodyPr/>
                    <a:lstStyle/>
                    <a:p>
                      <a:pPr algn="l"/>
                      <a:r>
                        <a:rPr lang="en-US" sz="2400" b="0">
                          <a:solidFill>
                            <a:schemeClr val="tx1"/>
                          </a:solidFill>
                        </a:rPr>
                        <a:t>Civil society / NGOs (green cards)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6B63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2800" b="0"/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86724">
                <a:tc gridSpan="2"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</a:endParaRPr>
                    </a:p>
                    <a:p>
                      <a:endParaRPr lang="en-US" sz="1400">
                        <a:solidFill>
                          <a:srgbClr val="FFFFFF"/>
                        </a:solidFill>
                      </a:endParaRPr>
                    </a:p>
                    <a:p>
                      <a:endParaRPr lang="en-US" sz="1400">
                        <a:solidFill>
                          <a:srgbClr val="FFFFFF"/>
                        </a:solidFill>
                      </a:endParaRPr>
                    </a:p>
                    <a:p>
                      <a:r>
                        <a:rPr lang="en-US" sz="1800">
                          <a:solidFill>
                            <a:srgbClr val="FFFFFF"/>
                          </a:solidFill>
                        </a:rPr>
                        <a:t>Constraint / Challenge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</a:endParaRPr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86A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Objective 1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Objective</a:t>
                      </a:r>
                      <a:r>
                        <a:rPr lang="en-US" sz="1400" baseline="0">
                          <a:solidFill>
                            <a:schemeClr val="bg1"/>
                          </a:solidFill>
                        </a:rPr>
                        <a:t> 2</a:t>
                      </a:r>
                      <a:endParaRPr lang="en-US" sz="1400">
                        <a:solidFill>
                          <a:schemeClr val="bg1"/>
                        </a:solidFill>
                      </a:endParaRP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Objective 3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Objective 4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Objective …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Objective …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1.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2.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3.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4.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5.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15119" y="237526"/>
            <a:ext cx="69326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SESSION 9 </a:t>
            </a:r>
            <a:r>
              <a:rPr lang="en-GB" sz="2400">
                <a:solidFill>
                  <a:schemeClr val="bg1"/>
                </a:solidFill>
              </a:rPr>
              <a:t> continued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315119" y="7396319"/>
            <a:ext cx="6934295" cy="2520000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6800" y="6956187"/>
            <a:ext cx="3083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Discussion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6800" y="10068718"/>
            <a:ext cx="7047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/>
              <a:t>Note: Objectives to be aligned with project/program for which RAAIS is used (add as many objectives as are needed) </a:t>
            </a:r>
            <a:br>
              <a:rPr lang="en-GB" sz="1400"/>
            </a:br>
            <a:endParaRPr lang="en-US" sz="1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16800" y="1800000"/>
          <a:ext cx="6932614" cy="4798819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tableStyleId>{6E25E649-3F16-4E02-A733-19D2CDBF48F0}</a:tableStyleId>
              </a:tblPr>
              <a:tblGrid>
                <a:gridCol w="416625"/>
                <a:gridCol w="3851959"/>
                <a:gridCol w="444005"/>
                <a:gridCol w="444005"/>
                <a:gridCol w="444005"/>
                <a:gridCol w="444005"/>
                <a:gridCol w="444005"/>
                <a:gridCol w="444005"/>
              </a:tblGrid>
              <a:tr h="608065">
                <a:tc gridSpan="8">
                  <a:txBody>
                    <a:bodyPr/>
                    <a:lstStyle/>
                    <a:p>
                      <a:pPr algn="l"/>
                      <a:r>
                        <a:rPr lang="en-US" sz="2400" b="0">
                          <a:solidFill>
                            <a:schemeClr val="tx1"/>
                          </a:solidFill>
                        </a:rPr>
                        <a:t>Private sector (blue cards)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2D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2800" b="0"/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86724">
                <a:tc gridSpan="2"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</a:endParaRPr>
                    </a:p>
                    <a:p>
                      <a:endParaRPr lang="en-US" sz="1400">
                        <a:solidFill>
                          <a:srgbClr val="FFFFFF"/>
                        </a:solidFill>
                      </a:endParaRPr>
                    </a:p>
                    <a:p>
                      <a:endParaRPr lang="en-US" sz="1400">
                        <a:solidFill>
                          <a:srgbClr val="FFFFFF"/>
                        </a:solidFill>
                      </a:endParaRPr>
                    </a:p>
                    <a:p>
                      <a:r>
                        <a:rPr lang="en-US" sz="1800">
                          <a:solidFill>
                            <a:srgbClr val="FFFFFF"/>
                          </a:solidFill>
                        </a:rPr>
                        <a:t>Constraint / Challenge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</a:endParaRPr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86A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Objective 1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Objective</a:t>
                      </a:r>
                      <a:r>
                        <a:rPr lang="en-US" sz="1400" baseline="0">
                          <a:solidFill>
                            <a:schemeClr val="bg1"/>
                          </a:solidFill>
                        </a:rPr>
                        <a:t> 2</a:t>
                      </a:r>
                      <a:endParaRPr lang="en-US" sz="1400">
                        <a:solidFill>
                          <a:schemeClr val="bg1"/>
                        </a:solidFill>
                      </a:endParaRP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Objective 3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Objective 4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Objective …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Objective …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1.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2.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3.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4.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5.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15119" y="237526"/>
            <a:ext cx="69326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SESSION 9 </a:t>
            </a:r>
            <a:r>
              <a:rPr lang="en-GB" sz="2400">
                <a:solidFill>
                  <a:schemeClr val="bg1"/>
                </a:solidFill>
              </a:rPr>
              <a:t> continued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315119" y="7396319"/>
            <a:ext cx="6934295" cy="2520000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6800" y="6956187"/>
            <a:ext cx="3083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Discussion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6800" y="10068718"/>
            <a:ext cx="7047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/>
              <a:t>Note: Objectives to be aligned with project/program for which RAAIS is used (add as many objectives as are needed) </a:t>
            </a:r>
            <a:br>
              <a:rPr lang="en-GB" sz="1400"/>
            </a:br>
            <a:endParaRPr lang="en-US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16800" y="1800000"/>
          <a:ext cx="6930932" cy="7848599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tableStyleId>{6E25E649-3F16-4E02-A733-19D2CDBF48F0}</a:tableStyleId>
              </a:tblPr>
              <a:tblGrid>
                <a:gridCol w="4074224"/>
                <a:gridCol w="1428354"/>
                <a:gridCol w="1428354"/>
              </a:tblGrid>
              <a:tr h="1227365">
                <a:tc>
                  <a:txBody>
                    <a:bodyPr/>
                    <a:lstStyle/>
                    <a:p>
                      <a:pPr algn="l"/>
                      <a:r>
                        <a:rPr lang="en-US" sz="2800" b="0"/>
                        <a:t> </a:t>
                      </a:r>
                      <a:r>
                        <a:rPr lang="en-US" sz="2400" b="0"/>
                        <a:t>Stakeholdergroup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/>
                        <a:t>Number of male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/>
                        <a:t>Number of female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</a:tr>
              <a:tr h="1103539">
                <a:tc>
                  <a:txBody>
                    <a:bodyPr/>
                    <a:lstStyle/>
                    <a:p>
                      <a:r>
                        <a:rPr lang="en-US" sz="1800">
                          <a:solidFill>
                            <a:schemeClr val="tx1"/>
                          </a:solidFill>
                        </a:rPr>
                        <a:t>Farmer / producer representatives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rgbClr val="FFFF00"/>
                        </a:solidFill>
                      </a:endParaRPr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>
                        <a:solidFill>
                          <a:srgbClr val="FFFF00"/>
                        </a:solidFill>
                      </a:endParaRPr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0353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Civil society /NGO / Development project representatives</a:t>
                      </a:r>
                    </a:p>
                    <a:p>
                      <a:endParaRPr lang="en-US" sz="1800">
                        <a:solidFill>
                          <a:srgbClr val="000000"/>
                        </a:solidFill>
                      </a:endParaRP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6B63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0353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Private sector representatives</a:t>
                      </a:r>
                    </a:p>
                    <a:p>
                      <a:endParaRPr lang="en-US" sz="1800">
                        <a:solidFill>
                          <a:srgbClr val="000000"/>
                        </a:solidFill>
                      </a:endParaRP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2D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0353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Government representatives</a:t>
                      </a:r>
                    </a:p>
                    <a:p>
                      <a:endParaRPr lang="en-US" sz="1800">
                        <a:solidFill>
                          <a:srgbClr val="000000"/>
                        </a:solidFill>
                      </a:endParaRP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6A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0353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Representatives from research and training institutes</a:t>
                      </a:r>
                    </a:p>
                    <a:p>
                      <a:endParaRPr lang="en-US" sz="1800">
                        <a:solidFill>
                          <a:srgbClr val="000000"/>
                        </a:solidFill>
                      </a:endParaRP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AC1E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03539">
                <a:tc>
                  <a:txBody>
                    <a:bodyPr/>
                    <a:lstStyle/>
                    <a:p>
                      <a:r>
                        <a:rPr lang="en-US" sz="1800"/>
                        <a:t>Total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5119" y="237526"/>
            <a:ext cx="69326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SESSION 1 </a:t>
            </a:r>
            <a:r>
              <a:rPr lang="en-US" sz="2400">
                <a:solidFill>
                  <a:schemeClr val="bg1"/>
                </a:solidFill>
              </a:rPr>
              <a:t>Opening and participant introduction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16800" y="1800000"/>
          <a:ext cx="6932614" cy="4798819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tableStyleId>{6E25E649-3F16-4E02-A733-19D2CDBF48F0}</a:tableStyleId>
              </a:tblPr>
              <a:tblGrid>
                <a:gridCol w="416625"/>
                <a:gridCol w="3851959"/>
                <a:gridCol w="444005"/>
                <a:gridCol w="444005"/>
                <a:gridCol w="444005"/>
                <a:gridCol w="444005"/>
                <a:gridCol w="444005"/>
                <a:gridCol w="444005"/>
              </a:tblGrid>
              <a:tr h="608065">
                <a:tc gridSpan="8">
                  <a:txBody>
                    <a:bodyPr/>
                    <a:lstStyle/>
                    <a:p>
                      <a:pPr algn="l"/>
                      <a:r>
                        <a:rPr lang="en-US" sz="2400" b="0">
                          <a:solidFill>
                            <a:schemeClr val="tx1"/>
                          </a:solidFill>
                        </a:rPr>
                        <a:t>Government representatives (purple cards)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6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2800" b="0"/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86724">
                <a:tc gridSpan="2"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</a:endParaRPr>
                    </a:p>
                    <a:p>
                      <a:endParaRPr lang="en-US" sz="1400">
                        <a:solidFill>
                          <a:srgbClr val="FFFFFF"/>
                        </a:solidFill>
                      </a:endParaRPr>
                    </a:p>
                    <a:p>
                      <a:endParaRPr lang="en-US" sz="1400">
                        <a:solidFill>
                          <a:srgbClr val="FFFFFF"/>
                        </a:solidFill>
                      </a:endParaRPr>
                    </a:p>
                    <a:p>
                      <a:r>
                        <a:rPr lang="en-US" sz="1800">
                          <a:solidFill>
                            <a:srgbClr val="FFFFFF"/>
                          </a:solidFill>
                        </a:rPr>
                        <a:t>Constraint / Challenge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</a:endParaRPr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86A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Objective 1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Objective</a:t>
                      </a:r>
                      <a:r>
                        <a:rPr lang="en-US" sz="1400" baseline="0">
                          <a:solidFill>
                            <a:schemeClr val="bg1"/>
                          </a:solidFill>
                        </a:rPr>
                        <a:t> 2</a:t>
                      </a:r>
                      <a:endParaRPr lang="en-US" sz="1400">
                        <a:solidFill>
                          <a:schemeClr val="bg1"/>
                        </a:solidFill>
                      </a:endParaRP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Objective 3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Objective 4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Objective …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Objective …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1.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2.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3.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4.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5.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15119" y="237526"/>
            <a:ext cx="69326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SESSION 9 </a:t>
            </a:r>
            <a:r>
              <a:rPr lang="en-GB" sz="2400">
                <a:solidFill>
                  <a:schemeClr val="bg1"/>
                </a:solidFill>
              </a:rPr>
              <a:t> continued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315119" y="7396319"/>
            <a:ext cx="6934295" cy="2520000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6800" y="6956187"/>
            <a:ext cx="3083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Discussion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6800" y="10068718"/>
            <a:ext cx="7047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/>
              <a:t>Note: Objectives to be aligned with project/program for which RAAIS is used (add as many objectives as are needed) </a:t>
            </a:r>
            <a:br>
              <a:rPr lang="en-GB" sz="1400"/>
            </a:br>
            <a:endParaRPr lang="en-US" sz="14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16800" y="1800000"/>
          <a:ext cx="6932614" cy="4798819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tableStyleId>{6E25E649-3F16-4E02-A733-19D2CDBF48F0}</a:tableStyleId>
              </a:tblPr>
              <a:tblGrid>
                <a:gridCol w="416625"/>
                <a:gridCol w="3851959"/>
                <a:gridCol w="444005"/>
                <a:gridCol w="444005"/>
                <a:gridCol w="444005"/>
                <a:gridCol w="444005"/>
                <a:gridCol w="444005"/>
                <a:gridCol w="444005"/>
              </a:tblGrid>
              <a:tr h="608065">
                <a:tc gridSpan="8">
                  <a:txBody>
                    <a:bodyPr/>
                    <a:lstStyle/>
                    <a:p>
                      <a:pPr algn="l"/>
                      <a:r>
                        <a:rPr lang="en-US" sz="2400" b="0">
                          <a:solidFill>
                            <a:schemeClr val="tx1"/>
                          </a:solidFill>
                        </a:rPr>
                        <a:t>Research and training institutes (orange cards)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2800" b="0"/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86724">
                <a:tc gridSpan="2"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</a:endParaRPr>
                    </a:p>
                    <a:p>
                      <a:endParaRPr lang="en-US" sz="1400">
                        <a:solidFill>
                          <a:srgbClr val="FFFFFF"/>
                        </a:solidFill>
                      </a:endParaRPr>
                    </a:p>
                    <a:p>
                      <a:endParaRPr lang="en-US" sz="1400">
                        <a:solidFill>
                          <a:srgbClr val="FFFFFF"/>
                        </a:solidFill>
                      </a:endParaRPr>
                    </a:p>
                    <a:p>
                      <a:r>
                        <a:rPr lang="en-US" sz="1800">
                          <a:solidFill>
                            <a:srgbClr val="FFFFFF"/>
                          </a:solidFill>
                        </a:rPr>
                        <a:t>Constraint / Challenge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</a:endParaRPr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86A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Objective 1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Objective</a:t>
                      </a:r>
                      <a:r>
                        <a:rPr lang="en-US" sz="1400" baseline="0">
                          <a:solidFill>
                            <a:schemeClr val="bg1"/>
                          </a:solidFill>
                        </a:rPr>
                        <a:t> 2</a:t>
                      </a:r>
                      <a:endParaRPr lang="en-US" sz="1400">
                        <a:solidFill>
                          <a:schemeClr val="bg1"/>
                        </a:solidFill>
                      </a:endParaRP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Objective 3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Objective 4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Objective …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Objective …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1.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2.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3.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4.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5.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15119" y="237526"/>
            <a:ext cx="69326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SESSION 9 </a:t>
            </a:r>
            <a:r>
              <a:rPr lang="en-GB" sz="2400">
                <a:solidFill>
                  <a:schemeClr val="bg1"/>
                </a:solidFill>
              </a:rPr>
              <a:t> continued</a:t>
            </a:r>
            <a:endParaRPr lang="en-US" sz="2400" b="1">
              <a:solidFill>
                <a:schemeClr val="bg1"/>
              </a:solidFill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315119" y="7396319"/>
            <a:ext cx="6934295" cy="2520000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16800" y="6956187"/>
            <a:ext cx="3083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Discussion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6800" y="10068718"/>
            <a:ext cx="70477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/>
              <a:t>Note: Objectives to be aligned with project/program for which RAAIS is used (add as many objectives as are needed) </a:t>
            </a:r>
            <a:br>
              <a:rPr lang="en-GB" sz="1400"/>
            </a:br>
            <a:endParaRPr lang="en-US" sz="14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5119" y="237526"/>
            <a:ext cx="6932613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SESSION 10</a:t>
            </a:r>
            <a:r>
              <a:rPr lang="en-US" sz="2400" b="1">
                <a:solidFill>
                  <a:srgbClr val="FFFFFF"/>
                </a:solidFill>
              </a:rPr>
              <a:t> </a:t>
            </a:r>
            <a:r>
              <a:rPr lang="en-GB" sz="2400">
                <a:solidFill>
                  <a:srgbClr val="FFFFFF"/>
                </a:solidFill>
              </a:rPr>
              <a:t>Categorising constraints that are Entry Theme specific or more generic in the agrifood system and the agricultural innovation system </a:t>
            </a:r>
            <a:endParaRPr lang="en-US" sz="2400" b="1">
              <a:solidFill>
                <a:srgbClr val="FFFFFF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16798" y="1800000"/>
          <a:ext cx="6866733" cy="5319705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tableStyleId>{6E25E649-3F16-4E02-A733-19D2CDBF48F0}</a:tableStyleId>
              </a:tblPr>
              <a:tblGrid>
                <a:gridCol w="2288911"/>
                <a:gridCol w="2288911"/>
                <a:gridCol w="2288911"/>
              </a:tblGrid>
              <a:tr h="1184192"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solidFill>
                            <a:srgbClr val="FFFFFF"/>
                          </a:solidFill>
                        </a:rPr>
                        <a:t>Constraints and challenges </a:t>
                      </a:r>
                    </a:p>
                    <a:p>
                      <a:pPr algn="ctr"/>
                      <a:r>
                        <a:rPr lang="en-US" sz="1800" b="0">
                          <a:solidFill>
                            <a:srgbClr val="FFFFFF"/>
                          </a:solidFill>
                        </a:rPr>
                        <a:t>that only apply</a:t>
                      </a:r>
                      <a:r>
                        <a:rPr lang="en-US" sz="1800" b="0" baseline="0">
                          <a:solidFill>
                            <a:srgbClr val="FFFFFF"/>
                          </a:solidFill>
                        </a:rPr>
                        <a:t> to the specific Entry Theme(s)</a:t>
                      </a:r>
                      <a:endParaRPr lang="en-US" sz="1800" b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solidFill>
                            <a:srgbClr val="FFFFFF"/>
                          </a:solidFill>
                        </a:rPr>
                        <a:t>Constraints and challenges </a:t>
                      </a:r>
                    </a:p>
                    <a:p>
                      <a:pPr algn="ctr"/>
                      <a:r>
                        <a:rPr lang="en-US" sz="1800" b="0">
                          <a:solidFill>
                            <a:srgbClr val="FFFFFF"/>
                          </a:solidFill>
                        </a:rPr>
                        <a:t>that also apply</a:t>
                      </a:r>
                      <a:r>
                        <a:rPr lang="en-US" sz="1800" b="0" baseline="0">
                          <a:solidFill>
                            <a:srgbClr val="FFFFFF"/>
                          </a:solidFill>
                        </a:rPr>
                        <a:t> to broader issues in the agrifood system (beyond the specific Entry Theme(s))</a:t>
                      </a:r>
                      <a:endParaRPr lang="en-US" sz="1800" b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solidFill>
                            <a:srgbClr val="FFFFFF"/>
                          </a:solidFill>
                        </a:rPr>
                        <a:t>Constraints and challenges </a:t>
                      </a:r>
                    </a:p>
                    <a:p>
                      <a:pPr algn="ctr"/>
                      <a:r>
                        <a:rPr lang="en-US" sz="1800" b="0">
                          <a:solidFill>
                            <a:srgbClr val="FFFFFF"/>
                          </a:solidFill>
                        </a:rPr>
                        <a:t>that also apply</a:t>
                      </a:r>
                      <a:r>
                        <a:rPr lang="en-US" sz="1800" b="0" baseline="0">
                          <a:solidFill>
                            <a:srgbClr val="FFFFFF"/>
                          </a:solidFill>
                        </a:rPr>
                        <a:t> to problems beyond the agricultural system</a:t>
                      </a:r>
                      <a:endParaRPr lang="en-US" sz="18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</a:tr>
              <a:tr h="3290246"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16800" y="7494987"/>
            <a:ext cx="3083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Discussion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315119" y="7935119"/>
            <a:ext cx="6933600" cy="2520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5119" y="237526"/>
            <a:ext cx="69326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SESSION 11A</a:t>
            </a:r>
            <a:r>
              <a:rPr lang="en-US" sz="2400" b="1">
                <a:solidFill>
                  <a:srgbClr val="FFFFFF"/>
                </a:solidFill>
              </a:rPr>
              <a:t> </a:t>
            </a:r>
            <a:r>
              <a:rPr lang="en-GB" sz="2400">
                <a:solidFill>
                  <a:schemeClr val="bg1"/>
                </a:solidFill>
              </a:rPr>
              <a:t>Subdividing between constraints that stakeholder groups can solve themselves versus problems that can be solved only with or by other stakeholder groups </a:t>
            </a:r>
            <a:endParaRPr lang="en-US" sz="2400" b="1"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16798" y="2165281"/>
          <a:ext cx="6931920" cy="4474438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tableStyleId>{6E25E649-3F16-4E02-A733-19D2CDBF48F0}</a:tableStyleId>
              </a:tblPr>
              <a:tblGrid>
                <a:gridCol w="3465960"/>
                <a:gridCol w="3465960"/>
              </a:tblGrid>
              <a:tr h="1184192">
                <a:tc>
                  <a:txBody>
                    <a:bodyPr/>
                    <a:lstStyle/>
                    <a:p>
                      <a:r>
                        <a:rPr lang="en-GB" sz="1800" b="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Constraints and challenges </a:t>
                      </a:r>
                      <a:br>
                        <a:rPr lang="en-GB" sz="1800" b="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800" b="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that can be addressed </a:t>
                      </a:r>
                      <a:br>
                        <a:rPr lang="en-GB" sz="1800" b="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800" b="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by the stakeholder group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Constraints and challenges that can be addressed only in collaboration with other stakeholder groups</a:t>
                      </a:r>
                      <a:r>
                        <a:rPr lang="en-GB" b="0"/>
                        <a:t> </a:t>
                      </a:r>
                      <a:endParaRPr lang="en-US" sz="1800" b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</a:tr>
              <a:tr h="3290246"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16800" y="7494987"/>
            <a:ext cx="3083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Discussion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315119" y="7935119"/>
            <a:ext cx="6933600" cy="2520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15119" y="237526"/>
            <a:ext cx="69326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SESSION 11B</a:t>
            </a:r>
            <a:r>
              <a:rPr lang="en-US" sz="2400" b="1">
                <a:solidFill>
                  <a:srgbClr val="FFFFFF"/>
                </a:solidFill>
              </a:rPr>
              <a:t> </a:t>
            </a:r>
            <a:r>
              <a:rPr lang="en-GB" sz="2400">
                <a:solidFill>
                  <a:srgbClr val="FFFFFF"/>
                </a:solidFill>
              </a:rPr>
              <a:t>Subdividing between constraints and challenges that are easy/difficult to solve</a:t>
            </a:r>
          </a:p>
          <a:p>
            <a:endParaRPr lang="en-US" sz="2400" b="1">
              <a:solidFill>
                <a:srgbClr val="FFFFFF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16798" y="1800000"/>
          <a:ext cx="6931920" cy="4107083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tableStyleId>{6E25E649-3F16-4E02-A733-19D2CDBF48F0}</a:tableStyleId>
              </a:tblPr>
              <a:tblGrid>
                <a:gridCol w="3465960"/>
                <a:gridCol w="3465960"/>
              </a:tblGrid>
              <a:tr h="816837">
                <a:tc>
                  <a:txBody>
                    <a:bodyPr/>
                    <a:lstStyle/>
                    <a:p>
                      <a:r>
                        <a:rPr lang="en-GB" sz="1800" b="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Constraints and challenges </a:t>
                      </a:r>
                      <a:br>
                        <a:rPr lang="en-GB" sz="1800" b="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GB" sz="1800" b="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that are relatively easy to address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Constraints and challenges that are relatively difficult to address</a:t>
                      </a:r>
                      <a:endParaRPr lang="en-US" sz="1800" b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</a:tr>
              <a:tr h="3290246"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16800" y="7494987"/>
            <a:ext cx="3083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Discussion</a:t>
            </a: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315119" y="7935119"/>
            <a:ext cx="6933600" cy="2520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15119" y="237526"/>
            <a:ext cx="69326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SESSION 11C</a:t>
            </a:r>
            <a:r>
              <a:rPr lang="en-US" sz="2400" b="1">
                <a:solidFill>
                  <a:srgbClr val="FFFFFF"/>
                </a:solidFill>
              </a:rPr>
              <a:t> </a:t>
            </a:r>
            <a:r>
              <a:rPr lang="en-GB" sz="2400">
                <a:solidFill>
                  <a:srgbClr val="FFFFFF"/>
                </a:solidFill>
              </a:rPr>
              <a:t>Subdividing between constraints and challenges that are easy/difficult to solve</a:t>
            </a:r>
          </a:p>
          <a:p>
            <a:endParaRPr lang="en-US" sz="2400" b="1">
              <a:solidFill>
                <a:srgbClr val="FFFFFF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16800" y="1800000"/>
          <a:ext cx="6931920" cy="4771065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tableStyleId>{6E25E649-3F16-4E02-A733-19D2CDBF48F0}</a:tableStyleId>
              </a:tblPr>
              <a:tblGrid>
                <a:gridCol w="2310640"/>
                <a:gridCol w="2310640"/>
                <a:gridCol w="2310640"/>
              </a:tblGrid>
              <a:tr h="816837">
                <a:tc>
                  <a:txBody>
                    <a:bodyPr/>
                    <a:lstStyle/>
                    <a:p>
                      <a:pPr algn="ctr"/>
                      <a:r>
                        <a:rPr lang="en-GB" sz="1800" b="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Constraints and challenges that can </a:t>
                      </a:r>
                    </a:p>
                    <a:p>
                      <a:pPr algn="ctr"/>
                      <a:r>
                        <a:rPr lang="en-GB" sz="1800" b="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be solved in the </a:t>
                      </a:r>
                    </a:p>
                    <a:p>
                      <a:pPr algn="ctr"/>
                      <a:r>
                        <a:rPr lang="en-GB" sz="1800" b="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short term</a:t>
                      </a:r>
                    </a:p>
                    <a:p>
                      <a:pPr algn="ctr"/>
                      <a:r>
                        <a:rPr lang="en-GB" sz="1800" b="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GB" sz="1800" b="0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1 year</a:t>
                      </a:r>
                      <a:endParaRPr lang="en-GB" sz="1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Constraints and challenges that can </a:t>
                      </a:r>
                    </a:p>
                    <a:p>
                      <a:pPr algn="ctr"/>
                      <a:r>
                        <a:rPr lang="en-GB" sz="1800" b="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be solved in the medium term</a:t>
                      </a:r>
                    </a:p>
                    <a:p>
                      <a:pPr algn="ctr"/>
                      <a:r>
                        <a:rPr lang="en-GB" sz="1800" b="0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 – 5  years</a:t>
                      </a:r>
                      <a:endParaRPr lang="en-GB" sz="1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Constraints and challenges that can </a:t>
                      </a:r>
                    </a:p>
                    <a:p>
                      <a:pPr algn="ctr"/>
                      <a:r>
                        <a:rPr lang="en-GB" sz="1800" b="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be solved in the </a:t>
                      </a:r>
                    </a:p>
                    <a:p>
                      <a:pPr algn="ctr"/>
                      <a:r>
                        <a:rPr lang="en-GB" sz="1800" b="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long term</a:t>
                      </a:r>
                    </a:p>
                    <a:p>
                      <a:pPr algn="ctr"/>
                      <a:r>
                        <a:rPr lang="en-GB" sz="1800" b="0" kern="1200" baseline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&gt; 5  years</a:t>
                      </a:r>
                      <a:endParaRPr lang="en-GB" sz="1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</a:tr>
              <a:tr h="3290246"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FFFFFF"/>
                        </a:solidFill>
                        <a:effectLst>
                          <a:outerShdw blurRad="50800" dist="38100" dir="2700000">
                            <a:srgbClr val="000000">
                              <a:alpha val="43000"/>
                            </a:srgbClr>
                          </a:outerShdw>
                        </a:effectLst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16800" y="7494987"/>
            <a:ext cx="3083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Discussion</a:t>
            </a:r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315119" y="7935119"/>
            <a:ext cx="6933600" cy="2520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5119" y="237526"/>
            <a:ext cx="6932613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SESSION 12</a:t>
            </a:r>
            <a:r>
              <a:rPr lang="en-US" sz="2400" b="1">
                <a:solidFill>
                  <a:srgbClr val="FFFFFF"/>
                </a:solidFill>
              </a:rPr>
              <a:t> </a:t>
            </a:r>
            <a:r>
              <a:rPr lang="en-GB" sz="2400">
                <a:solidFill>
                  <a:srgbClr val="FFFFFF"/>
                </a:solidFill>
              </a:rPr>
              <a:t>Identifying different types of R4D domains that can support addressing the constraints</a:t>
            </a:r>
          </a:p>
          <a:p>
            <a:endParaRPr lang="en-GB" sz="2400">
              <a:solidFill>
                <a:srgbClr val="FFFFFF"/>
              </a:solidFill>
            </a:endParaRPr>
          </a:p>
          <a:p>
            <a:endParaRPr lang="en-US" sz="2400" b="1">
              <a:solidFill>
                <a:srgbClr val="FFFFFF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16801" y="1800000"/>
          <a:ext cx="6931920" cy="5575794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br">
                    <a:srgbClr val="000000">
                      <a:alpha val="43000"/>
                    </a:srgbClr>
                  </a:outerShdw>
                </a:effectLst>
                <a:tableStyleId>{6E25E649-3F16-4E02-A733-19D2CDBF48F0}</a:tableStyleId>
              </a:tblPr>
              <a:tblGrid>
                <a:gridCol w="1732980"/>
                <a:gridCol w="1732980"/>
                <a:gridCol w="1732980"/>
                <a:gridCol w="1732980"/>
              </a:tblGrid>
              <a:tr h="1147487">
                <a:tc>
                  <a:txBody>
                    <a:bodyPr/>
                    <a:lstStyle/>
                    <a:p>
                      <a:r>
                        <a:rPr lang="en-GB" sz="1800" b="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Agricultural productivity research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Natural resource management research 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Institutional </a:t>
                      </a:r>
                    </a:p>
                    <a:p>
                      <a:r>
                        <a:rPr lang="en-GB" sz="1800" b="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and market research </a:t>
                      </a:r>
                    </a:p>
                    <a:p>
                      <a:endParaRPr lang="en-GB" sz="1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Nutrition, gender and other types of research</a:t>
                      </a:r>
                    </a:p>
                    <a:p>
                      <a:endParaRPr lang="en-GB" sz="1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</a:tr>
              <a:tr h="1311759">
                <a:tc>
                  <a:txBody>
                    <a:bodyPr/>
                    <a:lstStyle/>
                    <a:p>
                      <a:r>
                        <a:rPr lang="en-GB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e.g. livestock feed production, soil fertility, intercropping, weed control research, breeding, fertiliser trials</a:t>
                      </a:r>
                      <a:r>
                        <a:rPr lang="en-GB" sz="1200"/>
                        <a:t> </a:t>
                      </a:r>
                      <a:endParaRPr lang="en-GB" sz="12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86A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e.g. research on soil erosion, agro-forestry, water management, climate change</a:t>
                      </a:r>
                      <a:r>
                        <a:rPr lang="en-GB" sz="1200"/>
                        <a:t> </a:t>
                      </a:r>
                      <a:endParaRPr lang="en-GB" sz="12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86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e.g. research on markets/value chain dynamics, gender, policy development and implementation, land tenure, multi-stakeholder processes</a:t>
                      </a:r>
                    </a:p>
                    <a:p>
                      <a:endParaRPr lang="en-GB" sz="12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86A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GB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e.g. nutrition, gender research</a:t>
                      </a:r>
                    </a:p>
                    <a:p>
                      <a:r>
                        <a:rPr lang="en-GB" sz="12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en-GB" sz="12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86A3"/>
                    </a:solidFill>
                  </a:tcPr>
                </a:tc>
              </a:tr>
              <a:tr h="2990074"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solidFill>
                          <a:srgbClr val="FFFFFF"/>
                        </a:solidFill>
                        <a:effectLst>
                          <a:outerShdw blurRad="50800" dist="38100" dir="2700000">
                            <a:srgbClr val="000000">
                              <a:alpha val="43000"/>
                            </a:srgbClr>
                          </a:outerShdw>
                        </a:effectLst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16800" y="7494987"/>
            <a:ext cx="3083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Discussion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315119" y="7935119"/>
            <a:ext cx="6933600" cy="2520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5119" y="237526"/>
            <a:ext cx="6932613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SESSION 13A</a:t>
            </a:r>
            <a:r>
              <a:rPr lang="en-US" sz="2400" b="1">
                <a:solidFill>
                  <a:srgbClr val="FFFFFF"/>
                </a:solidFill>
              </a:rPr>
              <a:t> </a:t>
            </a:r>
            <a:r>
              <a:rPr lang="en-GB" sz="2400">
                <a:solidFill>
                  <a:srgbClr val="FFFFFF"/>
                </a:solidFill>
              </a:rPr>
              <a:t>Prioritising constraints under different R4D domains by different gender groups</a:t>
            </a:r>
          </a:p>
          <a:p>
            <a:endParaRPr lang="en-GB" sz="2400">
              <a:solidFill>
                <a:srgbClr val="FFFFFF"/>
              </a:solidFill>
            </a:endParaRPr>
          </a:p>
          <a:p>
            <a:endParaRPr lang="en-US" sz="2400" b="1">
              <a:solidFill>
                <a:srgbClr val="FFFFFF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381000" y="1534319"/>
          <a:ext cx="6866732" cy="8408328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tableStyleId>{6E25E649-3F16-4E02-A733-19D2CDBF48F0}</a:tableStyleId>
              </a:tblPr>
              <a:tblGrid>
                <a:gridCol w="1716683"/>
                <a:gridCol w="1716683"/>
                <a:gridCol w="1716683"/>
                <a:gridCol w="1716683"/>
              </a:tblGrid>
              <a:tr h="576613">
                <a:tc gridSpan="4">
                  <a:txBody>
                    <a:bodyPr/>
                    <a:lstStyle/>
                    <a:p>
                      <a:pPr algn="l"/>
                      <a:r>
                        <a:rPr lang="en-US" sz="2800" b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lang="en-US" sz="2400" b="0">
                          <a:solidFill>
                            <a:srgbClr val="FFFFFF"/>
                          </a:solidFill>
                        </a:rPr>
                        <a:t>Men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</a:tr>
              <a:tr h="1172622"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solidFill>
                            <a:srgbClr val="FFFFFF"/>
                          </a:solidFill>
                        </a:rPr>
                        <a:t>Productivity research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solidFill>
                            <a:srgbClr val="FFFFFF"/>
                          </a:solidFill>
                        </a:rPr>
                        <a:t>Natural Resource Management research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solidFill>
                            <a:srgbClr val="FFFFFF"/>
                          </a:solidFill>
                        </a:rPr>
                        <a:t>Institutional,</a:t>
                      </a:r>
                      <a:r>
                        <a:rPr lang="en-US" sz="1800" b="0" baseline="0">
                          <a:solidFill>
                            <a:srgbClr val="FFFFFF"/>
                          </a:solidFill>
                        </a:rPr>
                        <a:t> policy and market </a:t>
                      </a:r>
                    </a:p>
                    <a:p>
                      <a:pPr algn="ctr"/>
                      <a:r>
                        <a:rPr lang="en-US" sz="1800" b="0" baseline="0">
                          <a:solidFill>
                            <a:srgbClr val="FFFFFF"/>
                          </a:solidFill>
                        </a:rPr>
                        <a:t>research</a:t>
                      </a:r>
                      <a:endParaRPr lang="en-US" sz="1800" b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solidFill>
                            <a:srgbClr val="FFFFFF"/>
                          </a:solidFill>
                        </a:rPr>
                        <a:t>Nutrition, gender and other types of research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</a:tr>
              <a:tr h="156514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baseline="300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300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E.g. livestock feed production, soil fertility, intercropping, weed control research, breeding fertilizer trials, etc.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86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baseline="300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300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E.g. research on soil erosion, agro- forestry, water management, dimate change research, etc. </a:t>
                      </a:r>
                    </a:p>
                    <a:p>
                      <a:pPr algn="ctr"/>
                      <a:endParaRPr lang="en-US" sz="1800" b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86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baseline="300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300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E.g. research on markets / value chain dynamics, gender, policy development and implementation, land tenure, multi-stake- holder processes, etc.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300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/>
                      <a:endParaRPr lang="en-US" sz="1800" b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86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baseline="300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300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E.g. nutrition, gender research, etc.</a:t>
                      </a:r>
                    </a:p>
                    <a:p>
                      <a:pPr algn="ctr"/>
                      <a:endParaRPr lang="en-US" sz="1800" b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86A3"/>
                    </a:solidFill>
                  </a:tcPr>
                </a:tc>
              </a:tr>
              <a:tr h="1002971"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02971"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2.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2.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2.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2.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02971"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3.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3.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3.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3.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02971"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4.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4.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4.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4.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02971"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5.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5.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5.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5.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5119" y="237526"/>
            <a:ext cx="6932613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SESSION 13A</a:t>
            </a:r>
            <a:r>
              <a:rPr lang="en-US" sz="2400" b="1">
                <a:solidFill>
                  <a:srgbClr val="FFFFFF"/>
                </a:solidFill>
              </a:rPr>
              <a:t> </a:t>
            </a:r>
            <a:r>
              <a:rPr lang="en-GB" sz="2400">
                <a:solidFill>
                  <a:srgbClr val="FFFFFF"/>
                </a:solidFill>
              </a:rPr>
              <a:t>Prioritising constraints under different R4D domains by different gender groups</a:t>
            </a:r>
          </a:p>
          <a:p>
            <a:endParaRPr lang="en-GB" sz="2400">
              <a:solidFill>
                <a:srgbClr val="FFFFFF"/>
              </a:solidFill>
            </a:endParaRPr>
          </a:p>
          <a:p>
            <a:endParaRPr lang="en-US" sz="2400" b="1">
              <a:solidFill>
                <a:srgbClr val="FFFFFF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" y="1534319"/>
          <a:ext cx="6866732" cy="8408328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tableStyleId>{6E25E649-3F16-4E02-A733-19D2CDBF48F0}</a:tableStyleId>
              </a:tblPr>
              <a:tblGrid>
                <a:gridCol w="1716683"/>
                <a:gridCol w="1716683"/>
                <a:gridCol w="1716683"/>
                <a:gridCol w="1716683"/>
              </a:tblGrid>
              <a:tr h="576613">
                <a:tc gridSpan="4">
                  <a:txBody>
                    <a:bodyPr/>
                    <a:lstStyle/>
                    <a:p>
                      <a:pPr algn="l"/>
                      <a:r>
                        <a:rPr lang="en-US" sz="2800" b="0">
                          <a:solidFill>
                            <a:srgbClr val="FFFFFF"/>
                          </a:solidFill>
                        </a:rPr>
                        <a:t> Women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b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prstClr val="blac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</a:tr>
              <a:tr h="1172622"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solidFill>
                            <a:srgbClr val="FFFFFF"/>
                          </a:solidFill>
                        </a:rPr>
                        <a:t>Productivity research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solidFill>
                            <a:srgbClr val="FFFFFF"/>
                          </a:solidFill>
                        </a:rPr>
                        <a:t>Natural Resource Management research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solidFill>
                            <a:srgbClr val="FFFFFF"/>
                          </a:solidFill>
                        </a:rPr>
                        <a:t>Institutional,</a:t>
                      </a:r>
                      <a:r>
                        <a:rPr lang="en-US" sz="1800" b="0" baseline="0">
                          <a:solidFill>
                            <a:srgbClr val="FFFFFF"/>
                          </a:solidFill>
                        </a:rPr>
                        <a:t> policy and market </a:t>
                      </a:r>
                    </a:p>
                    <a:p>
                      <a:pPr algn="ctr"/>
                      <a:r>
                        <a:rPr lang="en-US" sz="1800" b="0" baseline="0">
                          <a:solidFill>
                            <a:srgbClr val="FFFFFF"/>
                          </a:solidFill>
                        </a:rPr>
                        <a:t>research</a:t>
                      </a:r>
                      <a:endParaRPr lang="en-US" sz="1800" b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solidFill>
                            <a:srgbClr val="FFFFFF"/>
                          </a:solidFill>
                        </a:rPr>
                        <a:t>Nutrition, gender and other types of research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</a:tr>
              <a:tr h="156514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baseline="300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300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E.g. livestock feed production, soil fertility, intercropping, weed control research, breeding fertilizer trials, etc.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86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baseline="300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300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E.g. research on soil erosion, agro- forestry, water management, dimate change research, etc. </a:t>
                      </a:r>
                    </a:p>
                    <a:p>
                      <a:pPr algn="ctr"/>
                      <a:endParaRPr lang="en-US" sz="1800" b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86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baseline="300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300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E.g. research on markets / value chain dynamics, gender, policy development and implementation, land tenure, multi-stake- holder processes, etc.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300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/>
                      <a:endParaRPr lang="en-US" sz="1800" b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86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baseline="300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300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E.g. nutrition, gender research, etc.</a:t>
                      </a:r>
                    </a:p>
                    <a:p>
                      <a:pPr algn="ctr"/>
                      <a:endParaRPr lang="en-US" sz="1800" b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86A3"/>
                    </a:solidFill>
                  </a:tcPr>
                </a:tc>
              </a:tr>
              <a:tr h="1002971"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02971"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2.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2.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2.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2.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02971"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3.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3.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3.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3.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02971"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4.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4.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4.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4.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02971"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5.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5.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5.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5.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>
          <a:xfrm>
            <a:off x="315119" y="5157783"/>
            <a:ext cx="6933600" cy="2520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6800" y="4717651"/>
            <a:ext cx="3083625" cy="316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Discussion women's group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15119" y="1898251"/>
            <a:ext cx="6933600" cy="2520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16800" y="1458119"/>
            <a:ext cx="3083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Discussion men's group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5119" y="237526"/>
            <a:ext cx="6932613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SESSION 13A</a:t>
            </a:r>
            <a:r>
              <a:rPr lang="en-US" sz="2400" b="1">
                <a:solidFill>
                  <a:srgbClr val="FFFFFF"/>
                </a:solidFill>
              </a:rPr>
              <a:t> </a:t>
            </a:r>
            <a:r>
              <a:rPr lang="en-GB" sz="2400">
                <a:solidFill>
                  <a:srgbClr val="FFFFFF"/>
                </a:solidFill>
              </a:rPr>
              <a:t>Prioritising constraints under different R4D domains by different gender groups</a:t>
            </a:r>
          </a:p>
          <a:p>
            <a:endParaRPr lang="en-GB" sz="2400">
              <a:solidFill>
                <a:srgbClr val="FFFFFF"/>
              </a:solidFill>
            </a:endParaRPr>
          </a:p>
          <a:p>
            <a:endParaRPr lang="en-US" sz="2400" b="1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5119" y="237526"/>
            <a:ext cx="69326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SESSION 2</a:t>
            </a:r>
            <a:r>
              <a:rPr lang="en-US" sz="2400"/>
              <a:t> </a:t>
            </a:r>
            <a:r>
              <a:rPr lang="en-US" sz="2400">
                <a:solidFill>
                  <a:schemeClr val="bg1"/>
                </a:solidFill>
              </a:rPr>
              <a:t>Individual brainstorming about constraints and challenges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8625" y="1800000"/>
            <a:ext cx="67429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Action: </a:t>
            </a:r>
            <a:r>
              <a:rPr lang="en-GB"/>
              <a:t>(if necessary) assist participants to write their constraints and challenges on the coloured cards. </a:t>
            </a:r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5119" y="237526"/>
            <a:ext cx="69326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SESSION 13B </a:t>
            </a:r>
            <a:r>
              <a:rPr lang="en-GB" sz="2400">
                <a:solidFill>
                  <a:srgbClr val="FFFFFF"/>
                </a:solidFill>
              </a:rPr>
              <a:t>Prioritising Top 3 constraints under different R4D domains by women and men together</a:t>
            </a:r>
          </a:p>
          <a:p>
            <a:endParaRPr lang="en-US" sz="2400" b="1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16800" y="1644772"/>
          <a:ext cx="6866732" cy="5756947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tableStyleId>{6E25E649-3F16-4E02-A733-19D2CDBF48F0}</a:tableStyleId>
              </a:tblPr>
              <a:tblGrid>
                <a:gridCol w="1716683"/>
                <a:gridCol w="1716683"/>
                <a:gridCol w="1716683"/>
                <a:gridCol w="1716683"/>
              </a:tblGrid>
              <a:tr h="1172622"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solidFill>
                            <a:srgbClr val="FFFFFF"/>
                          </a:solidFill>
                        </a:rPr>
                        <a:t>Productivity research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solidFill>
                            <a:srgbClr val="FFFFFF"/>
                          </a:solidFill>
                        </a:rPr>
                        <a:t>Natural Resource Management research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solidFill>
                            <a:srgbClr val="FFFFFF"/>
                          </a:solidFill>
                        </a:rPr>
                        <a:t>Institutional,</a:t>
                      </a:r>
                      <a:r>
                        <a:rPr lang="en-US" sz="1800" b="0" baseline="0">
                          <a:solidFill>
                            <a:srgbClr val="FFFFFF"/>
                          </a:solidFill>
                        </a:rPr>
                        <a:t> policy and market </a:t>
                      </a:r>
                    </a:p>
                    <a:p>
                      <a:pPr algn="ctr"/>
                      <a:r>
                        <a:rPr lang="en-US" sz="1800" b="0" baseline="0">
                          <a:solidFill>
                            <a:srgbClr val="FFFFFF"/>
                          </a:solidFill>
                        </a:rPr>
                        <a:t>research</a:t>
                      </a:r>
                      <a:endParaRPr lang="en-US" sz="1800" b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>
                          <a:solidFill>
                            <a:srgbClr val="FFFFFF"/>
                          </a:solidFill>
                        </a:rPr>
                        <a:t>Nutrition, gender and other types of research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</a:tr>
              <a:tr h="156514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baseline="300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300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E.g. livestock feed production, soil fertility, intercropping, weed control research, breeding fertilizer trials, etc.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86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baseline="300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300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E.g. research on soil erosion, agro- forestry, water management, dimate change research, etc. </a:t>
                      </a:r>
                    </a:p>
                    <a:p>
                      <a:pPr algn="ctr"/>
                      <a:endParaRPr lang="en-US" sz="1800" b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86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baseline="300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300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E.g. research on markets / value chain dynamics, gender, policy development and implementation, land tenure, multi-stake- holder processes, etc.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300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/>
                      <a:endParaRPr lang="en-US" sz="1800" b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86A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kern="1200" baseline="3000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baseline="300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E.g. nutrition, gender research, etc.</a:t>
                      </a:r>
                    </a:p>
                    <a:p>
                      <a:pPr algn="ctr"/>
                      <a:endParaRPr lang="en-US" sz="1800" b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86A3"/>
                    </a:solidFill>
                  </a:tcPr>
                </a:tc>
              </a:tr>
              <a:tr h="980029"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1.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80029"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2.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2.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2.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2.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80029"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3.</a:t>
                      </a:r>
                    </a:p>
                  </a:txBody>
                  <a:tcPr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3.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3.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>
                          <a:solidFill>
                            <a:schemeClr val="tx1"/>
                          </a:solidFill>
                        </a:rPr>
                        <a:t>3.</a:t>
                      </a: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Subtitle 2"/>
          <p:cNvSpPr txBox="1">
            <a:spLocks/>
          </p:cNvSpPr>
          <p:nvPr/>
        </p:nvSpPr>
        <p:spPr>
          <a:xfrm>
            <a:off x="315119" y="7918051"/>
            <a:ext cx="6933600" cy="252000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00025" y="7477919"/>
            <a:ext cx="3083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Discussion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5119" y="237526"/>
            <a:ext cx="69326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SESSION 14 </a:t>
            </a:r>
            <a:r>
              <a:rPr lang="en-GB" sz="2400">
                <a:solidFill>
                  <a:srgbClr val="FFFFFF"/>
                </a:solidFill>
              </a:rPr>
              <a:t>Developing action plans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15118" y="1800000"/>
          <a:ext cx="6895308" cy="8040120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tableStyleId>{6E25E649-3F16-4E02-A733-19D2CDBF48F0}</a:tableStyleId>
              </a:tblPr>
              <a:tblGrid>
                <a:gridCol w="4304507"/>
                <a:gridCol w="2590801"/>
              </a:tblGrid>
              <a:tr h="804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baseline="0">
                          <a:solidFill>
                            <a:srgbClr val="000000"/>
                          </a:solidFill>
                          <a:latin typeface="+mn-lt"/>
                          <a:ea typeface="宋体"/>
                          <a:cs typeface="Times New Roman"/>
                        </a:rPr>
                        <a:t>Theme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0" i="0" baseline="0">
                          <a:solidFill>
                            <a:srgbClr val="000000"/>
                          </a:solidFill>
                          <a:latin typeface="+mn-lt"/>
                          <a:ea typeface="宋体"/>
                          <a:cs typeface="Times New Roman"/>
                        </a:rPr>
                        <a:t>(name the theme)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04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i="0" baseline="0">
                          <a:latin typeface="+mn-lt"/>
                          <a:ea typeface="宋体"/>
                          <a:cs typeface="Times New Roman"/>
                        </a:rPr>
                        <a:t>Research for Development domain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0" i="0" baseline="0">
                          <a:latin typeface="+mn-lt"/>
                          <a:ea typeface="宋体"/>
                          <a:cs typeface="Times New Roman"/>
                        </a:rPr>
                        <a:t>(1) productivity, (2) natural resource management, (3) institutional or (4) gender, nutrition and other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04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i="0" baseline="0">
                          <a:latin typeface="+mn-lt"/>
                          <a:ea typeface="宋体"/>
                          <a:cs typeface="Times New Roman"/>
                        </a:rPr>
                        <a:t>Constraint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0" i="0" baseline="0">
                          <a:latin typeface="+mn-lt"/>
                          <a:ea typeface="宋体"/>
                          <a:cs typeface="Times New Roman"/>
                        </a:rPr>
                        <a:t>(copy the constraint as is written on the card)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04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i="0" baseline="0">
                          <a:latin typeface="+mn-lt"/>
                          <a:ea typeface="宋体"/>
                          <a:cs typeface="Times New Roman"/>
                        </a:rPr>
                        <a:t>Theme leader(s)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0" i="0" baseline="0">
                          <a:latin typeface="+mn-lt"/>
                          <a:ea typeface="宋体"/>
                          <a:cs typeface="Times New Roman"/>
                        </a:rPr>
                        <a:t>(names, organisation and email)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04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i="0" baseline="0">
                          <a:latin typeface="+mn-lt"/>
                          <a:ea typeface="宋体"/>
                          <a:cs typeface="Times New Roman"/>
                        </a:rPr>
                        <a:t>Key objective(s)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0" i="0" baseline="0">
                          <a:latin typeface="+mn-lt"/>
                          <a:ea typeface="宋体"/>
                          <a:cs typeface="Times New Roman"/>
                        </a:rPr>
                        <a:t>(formulate realistic and measurable objectives)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04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i="0" baseline="0">
                          <a:latin typeface="+mn-lt"/>
                          <a:ea typeface="宋体"/>
                          <a:cs typeface="Times New Roman"/>
                        </a:rPr>
                        <a:t>Description of the activity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0" i="0" baseline="0">
                          <a:latin typeface="+mn-lt"/>
                          <a:ea typeface="宋体"/>
                          <a:cs typeface="Times New Roman"/>
                        </a:rPr>
                        <a:t>(short description of the activity: 200–500 words)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04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i="0" baseline="0">
                          <a:latin typeface="+mn-lt"/>
                          <a:ea typeface="宋体"/>
                          <a:cs typeface="Times New Roman"/>
                        </a:rPr>
                        <a:t>Other team members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0" i="0" baseline="0">
                          <a:latin typeface="+mn-lt"/>
                          <a:ea typeface="宋体"/>
                          <a:cs typeface="Times New Roman"/>
                        </a:rPr>
                        <a:t>(name(s) and email)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04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i="0" baseline="0">
                          <a:latin typeface="+mn-lt"/>
                          <a:ea typeface="宋体"/>
                          <a:cs typeface="Times New Roman"/>
                        </a:rPr>
                        <a:t>Partners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0" i="0" baseline="0">
                          <a:latin typeface="+mn-lt"/>
                          <a:ea typeface="宋体"/>
                          <a:cs typeface="Times New Roman"/>
                        </a:rPr>
                        <a:t>(names of organisations and contact persons)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04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i="0" baseline="0">
                          <a:latin typeface="+mn-lt"/>
                          <a:ea typeface="宋体"/>
                          <a:cs typeface="Times New Roman"/>
                        </a:rPr>
                        <a:t>Where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0" i="0" baseline="0">
                          <a:latin typeface="+mn-lt"/>
                          <a:ea typeface="宋体"/>
                          <a:cs typeface="Times New Roman"/>
                        </a:rPr>
                        <a:t>(at what location will the activities take place)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04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i="0" baseline="0">
                          <a:latin typeface="+mn-lt"/>
                          <a:ea typeface="宋体"/>
                          <a:cs typeface="Times New Roman"/>
                        </a:rPr>
                        <a:t>Project duration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0" i="0" baseline="0">
                          <a:latin typeface="+mn-lt"/>
                          <a:ea typeface="宋体"/>
                          <a:cs typeface="Times New Roman"/>
                        </a:rPr>
                        <a:t>(start and end date)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5119" y="237526"/>
            <a:ext cx="69326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SESSION 14 </a:t>
            </a:r>
            <a:r>
              <a:rPr lang="en-GB" sz="2400">
                <a:solidFill>
                  <a:srgbClr val="FFFFFF"/>
                </a:solidFill>
              </a:rPr>
              <a:t>continued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15118" y="1800000"/>
          <a:ext cx="6895308" cy="8283552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tableStyleId>{6E25E649-3F16-4E02-A733-19D2CDBF48F0}</a:tableStyleId>
              </a:tblPr>
              <a:tblGrid>
                <a:gridCol w="4304507"/>
                <a:gridCol w="2590801"/>
              </a:tblGrid>
              <a:tr h="8040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i="0">
                          <a:solidFill>
                            <a:srgbClr val="000000"/>
                          </a:solidFill>
                          <a:latin typeface="+mn-lt"/>
                          <a:ea typeface="宋体"/>
                          <a:cs typeface="Times New Roman"/>
                        </a:rPr>
                        <a:t>Sub-activities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i="0">
                          <a:solidFill>
                            <a:srgbClr val="000000"/>
                          </a:solidFill>
                          <a:latin typeface="+mn-lt"/>
                          <a:ea typeface="宋体"/>
                          <a:cs typeface="Times New Roman"/>
                        </a:rPr>
                        <a:t>(provide a list of detailed sub-activities)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040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i="0">
                          <a:solidFill>
                            <a:srgbClr val="000000"/>
                          </a:solidFill>
                          <a:latin typeface="+mn-lt"/>
                          <a:ea typeface="宋体"/>
                          <a:cs typeface="Times New Roman"/>
                        </a:rPr>
                        <a:t>With what Innovation Platform will this activity be undertaken?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i="0">
                          <a:solidFill>
                            <a:srgbClr val="000000"/>
                          </a:solidFill>
                          <a:latin typeface="+mn-lt"/>
                          <a:ea typeface="宋体"/>
                          <a:cs typeface="Times New Roman"/>
                        </a:rPr>
                        <a:t>(specify innovation platform)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040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i="0">
                          <a:solidFill>
                            <a:srgbClr val="000000"/>
                          </a:solidFill>
                          <a:latin typeface="+mn-lt"/>
                          <a:ea typeface="宋体"/>
                          <a:cs typeface="Times New Roman"/>
                        </a:rPr>
                        <a:t>Research protocol/methodology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i="0">
                          <a:solidFill>
                            <a:srgbClr val="000000"/>
                          </a:solidFill>
                          <a:latin typeface="+mn-lt"/>
                          <a:ea typeface="宋体"/>
                          <a:cs typeface="Times New Roman"/>
                        </a:rPr>
                        <a:t>(what research/development approach will be used? More detailed research protocol can be attached)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040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i="0">
                          <a:solidFill>
                            <a:srgbClr val="000000"/>
                          </a:solidFill>
                          <a:latin typeface="+mn-lt"/>
                          <a:ea typeface="宋体"/>
                          <a:cs typeface="Times New Roman"/>
                        </a:rPr>
                        <a:t>Potential limitations for project implementation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i="0">
                          <a:solidFill>
                            <a:srgbClr val="000000"/>
                          </a:solidFill>
                          <a:latin typeface="+mn-lt"/>
                          <a:ea typeface="宋体"/>
                          <a:cs typeface="Times New Roman"/>
                        </a:rPr>
                        <a:t>(what are expected to be the main challenges and how will these challenges be overcome?)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58206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i="0">
                          <a:solidFill>
                            <a:srgbClr val="000000"/>
                          </a:solidFill>
                          <a:latin typeface="+mn-lt"/>
                          <a:ea typeface="宋体"/>
                          <a:cs typeface="Times New Roman"/>
                        </a:rPr>
                        <a:t>How does this R4D project relate to the project/program’s objectives?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0" i="0">
                          <a:solidFill>
                            <a:srgbClr val="000000"/>
                          </a:solidFill>
                          <a:latin typeface="+mn-lt"/>
                          <a:ea typeface="宋体"/>
                          <a:cs typeface="Times New Roman"/>
                        </a:rPr>
                        <a:t>(specify how this theme contributes to below objectives )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Verdana"/>
                        <a:buNone/>
                      </a:pPr>
                      <a:r>
                        <a:rPr lang="en-GB" sz="1400" b="0" i="0">
                          <a:solidFill>
                            <a:srgbClr val="000000"/>
                          </a:solidFill>
                          <a:latin typeface="+mn-lt"/>
                          <a:ea typeface="宋体"/>
                          <a:cs typeface="Times New Roman"/>
                        </a:rPr>
                        <a:t>• Objective 1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Verdana"/>
                        <a:buNone/>
                      </a:pPr>
                      <a:r>
                        <a:rPr lang="en-GB" sz="1400" b="0" i="0">
                          <a:solidFill>
                            <a:srgbClr val="000000"/>
                          </a:solidFill>
                          <a:latin typeface="+mn-lt"/>
                          <a:ea typeface="宋体"/>
                          <a:cs typeface="Times New Roman"/>
                        </a:rPr>
                        <a:t>• Objective 2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Verdana"/>
                        <a:buNone/>
                      </a:pPr>
                      <a:r>
                        <a:rPr lang="en-GB" sz="1400" b="0" i="0">
                          <a:solidFill>
                            <a:srgbClr val="000000"/>
                          </a:solidFill>
                          <a:latin typeface="+mn-lt"/>
                          <a:ea typeface="宋体"/>
                          <a:cs typeface="Times New Roman"/>
                        </a:rPr>
                        <a:t>• Objective 3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Verdana"/>
                        <a:buNone/>
                      </a:pPr>
                      <a:r>
                        <a:rPr lang="en-GB" sz="1400" b="0" i="0">
                          <a:solidFill>
                            <a:srgbClr val="000000"/>
                          </a:solidFill>
                          <a:latin typeface="+mn-lt"/>
                          <a:ea typeface="宋体"/>
                          <a:cs typeface="Times New Roman"/>
                        </a:rPr>
                        <a:t>• Etc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Verdana"/>
                        <a:buNone/>
                      </a:pPr>
                      <a:r>
                        <a:rPr lang="en-GB" sz="1400" b="0" i="0">
                          <a:solidFill>
                            <a:srgbClr val="000000"/>
                          </a:solidFill>
                          <a:latin typeface="+mn-lt"/>
                          <a:ea typeface="宋体"/>
                          <a:cs typeface="Times New Roman"/>
                        </a:rPr>
                        <a:t>• Ec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04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i="0">
                          <a:latin typeface="+mn-lt"/>
                          <a:ea typeface="宋体"/>
                          <a:cs typeface="Times New Roman"/>
                        </a:rPr>
                        <a:t>How will data be collected and analysed?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0" i="0">
                          <a:latin typeface="+mn-lt"/>
                          <a:ea typeface="宋体"/>
                          <a:cs typeface="Times New Roman"/>
                        </a:rPr>
                        <a:t>(indicate how monitoring and evaluation will be organised)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04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i="0">
                          <a:latin typeface="+mn-lt"/>
                          <a:ea typeface="宋体"/>
                          <a:cs typeface="Times New Roman"/>
                        </a:rPr>
                        <a:t>How will results be reported to other stakeholders involved/multi-stakeholder platform?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0" i="0">
                          <a:latin typeface="+mn-lt"/>
                          <a:ea typeface="宋体"/>
                          <a:cs typeface="Times New Roman"/>
                        </a:rPr>
                        <a:t>(indicate how collaboration with, and reporting to, the platforms will be organised)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04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i="0">
                          <a:latin typeface="+mn-lt"/>
                          <a:ea typeface="宋体"/>
                          <a:cs typeface="Times New Roman"/>
                        </a:rPr>
                        <a:t>Estimated resources necessary to execute the activities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0" i="0">
                          <a:latin typeface="+mn-lt"/>
                          <a:ea typeface="宋体"/>
                          <a:cs typeface="Times New Roman"/>
                        </a:rPr>
                        <a:t>(consider natural resources (land), human resources (labour) as well as financial resources (funding))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040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1" i="0">
                          <a:latin typeface="+mn-lt"/>
                          <a:ea typeface="宋体"/>
                          <a:cs typeface="Times New Roman"/>
                        </a:rPr>
                        <a:t>Who is contributing?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b="0" i="0">
                          <a:latin typeface="+mn-lt"/>
                          <a:ea typeface="宋体"/>
                          <a:cs typeface="Times New Roman"/>
                        </a:rPr>
                        <a:t>(what can farmers, private sector, development partners, government, research contribute? – contributions can be financial or in kind (land/labour))</a:t>
                      </a: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5119" y="237526"/>
            <a:ext cx="69326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SESSION 3 </a:t>
            </a:r>
            <a:r>
              <a:rPr lang="en-US" sz="2400">
                <a:solidFill>
                  <a:schemeClr val="bg1"/>
                </a:solidFill>
              </a:rPr>
              <a:t>Developing a top 5 of constraints and challenges in homogeneous stakeholder groups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5119" y="7396319"/>
            <a:ext cx="6934295" cy="2520000"/>
          </a:xfrm>
          <a:solidFill>
            <a:schemeClr val="bg1"/>
          </a:solidFill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/>
          <a:lstStyle/>
          <a:p>
            <a:r>
              <a:rPr lang="en-US"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</a:rPr>
              <a:t>        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16800" y="1800000"/>
          <a:ext cx="6932614" cy="4798819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tableStyleId>{6E25E649-3F16-4E02-A733-19D2CDBF48F0}</a:tableStyleId>
              </a:tblPr>
              <a:tblGrid>
                <a:gridCol w="416625"/>
                <a:gridCol w="3851959"/>
                <a:gridCol w="444005"/>
                <a:gridCol w="444005"/>
                <a:gridCol w="444005"/>
                <a:gridCol w="444005"/>
                <a:gridCol w="444005"/>
                <a:gridCol w="444005"/>
              </a:tblGrid>
              <a:tr h="608065">
                <a:tc gridSpan="8">
                  <a:txBody>
                    <a:bodyPr/>
                    <a:lstStyle/>
                    <a:p>
                      <a:pPr algn="l"/>
                      <a:r>
                        <a:rPr lang="en-US" sz="2400" b="0">
                          <a:solidFill>
                            <a:schemeClr val="tx1"/>
                          </a:solidFill>
                        </a:rPr>
                        <a:t>Farmers (yellow cards)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41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2800" b="0"/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86724">
                <a:tc gridSpan="2"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</a:endParaRPr>
                    </a:p>
                    <a:p>
                      <a:endParaRPr lang="en-US" sz="1400">
                        <a:solidFill>
                          <a:srgbClr val="FFFFFF"/>
                        </a:solidFill>
                      </a:endParaRPr>
                    </a:p>
                    <a:p>
                      <a:endParaRPr lang="en-US" sz="1400">
                        <a:solidFill>
                          <a:srgbClr val="FFFFFF"/>
                        </a:solidFill>
                      </a:endParaRPr>
                    </a:p>
                    <a:p>
                      <a:r>
                        <a:rPr lang="en-US" sz="1800">
                          <a:solidFill>
                            <a:srgbClr val="FFFFFF"/>
                          </a:solidFill>
                        </a:rPr>
                        <a:t>Constraint / Challenge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</a:endParaRPr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86A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Biophysical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Technological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Socio-cultural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Economic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Institutional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Political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1.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2.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3.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4.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5.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15119" y="237526"/>
            <a:ext cx="69326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SESSION 3 </a:t>
            </a:r>
            <a:r>
              <a:rPr lang="en-US" sz="2400">
                <a:solidFill>
                  <a:srgbClr val="FFFFFF"/>
                </a:solidFill>
              </a:rPr>
              <a:t>Identifying the type of constraints and challenges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6800" y="6956187"/>
            <a:ext cx="3083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Discussion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16800" y="1800000"/>
          <a:ext cx="6932614" cy="4798819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tableStyleId>{6E25E649-3F16-4E02-A733-19D2CDBF48F0}</a:tableStyleId>
              </a:tblPr>
              <a:tblGrid>
                <a:gridCol w="416625"/>
                <a:gridCol w="3851959"/>
                <a:gridCol w="444005"/>
                <a:gridCol w="444005"/>
                <a:gridCol w="444005"/>
                <a:gridCol w="444005"/>
                <a:gridCol w="444005"/>
                <a:gridCol w="444005"/>
              </a:tblGrid>
              <a:tr h="608065">
                <a:tc gridSpan="8">
                  <a:txBody>
                    <a:bodyPr/>
                    <a:lstStyle/>
                    <a:p>
                      <a:pPr algn="l"/>
                      <a:r>
                        <a:rPr lang="en-US" sz="2400" b="0">
                          <a:solidFill>
                            <a:schemeClr val="tx1"/>
                          </a:solidFill>
                        </a:rPr>
                        <a:t>Civil Society / NGOs (green cards)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6B63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2800" b="0"/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86724">
                <a:tc gridSpan="2"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</a:endParaRPr>
                    </a:p>
                    <a:p>
                      <a:endParaRPr lang="en-US" sz="1400">
                        <a:solidFill>
                          <a:srgbClr val="FFFFFF"/>
                        </a:solidFill>
                      </a:endParaRPr>
                    </a:p>
                    <a:p>
                      <a:endParaRPr lang="en-US" sz="1400">
                        <a:solidFill>
                          <a:srgbClr val="FFFFFF"/>
                        </a:solidFill>
                      </a:endParaRPr>
                    </a:p>
                    <a:p>
                      <a:r>
                        <a:rPr lang="en-US" sz="1800">
                          <a:solidFill>
                            <a:srgbClr val="FFFFFF"/>
                          </a:solidFill>
                        </a:rPr>
                        <a:t>Constraint / Challenge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</a:endParaRPr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86A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Biophysical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Technological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Socio-cultural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Economic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Institutional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Political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1.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2.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3.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4.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5.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5119" y="237526"/>
            <a:ext cx="69326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SESSION 3 </a:t>
            </a:r>
            <a:r>
              <a:rPr lang="en-US" sz="2400">
                <a:solidFill>
                  <a:srgbClr val="FFFFFF"/>
                </a:solidFill>
              </a:rPr>
              <a:t>Identifying the type of constraints and challenges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6800" y="6956187"/>
            <a:ext cx="3083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Discussion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15119" y="7396319"/>
            <a:ext cx="6934295" cy="2520000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16800" y="1800000"/>
          <a:ext cx="6932614" cy="4798819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tableStyleId>{6E25E649-3F16-4E02-A733-19D2CDBF48F0}</a:tableStyleId>
              </a:tblPr>
              <a:tblGrid>
                <a:gridCol w="416625"/>
                <a:gridCol w="3851959"/>
                <a:gridCol w="444005"/>
                <a:gridCol w="444005"/>
                <a:gridCol w="444005"/>
                <a:gridCol w="444005"/>
                <a:gridCol w="444005"/>
                <a:gridCol w="444005"/>
              </a:tblGrid>
              <a:tr h="608065">
                <a:tc gridSpan="8">
                  <a:txBody>
                    <a:bodyPr/>
                    <a:lstStyle/>
                    <a:p>
                      <a:pPr algn="l"/>
                      <a:r>
                        <a:rPr lang="en-US" sz="2400" b="0">
                          <a:solidFill>
                            <a:schemeClr val="tx1"/>
                          </a:solidFill>
                        </a:rPr>
                        <a:t>Private sector (blue cards)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2D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2800" b="0"/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86724">
                <a:tc gridSpan="2"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</a:endParaRPr>
                    </a:p>
                    <a:p>
                      <a:endParaRPr lang="en-US" sz="1400">
                        <a:solidFill>
                          <a:srgbClr val="FFFFFF"/>
                        </a:solidFill>
                      </a:endParaRPr>
                    </a:p>
                    <a:p>
                      <a:endParaRPr lang="en-US" sz="1400">
                        <a:solidFill>
                          <a:srgbClr val="FFFFFF"/>
                        </a:solidFill>
                      </a:endParaRPr>
                    </a:p>
                    <a:p>
                      <a:r>
                        <a:rPr lang="en-US" sz="1800">
                          <a:solidFill>
                            <a:srgbClr val="FFFFFF"/>
                          </a:solidFill>
                        </a:rPr>
                        <a:t>Constraint / Challenge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</a:endParaRPr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86A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Biophysical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Technological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Socio-cultural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Economic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Institutional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Political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1.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2.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3.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4.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5.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5119" y="237526"/>
            <a:ext cx="69326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SESSION 3 </a:t>
            </a:r>
            <a:r>
              <a:rPr lang="en-US" sz="2400">
                <a:solidFill>
                  <a:srgbClr val="FFFFFF"/>
                </a:solidFill>
              </a:rPr>
              <a:t>Identifying the type of constraints and challenges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6800" y="6956187"/>
            <a:ext cx="3083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Discussion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15119" y="7396319"/>
            <a:ext cx="6934295" cy="2520000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16800" y="1800000"/>
          <a:ext cx="6932614" cy="4798819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tableStyleId>{6E25E649-3F16-4E02-A733-19D2CDBF48F0}</a:tableStyleId>
              </a:tblPr>
              <a:tblGrid>
                <a:gridCol w="416625"/>
                <a:gridCol w="3851959"/>
                <a:gridCol w="444005"/>
                <a:gridCol w="444005"/>
                <a:gridCol w="444005"/>
                <a:gridCol w="444005"/>
                <a:gridCol w="444005"/>
                <a:gridCol w="444005"/>
              </a:tblGrid>
              <a:tr h="608065">
                <a:tc gridSpan="8">
                  <a:txBody>
                    <a:bodyPr/>
                    <a:lstStyle/>
                    <a:p>
                      <a:pPr algn="l"/>
                      <a:r>
                        <a:rPr lang="en-US" sz="2400" b="0">
                          <a:solidFill>
                            <a:srgbClr val="000000"/>
                          </a:solidFill>
                        </a:rPr>
                        <a:t>Government representatives (purple cards)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6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2800" b="0"/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86724">
                <a:tc gridSpan="2"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</a:endParaRPr>
                    </a:p>
                    <a:p>
                      <a:endParaRPr lang="en-US" sz="1400">
                        <a:solidFill>
                          <a:srgbClr val="FFFFFF"/>
                        </a:solidFill>
                      </a:endParaRPr>
                    </a:p>
                    <a:p>
                      <a:endParaRPr lang="en-US" sz="1400">
                        <a:solidFill>
                          <a:srgbClr val="FFFFFF"/>
                        </a:solidFill>
                      </a:endParaRPr>
                    </a:p>
                    <a:p>
                      <a:r>
                        <a:rPr lang="en-US" sz="1800">
                          <a:solidFill>
                            <a:srgbClr val="FFFFFF"/>
                          </a:solidFill>
                        </a:rPr>
                        <a:t>Constraint / Challenge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</a:endParaRPr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86A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Biophysical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Technological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Socio-cultural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Economic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Institutional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Political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1.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2.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3.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4.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5.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5119" y="237526"/>
            <a:ext cx="69326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SESSION </a:t>
            </a:r>
            <a:r>
              <a:rPr lang="en-US" sz="2400"/>
              <a:t>3 </a:t>
            </a:r>
            <a:r>
              <a:rPr lang="en-US" sz="2400">
                <a:solidFill>
                  <a:srgbClr val="FFFFFF"/>
                </a:solidFill>
              </a:rPr>
              <a:t>Identifying the type of constraints and challenges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6800" y="6956187"/>
            <a:ext cx="3083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Discussion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15119" y="7396319"/>
            <a:ext cx="6934295" cy="2520000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16800" y="1800000"/>
          <a:ext cx="6932614" cy="4798819"/>
        </p:xfrm>
        <a:graphic>
          <a:graphicData uri="http://schemas.openxmlformats.org/drawingml/2006/table">
            <a:tbl>
              <a:tblPr firstRow="1">
                <a:effectLst>
                  <a:outerShdw blurRad="50800" dist="38100" dir="2700000" algn="tl" rotWithShape="0">
                    <a:scrgbClr r="0" g="0" b="0">
                      <a:alpha val="43000"/>
                    </a:scrgbClr>
                  </a:outerShdw>
                </a:effectLst>
                <a:tableStyleId>{6E25E649-3F16-4E02-A733-19D2CDBF48F0}</a:tableStyleId>
              </a:tblPr>
              <a:tblGrid>
                <a:gridCol w="416625"/>
                <a:gridCol w="3851959"/>
                <a:gridCol w="444005"/>
                <a:gridCol w="444005"/>
                <a:gridCol w="444005"/>
                <a:gridCol w="444005"/>
                <a:gridCol w="444005"/>
                <a:gridCol w="444005"/>
              </a:tblGrid>
              <a:tr h="608065">
                <a:tc gridSpan="8">
                  <a:txBody>
                    <a:bodyPr/>
                    <a:lstStyle/>
                    <a:p>
                      <a:pPr algn="l"/>
                      <a:r>
                        <a:rPr lang="en-US" sz="2400" b="0">
                          <a:solidFill>
                            <a:schemeClr val="tx1"/>
                          </a:solidFill>
                        </a:rPr>
                        <a:t>Research and training institutes (orange cards)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AC1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2800" b="0"/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25400" cmpd="sng">
                      <a:noFill/>
                    </a:lnT>
                    <a:lnB w="254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186724">
                <a:tc gridSpan="2"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</a:endParaRPr>
                    </a:p>
                    <a:p>
                      <a:endParaRPr lang="en-US" sz="1400">
                        <a:solidFill>
                          <a:srgbClr val="FFFFFF"/>
                        </a:solidFill>
                      </a:endParaRPr>
                    </a:p>
                    <a:p>
                      <a:endParaRPr lang="en-US" sz="1400">
                        <a:solidFill>
                          <a:srgbClr val="FFFFFF"/>
                        </a:solidFill>
                      </a:endParaRPr>
                    </a:p>
                    <a:p>
                      <a:r>
                        <a:rPr lang="en-US" sz="1800">
                          <a:solidFill>
                            <a:srgbClr val="FFFFFF"/>
                          </a:solidFill>
                        </a:rPr>
                        <a:t>Constraint / Challenge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>
                        <a:solidFill>
                          <a:srgbClr val="FFFFFF"/>
                        </a:solidFill>
                      </a:endParaRPr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D86A3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Biophysical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Technological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Socio-cultural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Economic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Institutional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>
                          <a:solidFill>
                            <a:schemeClr val="bg1"/>
                          </a:solidFill>
                        </a:rPr>
                        <a:t>Political</a:t>
                      </a:r>
                    </a:p>
                  </a:txBody>
                  <a:tcPr marL="75629" marR="75629" marT="71258" marB="71258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45576"/>
                    </a:solidFill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1.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2.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3.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4.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00806">
                <a:tc>
                  <a:txBody>
                    <a:bodyPr/>
                    <a:lstStyle/>
                    <a:p>
                      <a:r>
                        <a:rPr lang="en-US" sz="1400"/>
                        <a:t>5.</a:t>
                      </a:r>
                    </a:p>
                  </a:txBody>
                  <a:tcPr marL="75629" marR="75629" marT="71258" marB="71258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75629" marR="75629" marT="71258" marB="7125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5119" y="237526"/>
            <a:ext cx="69326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/>
              <a:t>SESSION 3 </a:t>
            </a:r>
            <a:r>
              <a:rPr lang="en-US" sz="2400">
                <a:solidFill>
                  <a:srgbClr val="FFFFFF"/>
                </a:solidFill>
              </a:rPr>
              <a:t>Identifying the type of constraints and challenges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6800" y="6956187"/>
            <a:ext cx="3083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Discussion</a:t>
            </a: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15119" y="7396319"/>
            <a:ext cx="6934295" cy="2520000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>
                  <a:outerShdw blurRad="50800" dist="38100" dir="270000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806</TotalTime>
  <Words>2331</Words>
  <Application>Microsoft Macintosh PowerPoint</Application>
  <PresentationFormat>Custom</PresentationFormat>
  <Paragraphs>567</Paragraphs>
  <Slides>32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Guide for note-taking RAAIS workshops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</vt:vector>
  </TitlesOfParts>
  <Company>studio ds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luc dinnissen</dc:creator>
  <cp:lastModifiedBy>luc dinnissen</cp:lastModifiedBy>
  <cp:revision>69</cp:revision>
  <dcterms:created xsi:type="dcterms:W3CDTF">2015-11-17T10:02:51Z</dcterms:created>
  <dcterms:modified xsi:type="dcterms:W3CDTF">2015-11-17T10:36:29Z</dcterms:modified>
</cp:coreProperties>
</file>