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96" r:id="rId2"/>
    <p:sldId id="257" r:id="rId3"/>
    <p:sldId id="275" r:id="rId4"/>
    <p:sldId id="276" r:id="rId5"/>
    <p:sldId id="256" r:id="rId6"/>
    <p:sldId id="277" r:id="rId7"/>
    <p:sldId id="278" r:id="rId8"/>
    <p:sldId id="279" r:id="rId9"/>
    <p:sldId id="280" r:id="rId10"/>
    <p:sldId id="271" r:id="rId11"/>
    <p:sldId id="272" r:id="rId12"/>
    <p:sldId id="273" r:id="rId13"/>
    <p:sldId id="25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1" r:id="rId23"/>
    <p:sldId id="289" r:id="rId24"/>
    <p:sldId id="262" r:id="rId25"/>
    <p:sldId id="263" r:id="rId26"/>
    <p:sldId id="290" r:id="rId27"/>
    <p:sldId id="291" r:id="rId28"/>
    <p:sldId id="292" r:id="rId29"/>
    <p:sldId id="293" r:id="rId30"/>
    <p:sldId id="268" r:id="rId31"/>
    <p:sldId id="294" r:id="rId32"/>
    <p:sldId id="295" r:id="rId3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FFE411"/>
    <a:srgbClr val="76B632"/>
    <a:srgbClr val="EDAC1E"/>
    <a:srgbClr val="CC006A"/>
    <a:srgbClr val="0092D2"/>
    <a:srgbClr val="8AB82D"/>
    <a:srgbClr val="5DAC34"/>
    <a:srgbClr val="96B0C1"/>
    <a:srgbClr val="145576"/>
    <a:srgbClr val="5D86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311" autoAdjust="0"/>
    <p:restoredTop sz="91102" autoAdjust="0"/>
  </p:normalViewPr>
  <p:slideViewPr>
    <p:cSldViewPr snapToObjects="1">
      <p:cViewPr>
        <p:scale>
          <a:sx n="150" d="100"/>
          <a:sy n="150" d="100"/>
        </p:scale>
        <p:origin x="-3344" y="2792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B0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26AC-D70C-254F-86FE-E696EAF201E8}" type="datetimeFigureOut">
              <a:rPr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FF99-5D56-9E40-BD12-0E7D1B2419DC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2267479"/>
            <a:ext cx="6806565" cy="1781440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Guide for note-taking</a:t>
            </a:r>
            <a:r>
              <a:rPr lang="en-US"/>
              <a:t/>
            </a:r>
            <a:br>
              <a:rPr lang="en-US"/>
            </a:br>
            <a:r>
              <a:rPr lang="en-US" sz="5400" b="1"/>
              <a:t>RAAIS workshops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3425" y="7858919"/>
            <a:ext cx="6172200" cy="2295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US"/>
              <a:t>Workshop site</a:t>
            </a:r>
          </a:p>
          <a:p>
            <a:pPr>
              <a:lnSpc>
                <a:spcPts val="600"/>
              </a:lnSpc>
            </a:pPr>
            <a:r>
              <a:rPr lang="en-US">
                <a:solidFill>
                  <a:srgbClr val="FFFFFF"/>
                </a:solidFill>
              </a:rPr>
              <a:t>____________________________________________________</a:t>
            </a:r>
          </a:p>
          <a:p>
            <a:pPr>
              <a:lnSpc>
                <a:spcPts val="216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ts val="216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ts val="2160"/>
              </a:lnSpc>
            </a:pPr>
            <a:r>
              <a:rPr lang="en-US"/>
              <a:t>Name of note-taker</a:t>
            </a:r>
          </a:p>
          <a:p>
            <a:pPr>
              <a:lnSpc>
                <a:spcPts val="600"/>
              </a:lnSpc>
            </a:pPr>
            <a:r>
              <a:rPr lang="en-US">
                <a:solidFill>
                  <a:srgbClr val="FFFFFF"/>
                </a:solidFill>
              </a:rPr>
              <a:t>____________________________________________________</a:t>
            </a:r>
          </a:p>
          <a:p>
            <a:pPr>
              <a:lnSpc>
                <a:spcPts val="216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ts val="216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ts val="2160"/>
              </a:lnSpc>
            </a:pPr>
            <a:r>
              <a:rPr lang="en-US"/>
              <a:t>Date</a:t>
            </a:r>
          </a:p>
          <a:p>
            <a:pPr>
              <a:lnSpc>
                <a:spcPts val="600"/>
              </a:lnSpc>
            </a:pPr>
            <a:r>
              <a:rPr lang="en-US">
                <a:solidFill>
                  <a:srgbClr val="FFFFFF"/>
                </a:solidFill>
              </a:rPr>
              <a:t>____________________________________________________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5 </a:t>
            </a:r>
            <a:r>
              <a:rPr lang="en-GB" sz="2400">
                <a:solidFill>
                  <a:schemeClr val="bg1"/>
                </a:solidFill>
              </a:rPr>
              <a:t>Categorising constraints and challenges along structural conditions that can enable or constrain innovation </a:t>
            </a:r>
            <a:endParaRPr lang="en-US" sz="2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0932" cy="784859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3465466"/>
                <a:gridCol w="3465466"/>
              </a:tblGrid>
              <a:tr h="819802">
                <a:tc gridSpan="2">
                  <a:txBody>
                    <a:bodyPr/>
                    <a:lstStyle/>
                    <a:p>
                      <a:pPr algn="l">
                        <a:lnSpc>
                          <a:spcPts val="2960"/>
                        </a:lnSpc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 What is causing the constraints and challenges?</a:t>
                      </a:r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40506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 1. Infrastructure and</a:t>
                      </a: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 assets </a:t>
                      </a: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Lack of infrastructure and assets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2824">
                <a:tc>
                  <a:txBody>
                    <a:bodyPr/>
                    <a:lstStyle/>
                    <a:p>
                      <a:pPr marL="342900" indent="-342900" algn="l" rtl="0">
                        <a:lnSpc>
                          <a:spcPts val="1800"/>
                        </a:lnSpc>
                        <a:buFontTx/>
                        <a:buNone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or bad quality of e.g.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Roads, irrigation schemes, agricultural inputs distribution 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Telecommunication 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infrastructure 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Assets, such as vehicles for transport workers or agricultural produce 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machines </a:t>
                      </a:r>
                    </a:p>
                    <a:p>
                      <a:pPr marL="342900" indent="-342900" algn="l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inputs/ seeds</a:t>
                      </a:r>
                      <a:r>
                        <a:rPr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863">
                <a:tc gridSpan="2"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 2. Institutions</a:t>
                      </a:r>
                      <a:r>
                        <a:rPr lang="en-US" sz="1800" baseline="0">
                          <a:solidFill>
                            <a:srgbClr val="FFFFFF"/>
                          </a:solidFill>
                        </a:rPr>
                        <a:t> failure</a:t>
                      </a: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 Lack of rules and enforcement of rules</a:t>
                      </a:r>
                    </a:p>
                    <a:p>
                      <a:pPr marL="342900" indent="-342900" rtl="0">
                        <a:lnSpc>
                          <a:spcPts val="2400"/>
                        </a:lnSpc>
                        <a:buFont typeface="+mj-lt"/>
                        <a:buNone/>
                      </a:pPr>
                      <a:endParaRPr lang="en-US" sz="12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3904049">
                <a:tc>
                  <a:txBody>
                    <a:bodyPr/>
                    <a:lstStyle/>
                    <a:p>
                      <a:pPr marL="342900" indent="-342900" rtl="0">
                        <a:lnSpc>
                          <a:spcPts val="1800"/>
                        </a:lnSpc>
                        <a:buFontTx/>
                        <a:buNone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or malfunctioning of e.g.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policies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Laws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Regulation, incentives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(Food) quality standards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subsidies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and Evaluation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Organisational mandates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(access)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 agreements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Social-cultural norms and values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Informal rules of the game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Lobby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Resistance to change</a:t>
                      </a:r>
                      <a:r>
                        <a:rPr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5 </a:t>
            </a:r>
            <a:r>
              <a:rPr lang="en-US" sz="2400">
                <a:solidFill>
                  <a:schemeClr val="bg1"/>
                </a:solidFill>
              </a:rPr>
              <a:t>continued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829426" cy="85220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3414713"/>
                <a:gridCol w="3414713"/>
              </a:tblGrid>
              <a:tr h="848536">
                <a:tc gridSpan="2">
                  <a:txBody>
                    <a:bodyPr/>
                    <a:lstStyle/>
                    <a:p>
                      <a:pPr algn="l">
                        <a:lnSpc>
                          <a:spcPts val="2960"/>
                        </a:lnSpc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What is causing the constraints and challenges?</a:t>
                      </a:r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378433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 3. Interaction and collaboration </a:t>
                      </a: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Lack of interaction and collaboration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1547">
                <a:tc>
                  <a:txBody>
                    <a:bodyPr/>
                    <a:lstStyle/>
                    <a:p>
                      <a:pPr marL="342900" indent="-342900" rtl="0">
                        <a:lnSpc>
                          <a:spcPts val="1800"/>
                        </a:lnSpc>
                        <a:buFontTx/>
                        <a:buNone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malfunctioning of e.g.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Multi-stakeholder interaction for learning and problem-solving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Systematic development and sharing </a:t>
                      </a:r>
                      <a:b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knowledge and information (strategic intelligence)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Public-private partnerships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Existence and strength of networks </a:t>
                      </a:r>
                      <a:b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(too strong or too weak)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Existence of representative bodies </a:t>
                      </a:r>
                      <a:b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(e.g. farmers association)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Power-dynamics and politics</a:t>
                      </a:r>
                      <a:r>
                        <a:rPr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761">
                <a:tc gridSpan="2"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 4. Capabilities and resources </a:t>
                      </a: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Lack of capabilities and resources</a:t>
                      </a:r>
                    </a:p>
                    <a:p>
                      <a:pPr marL="342900" indent="-342900" rtl="0">
                        <a:lnSpc>
                          <a:spcPts val="2400"/>
                        </a:lnSpc>
                        <a:buFont typeface="+mj-lt"/>
                        <a:buNone/>
                      </a:pPr>
                      <a:endParaRPr lang="en-US" sz="12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1737347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e.g.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entrepreneurship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labour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knowledge and education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financial resources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credit/ microfinances </a:t>
                      </a:r>
                    </a:p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Capacity to mobilise funds</a:t>
                      </a:r>
                      <a:endParaRPr lang="en-US" sz="14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222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800" baseline="0">
                          <a:solidFill>
                            <a:srgbClr val="FFFFFF"/>
                          </a:solidFill>
                        </a:rPr>
                        <a:t>5. Other</a:t>
                      </a:r>
                      <a:endParaRPr lang="en-US" sz="1800" baseline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1767273">
                <a:tc>
                  <a:txBody>
                    <a:bodyPr/>
                    <a:lstStyle/>
                    <a:p>
                      <a:pPr marL="342900" indent="-342900" rtl="0">
                        <a:lnSpc>
                          <a:spcPts val="1800"/>
                        </a:lnSpc>
                        <a:buFont typeface="+mj-lt"/>
                        <a:buAutoNum type="alphaLcPeriod"/>
                      </a:pPr>
                      <a:endParaRPr lang="en-US" sz="1400" baseline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6 </a:t>
            </a:r>
            <a:r>
              <a:rPr lang="en-US" sz="2400">
                <a:solidFill>
                  <a:srgbClr val="FFFFFF"/>
                </a:solidFill>
              </a:rPr>
              <a:t>Categorising constraints and challenges across different (administrative) levels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15119" y="1800000"/>
          <a:ext cx="6829426" cy="819252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2628106"/>
                <a:gridCol w="4201320"/>
              </a:tblGrid>
              <a:tr h="682710">
                <a:tc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International level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200" b="0"/>
                        <a:t> </a:t>
                      </a:r>
                      <a:endParaRPr lang="en-US" sz="12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National level</a:t>
                      </a:r>
                    </a:p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200" b="0"/>
                        <a:t> </a:t>
                      </a:r>
                      <a:endParaRPr lang="en-US" sz="1200" b="0">
                        <a:solidFill>
                          <a:srgbClr val="FFFFFF"/>
                        </a:solidFill>
                      </a:endParaRP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Regional level</a:t>
                      </a:r>
                    </a:p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200" b="0"/>
                        <a:t> </a:t>
                      </a:r>
                      <a:endParaRPr lang="en-US" sz="1200" b="0">
                        <a:solidFill>
                          <a:srgbClr val="FFFFFF"/>
                        </a:solidFill>
                      </a:endParaRP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District level</a:t>
                      </a:r>
                    </a:p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400" b="0"/>
                        <a:t> </a:t>
                      </a:r>
                      <a:endParaRPr lang="en-US" sz="14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Village level</a:t>
                      </a:r>
                    </a:p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200" b="0"/>
                        <a:t> </a:t>
                      </a:r>
                      <a:endParaRPr lang="en-US" sz="1200" b="0">
                        <a:solidFill>
                          <a:srgbClr val="FFFFFF"/>
                        </a:solidFill>
                      </a:endParaRP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algn="l"/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Farm level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Write card colour/stakeholder group and number of constraint/challenge</a:t>
                      </a:r>
                      <a:r>
                        <a:rPr lang="en-GB" sz="1200" b="0"/>
                        <a:t> </a:t>
                      </a:r>
                      <a:endParaRPr lang="en-US" sz="12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8271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5119" y="10221119"/>
            <a:ext cx="69326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Adapt/include administrative levels based on specific country situation.</a:t>
            </a:r>
          </a:p>
          <a:p>
            <a:r>
              <a:rPr lang="en-GB"/>
              <a:t/>
            </a:r>
            <a:br>
              <a:rPr lang="en-GB"/>
            </a:b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7 </a:t>
            </a:r>
            <a:r>
              <a:rPr lang="en-GB" sz="2400">
                <a:solidFill>
                  <a:schemeClr val="bg1"/>
                </a:solidFill>
              </a:rPr>
              <a:t>Identifying relationships between constraints and challenges, and identifying key constraints </a:t>
            </a:r>
            <a:endParaRPr lang="en-US" sz="2400" b="1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6225" y="1800000"/>
          <a:ext cx="7047706" cy="7598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66"/>
                <a:gridCol w="271056"/>
              </a:tblGrid>
              <a:tr h="329175"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4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1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/>
                    </a:p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/>
                        <a:t> </a:t>
                      </a:r>
                    </a:p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786">
                <a:tc>
                  <a:txBody>
                    <a:bodyPr/>
                    <a:lstStyle/>
                    <a:p>
                      <a:r>
                        <a:rPr lang="en-US" sz="1200" b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/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7 </a:t>
            </a:r>
            <a:r>
              <a:rPr lang="en-GB" sz="2400">
                <a:solidFill>
                  <a:schemeClr val="bg1"/>
                </a:solidFill>
              </a:rPr>
              <a:t>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00" y="1800000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Observations / remarks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2321732"/>
            <a:ext cx="6934295" cy="75945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No arrows on the cards, as the cards will be needed in subsequent exercises.</a:t>
            </a:r>
          </a:p>
          <a:p>
            <a:r>
              <a:rPr lang="en-GB" sz="1400"/>
              <a:t/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8 </a:t>
            </a:r>
            <a:r>
              <a:rPr lang="en-GB" sz="2400">
                <a:solidFill>
                  <a:srgbClr val="FFFFFF"/>
                </a:solidFill>
              </a:rPr>
              <a:t>Categorising constraints and challenges along segments of the value chain</a:t>
            </a:r>
          </a:p>
          <a:p>
            <a:endParaRPr lang="en-US" sz="2400" b="1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5118" y="1800000"/>
          <a:ext cx="6895308" cy="804012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4075907"/>
                <a:gridCol w="2819401"/>
              </a:tblGrid>
              <a:tr h="804012">
                <a:tc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Segements of the value chain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Constraints </a:t>
                      </a:r>
                    </a:p>
                    <a:p>
                      <a:pPr algn="l"/>
                      <a:r>
                        <a:rPr lang="en-US" sz="1400" b="0">
                          <a:solidFill>
                            <a:srgbClr val="FFFFFF"/>
                          </a:solidFill>
                        </a:rPr>
                        <a:t>(card colour and number)</a:t>
                      </a:r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Export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Consumption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Transport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Marketing and retail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Trade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Post-harvest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Production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Inpout and service supply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Credit</a:t>
                      </a:r>
                    </a:p>
                    <a:p>
                      <a:pPr algn="l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Depending on the specific Entry Theme under review, segments can be included or left out.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Farmers (yellow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41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Categorising constraints and challenges along project/program objectives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Civil society / NGOs (green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63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 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Civil society / NGOs (green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63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 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Private sector (blue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2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 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6800" y="1800000"/>
          <a:ext cx="6930932" cy="784859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074224"/>
                <a:gridCol w="1428354"/>
                <a:gridCol w="1428354"/>
              </a:tblGrid>
              <a:tr h="1227365"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 </a:t>
                      </a:r>
                      <a:r>
                        <a:rPr lang="en-US" sz="2400" b="0"/>
                        <a:t>Stakeholdergroup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/>
                        <a:t>Number of male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/>
                        <a:t>Number of female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Farmer / producer representatives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FF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FF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Civil society /NGO / Development project representatives</a:t>
                      </a:r>
                    </a:p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6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Private sector representatives</a:t>
                      </a:r>
                    </a:p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Government representatives</a:t>
                      </a:r>
                    </a:p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Representatives from research and training institutes</a:t>
                      </a:r>
                    </a:p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AC1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3539">
                <a:tc>
                  <a:txBody>
                    <a:bodyPr/>
                    <a:lstStyle/>
                    <a:p>
                      <a:r>
                        <a:rPr lang="en-US" sz="1800"/>
                        <a:t>Total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 </a:t>
            </a:r>
            <a:r>
              <a:rPr lang="en-US" sz="2400">
                <a:solidFill>
                  <a:schemeClr val="bg1"/>
                </a:solidFill>
              </a:rPr>
              <a:t>Opening and participant 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Government representatives (purple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6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 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Research and training institutes (orange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1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3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4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Objective …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9 </a:t>
            </a:r>
            <a:r>
              <a:rPr lang="en-GB" sz="2400">
                <a:solidFill>
                  <a:schemeClr val="bg1"/>
                </a:solidFill>
              </a:rPr>
              <a:t> continued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800" y="10068718"/>
            <a:ext cx="704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Note: Objectives to be aligned with project/program for which RAAIS is used (add as many objectives as are needed) </a:t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10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Categorising constraints that are Entry Theme specific or more generic in the agrifood system and the agricultural innovation system </a:t>
            </a:r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6798" y="1800000"/>
          <a:ext cx="6866733" cy="5319705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2288911"/>
                <a:gridCol w="2288911"/>
                <a:gridCol w="2288911"/>
              </a:tblGrid>
              <a:tr h="1184192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Constraints and challenges </a:t>
                      </a:r>
                    </a:p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that only apply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to the specific Entry Theme(s)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Constraints and challenges </a:t>
                      </a:r>
                    </a:p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that also apply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to broader issues in the agrifood system (beyond the specific Entry Theme(s))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Constraints and challenges </a:t>
                      </a:r>
                    </a:p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that also apply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to problems beyond the agricultural system</a:t>
                      </a:r>
                      <a:endParaRPr lang="en-US" sz="18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3290246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6800" y="74949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15119" y="7935119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11A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chemeClr val="bg1"/>
                </a:solidFill>
              </a:rPr>
              <a:t>Subdividing between constraints that stakeholder groups can solve themselves versus problems that can be solved only with or by other stakeholder groups </a:t>
            </a:r>
            <a:endParaRPr lang="en-US" sz="2400" b="1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798" y="2165281"/>
          <a:ext cx="6931920" cy="447443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3465960"/>
                <a:gridCol w="3465960"/>
              </a:tblGrid>
              <a:tr h="1184192"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</a:t>
                      </a:r>
                      <a:b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that can be addressed </a:t>
                      </a:r>
                      <a:b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by the stakeholder group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that can be addressed only in collaboration with other stakeholder groups</a:t>
                      </a:r>
                      <a:r>
                        <a:rPr lang="en-GB" b="0"/>
                        <a:t> 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3290246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6800" y="74949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119" y="7935119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11B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Subdividing between constraints and challenges that are easy/difficult to solve</a:t>
            </a:r>
          </a:p>
          <a:p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16798" y="1800000"/>
          <a:ext cx="6931920" cy="4107083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3465960"/>
                <a:gridCol w="3465960"/>
              </a:tblGrid>
              <a:tr h="816837"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</a:t>
                      </a:r>
                      <a:b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that are relatively easy to address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that are relatively difficult to address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3290246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6800" y="74949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15119" y="7935119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11C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Subdividing between constraints and challenges that are easy/difficult to solve</a:t>
            </a:r>
          </a:p>
          <a:p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16800" y="1800000"/>
          <a:ext cx="6931920" cy="4771065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2310640"/>
                <a:gridCol w="2310640"/>
                <a:gridCol w="2310640"/>
              </a:tblGrid>
              <a:tr h="816837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that can 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 solved in the 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short term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GB" sz="1800" b="0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 year</a:t>
                      </a:r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that can 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 solved in the medium term</a:t>
                      </a:r>
                    </a:p>
                    <a:p>
                      <a:pPr algn="ctr"/>
                      <a:r>
                        <a:rPr lang="en-GB" sz="1800" b="0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– 5  years</a:t>
                      </a:r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Constraints and challenges that can 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 solved in the </a:t>
                      </a:r>
                    </a:p>
                    <a:p>
                      <a:pPr algn="ctr"/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long term</a:t>
                      </a:r>
                    </a:p>
                    <a:p>
                      <a:pPr algn="ctr"/>
                      <a:r>
                        <a:rPr lang="en-GB" sz="1800" b="0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 5  years</a:t>
                      </a:r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3290246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  <a:effectLst>
                          <a:outerShdw blurRad="50800" dist="38100" dir="270000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6800" y="74949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15119" y="7935119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12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Identifying different types of R4D domains that can support addressing the constraints</a:t>
            </a:r>
          </a:p>
          <a:p>
            <a:endParaRPr lang="en-GB" sz="2400">
              <a:solidFill>
                <a:srgbClr val="FFFFFF"/>
              </a:solidFill>
            </a:endParaRPr>
          </a:p>
          <a:p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1" y="1800000"/>
          <a:ext cx="6931920" cy="5575794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1732980"/>
                <a:gridCol w="1732980"/>
                <a:gridCol w="1732980"/>
                <a:gridCol w="1732980"/>
              </a:tblGrid>
              <a:tr h="1147487"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productivity research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Natural resource management research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</a:t>
                      </a:r>
                    </a:p>
                    <a:p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 market research </a:t>
                      </a:r>
                    </a:p>
                    <a:p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Nutrition, gender and other types of research</a:t>
                      </a:r>
                    </a:p>
                    <a:p>
                      <a:endParaRPr lang="en-GB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311759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livestock feed production, soil fertility, intercropping, weed control research, breeding, fertiliser trials</a:t>
                      </a:r>
                      <a:r>
                        <a:rPr lang="en-GB" sz="1200"/>
                        <a:t> </a:t>
                      </a:r>
                      <a:endParaRPr lang="en-GB" sz="12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soil erosion, agro-forestry, water management, climate change</a:t>
                      </a:r>
                      <a:r>
                        <a:rPr lang="en-GB" sz="1200"/>
                        <a:t> </a:t>
                      </a:r>
                      <a:endParaRPr lang="en-GB" sz="12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markets/value chain dynamics, gender, policy development and implementation, land tenure, multi-stakeholder processes</a:t>
                      </a:r>
                    </a:p>
                    <a:p>
                      <a:endParaRPr lang="en-GB" sz="12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nutrition, gender research</a:t>
                      </a:r>
                    </a:p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GB" sz="12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2990074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FFFFFF"/>
                        </a:solidFill>
                        <a:effectLst>
                          <a:outerShdw blurRad="50800" dist="38100" dir="270000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6800" y="74949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15119" y="7935119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13A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Prioritising constraints under different R4D domains by different gender groups</a:t>
            </a:r>
          </a:p>
          <a:p>
            <a:endParaRPr lang="en-GB" sz="2400">
              <a:solidFill>
                <a:srgbClr val="FFFFFF"/>
              </a:solidFill>
            </a:endParaRPr>
          </a:p>
          <a:p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534319"/>
          <a:ext cx="6866732" cy="840832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1716683"/>
                <a:gridCol w="1716683"/>
                <a:gridCol w="1716683"/>
                <a:gridCol w="1716683"/>
              </a:tblGrid>
              <a:tr h="576613">
                <a:tc gridSpan="4">
                  <a:txBody>
                    <a:bodyPr/>
                    <a:lstStyle/>
                    <a:p>
                      <a:pPr algn="l"/>
                      <a:r>
                        <a:rPr lang="en-US" sz="2800" b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400" b="0">
                          <a:solidFill>
                            <a:srgbClr val="FFFFFF"/>
                          </a:solidFill>
                        </a:rPr>
                        <a:t>Men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172622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Productivity research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Natural Resource Management research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Institutional,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policy and market </a:t>
                      </a:r>
                    </a:p>
                    <a:p>
                      <a:pPr algn="ctr"/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research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Nutrition, gender and other types of research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5651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livestock feed production, soil fertility, intercropping, weed control research, breeding fertilizer trials, etc.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soil erosion, agro- forestry, water management, dimate change research, etc.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markets / value chain dynamics, gender, policy development and implementation, land tenure, multi-stake- holder processes, etc.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nutrition, gender research, etc.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13A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Prioritising constraints under different R4D domains by different gender groups</a:t>
            </a:r>
          </a:p>
          <a:p>
            <a:endParaRPr lang="en-GB" sz="2400">
              <a:solidFill>
                <a:srgbClr val="FFFFFF"/>
              </a:solidFill>
            </a:endParaRPr>
          </a:p>
          <a:p>
            <a:endParaRPr lang="en-US" sz="2400" b="1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34319"/>
          <a:ext cx="6866732" cy="840832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1716683"/>
                <a:gridCol w="1716683"/>
                <a:gridCol w="1716683"/>
                <a:gridCol w="1716683"/>
              </a:tblGrid>
              <a:tr h="576613">
                <a:tc gridSpan="4">
                  <a:txBody>
                    <a:bodyPr/>
                    <a:lstStyle/>
                    <a:p>
                      <a:pPr algn="l"/>
                      <a:r>
                        <a:rPr lang="en-US" sz="2800" b="0">
                          <a:solidFill>
                            <a:srgbClr val="FFFFFF"/>
                          </a:solidFill>
                        </a:rPr>
                        <a:t> Women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172622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Productivity research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Natural Resource Management research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Institutional,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policy and market </a:t>
                      </a:r>
                    </a:p>
                    <a:p>
                      <a:pPr algn="ctr"/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research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Nutrition, gender and other types of research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5651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livestock feed production, soil fertility, intercropping, weed control research, breeding fertilizer trials, etc.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soil erosion, agro- forestry, water management, dimate change research, etc.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markets / value chain dynamics, gender, policy development and implementation, land tenure, multi-stake- holder processes, etc.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nutrition, gender research, etc.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2971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15119" y="5157783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4717651"/>
            <a:ext cx="3083625" cy="31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 women's group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1898251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800" y="1458119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 men's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119" y="237526"/>
            <a:ext cx="69326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13A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GB" sz="2400">
                <a:solidFill>
                  <a:srgbClr val="FFFFFF"/>
                </a:solidFill>
              </a:rPr>
              <a:t>Prioritising constraints under different R4D domains by different gender groups</a:t>
            </a:r>
          </a:p>
          <a:p>
            <a:endParaRPr lang="en-GB" sz="2400">
              <a:solidFill>
                <a:srgbClr val="FFFFFF"/>
              </a:solidFill>
            </a:endParaRPr>
          </a:p>
          <a:p>
            <a:endParaRPr lang="en-US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2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Individual brainstorming about constraints and challenges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1800000"/>
            <a:ext cx="6742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Action: </a:t>
            </a:r>
            <a:r>
              <a:rPr lang="en-GB"/>
              <a:t>(if necessary) assist participants to write their constraints and challenges on the coloured cards. 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13B </a:t>
            </a:r>
            <a:r>
              <a:rPr lang="en-GB" sz="2400">
                <a:solidFill>
                  <a:srgbClr val="FFFFFF"/>
                </a:solidFill>
              </a:rPr>
              <a:t>Prioritising Top 3 constraints under different R4D domains by women and men together</a:t>
            </a:r>
          </a:p>
          <a:p>
            <a:endParaRPr lang="en-US" sz="2400" b="1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644772"/>
          <a:ext cx="6866732" cy="5756947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1716683"/>
                <a:gridCol w="1716683"/>
                <a:gridCol w="1716683"/>
                <a:gridCol w="1716683"/>
              </a:tblGrid>
              <a:tr h="1172622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Productivity research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Natural Resource Management research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Institutional,</a:t>
                      </a:r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 policy and market </a:t>
                      </a:r>
                    </a:p>
                    <a:p>
                      <a:pPr algn="ctr"/>
                      <a:r>
                        <a:rPr lang="en-US" sz="1800" b="0" baseline="0">
                          <a:solidFill>
                            <a:srgbClr val="FFFFFF"/>
                          </a:solidFill>
                        </a:rPr>
                        <a:t>research</a:t>
                      </a:r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FF"/>
                          </a:solidFill>
                        </a:rPr>
                        <a:t>Nutrition, gender and other types of research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15651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livestock feed production, soil fertility, intercropping, weed control research, breeding fertilizer trials, etc.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soil erosion, agro- forestry, water management, dimate change research, etc.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research on markets / value chain dynamics, gender, policy development and implementation, land tenure, multi-stake- holder processes, etc.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300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 nutrition, gender research, etc.</a:t>
                      </a:r>
                    </a:p>
                    <a:p>
                      <a:pPr algn="ctr"/>
                      <a:endParaRPr lang="en-US" sz="1800" b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</a:tr>
              <a:tr h="980029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0029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0029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15119" y="7918051"/>
            <a:ext cx="6933600" cy="2520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25" y="7477919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14 </a:t>
            </a:r>
            <a:r>
              <a:rPr lang="en-GB" sz="2400">
                <a:solidFill>
                  <a:srgbClr val="FFFFFF"/>
                </a:solidFill>
              </a:rPr>
              <a:t>Developing action plans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5118" y="1800000"/>
          <a:ext cx="6895308" cy="804012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4304507"/>
                <a:gridCol w="2590801"/>
              </a:tblGrid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baseline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Theme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(name the theme)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Research for Development domain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(1) productivity, (2) natural resource management, (3) institutional or (4) gender, nutrition and other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Constraint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(copy the constraint as is written on the card)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Theme leader(s)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(names, organisation and email)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Key objective(s)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(formulate realistic and measurable objectives)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Description of the activity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(short description of the activity: 200–500 words)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Other team members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(name(s) and email)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Partners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(names of organisations and contact persons)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Where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(at what location will the activities take place)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 baseline="0">
                          <a:latin typeface="+mn-lt"/>
                          <a:ea typeface="宋体"/>
                          <a:cs typeface="Times New Roman"/>
                        </a:rPr>
                        <a:t>Project duration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 baseline="0">
                          <a:latin typeface="+mn-lt"/>
                          <a:ea typeface="宋体"/>
                          <a:cs typeface="Times New Roman"/>
                        </a:rPr>
                        <a:t>(start and end date)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14 </a:t>
            </a:r>
            <a:r>
              <a:rPr lang="en-GB" sz="2400">
                <a:solidFill>
                  <a:srgbClr val="FFFFFF"/>
                </a:solidFill>
              </a:rPr>
              <a:t>continued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5118" y="1800000"/>
          <a:ext cx="6895308" cy="8283552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{6E25E649-3F16-4E02-A733-19D2CDBF48F0}</a:tableStyleId>
              </a:tblPr>
              <a:tblGrid>
                <a:gridCol w="4304507"/>
                <a:gridCol w="2590801"/>
              </a:tblGrid>
              <a:tr h="804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Sub-activities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(provide a list of detailed sub-activities)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With what Innovation Platform will this activity be undertaken?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(specify innovation platform)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Research protocol/methodology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(what research/development approach will be used? More detailed research protocol can be attached)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Potential limitations for project implementation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(what are expected to be the main challenges and how will these challenges be overcome?)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20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How does this R4D project relate to the project/program’s objectives?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(specify how this theme contributes to below objectives 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• Objective 1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• Objective 2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• Objective 3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• Etc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latin typeface="+mn-lt"/>
                          <a:ea typeface="宋体"/>
                          <a:cs typeface="Times New Roman"/>
                        </a:rPr>
                        <a:t>• Ec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>
                          <a:latin typeface="+mn-lt"/>
                          <a:ea typeface="宋体"/>
                          <a:cs typeface="Times New Roman"/>
                        </a:rPr>
                        <a:t>How will data be collected and analysed?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>
                          <a:latin typeface="+mn-lt"/>
                          <a:ea typeface="宋体"/>
                          <a:cs typeface="Times New Roman"/>
                        </a:rPr>
                        <a:t>(indicate how monitoring and evaluation will be organised)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>
                          <a:latin typeface="+mn-lt"/>
                          <a:ea typeface="宋体"/>
                          <a:cs typeface="Times New Roman"/>
                        </a:rPr>
                        <a:t>How will results be reported to other stakeholders involved/multi-stakeholder platform?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>
                          <a:latin typeface="+mn-lt"/>
                          <a:ea typeface="宋体"/>
                          <a:cs typeface="Times New Roman"/>
                        </a:rPr>
                        <a:t>(indicate how collaboration with, and reporting to, the platforms will be organised)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>
                          <a:latin typeface="+mn-lt"/>
                          <a:ea typeface="宋体"/>
                          <a:cs typeface="Times New Roman"/>
                        </a:rPr>
                        <a:t>Estimated resources necessary to execute the activities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>
                          <a:latin typeface="+mn-lt"/>
                          <a:ea typeface="宋体"/>
                          <a:cs typeface="Times New Roman"/>
                        </a:rPr>
                        <a:t>(consider natural resources (land), human resources (labour) as well as financial resources (funding))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0">
                          <a:latin typeface="+mn-lt"/>
                          <a:ea typeface="宋体"/>
                          <a:cs typeface="Times New Roman"/>
                        </a:rPr>
                        <a:t>Who is contributing?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i="0">
                          <a:latin typeface="+mn-lt"/>
                          <a:ea typeface="宋体"/>
                          <a:cs typeface="Times New Roman"/>
                        </a:rPr>
                        <a:t>(what can farmers, private sector, development partners, government, research contribute? – contributions can be financial or in kind (land/labour))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3 </a:t>
            </a:r>
            <a:r>
              <a:rPr lang="en-US" sz="2400">
                <a:solidFill>
                  <a:schemeClr val="bg1"/>
                </a:solidFill>
              </a:rPr>
              <a:t>Developing a top 5 of constraints and challenges in homogeneous stakeholder groups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119" y="7396319"/>
            <a:ext cx="6934295" cy="2520000"/>
          </a:xfr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en-US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   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Farmers (yellow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41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Biophysical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Technological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Socio-cultural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Economic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Institutional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Political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3 </a:t>
            </a:r>
            <a:r>
              <a:rPr lang="en-US" sz="2400">
                <a:solidFill>
                  <a:srgbClr val="FFFFFF"/>
                </a:solidFill>
              </a:rPr>
              <a:t>Identifying the type of constraints and challenges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Civil Society / NGOs (green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63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Biophysical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Technological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Socio-cultural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Economic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Institutional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Political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3 </a:t>
            </a:r>
            <a:r>
              <a:rPr lang="en-US" sz="2400">
                <a:solidFill>
                  <a:srgbClr val="FFFFFF"/>
                </a:solidFill>
              </a:rPr>
              <a:t>Identifying the type of constraints and challenges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Private sector (blue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2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Biophysical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Technological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Socio-cultural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Economic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Institutional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Political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3 </a:t>
            </a:r>
            <a:r>
              <a:rPr lang="en-US" sz="2400">
                <a:solidFill>
                  <a:srgbClr val="FFFFFF"/>
                </a:solidFill>
              </a:rPr>
              <a:t>Identifying the type of constraints and challenges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rgbClr val="000000"/>
                          </a:solidFill>
                        </a:rPr>
                        <a:t>Government representatives (purple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6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Biophysical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Technological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Socio-cultural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Economic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Institutional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Political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</a:t>
            </a:r>
            <a:r>
              <a:rPr lang="en-US" sz="2400"/>
              <a:t>3 </a:t>
            </a:r>
            <a:r>
              <a:rPr lang="en-US" sz="2400">
                <a:solidFill>
                  <a:srgbClr val="FFFFFF"/>
                </a:solidFill>
              </a:rPr>
              <a:t>Identifying the type of constraints and challenges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6800" y="1800000"/>
          <a:ext cx="6932614" cy="47988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{6E25E649-3F16-4E02-A733-19D2CDBF48F0}</a:tableStyleId>
              </a:tblPr>
              <a:tblGrid>
                <a:gridCol w="416625"/>
                <a:gridCol w="3851959"/>
                <a:gridCol w="444005"/>
                <a:gridCol w="444005"/>
                <a:gridCol w="444005"/>
                <a:gridCol w="444005"/>
                <a:gridCol w="444005"/>
                <a:gridCol w="444005"/>
              </a:tblGrid>
              <a:tr h="608065">
                <a:tc gridSpan="8">
                  <a:txBody>
                    <a:bodyPr/>
                    <a:lstStyle/>
                    <a:p>
                      <a:pPr algn="l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Research and training institutes (orange cards)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AC1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/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724">
                <a:tc gridSpan="2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Constraint / Challenge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86A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Biophysical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Technological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Socio-cultural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Economic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Institutional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Political</a:t>
                      </a:r>
                    </a:p>
                  </a:txBody>
                  <a:tcPr marL="75629" marR="75629" marT="71258" marB="71258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76"/>
                    </a:solidFill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1.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2.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3.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4.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806">
                <a:tc>
                  <a:txBody>
                    <a:bodyPr/>
                    <a:lstStyle/>
                    <a:p>
                      <a:r>
                        <a:rPr lang="en-US" sz="1400"/>
                        <a:t>5.</a:t>
                      </a:r>
                    </a:p>
                  </a:txBody>
                  <a:tcPr marL="75629" marR="75629" marT="71258" marB="7125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75629" marR="75629" marT="71258" marB="7125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119" y="237526"/>
            <a:ext cx="69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SESSION 3 </a:t>
            </a:r>
            <a:r>
              <a:rPr lang="en-US" sz="2400">
                <a:solidFill>
                  <a:srgbClr val="FFFFFF"/>
                </a:solidFill>
              </a:rPr>
              <a:t>Identifying the type of constraints and challenges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800" y="6956187"/>
            <a:ext cx="30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5119" y="7396319"/>
            <a:ext cx="6934295" cy="25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2331</Words>
  <Application>Microsoft Macintosh PowerPoint</Application>
  <PresentationFormat>Custom</PresentationFormat>
  <Paragraphs>567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Guide for note-taking RAAIS workshops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studio 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 dinnissen</dc:creator>
  <cp:lastModifiedBy>luc dinnissen</cp:lastModifiedBy>
  <cp:revision>69</cp:revision>
  <dcterms:created xsi:type="dcterms:W3CDTF">2015-11-17T10:02:51Z</dcterms:created>
  <dcterms:modified xsi:type="dcterms:W3CDTF">2015-11-17T10:36:29Z</dcterms:modified>
</cp:coreProperties>
</file>